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90" r:id="rId8"/>
    <p:sldId id="289" r:id="rId9"/>
    <p:sldId id="264" r:id="rId10"/>
    <p:sldId id="265" r:id="rId11"/>
    <p:sldId id="266" r:id="rId12"/>
    <p:sldId id="267" r:id="rId13"/>
    <p:sldId id="268" r:id="rId14"/>
    <p:sldId id="29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8" r:id="rId27"/>
  </p:sldIdLst>
  <p:sldSz cx="11518900" cy="6477000"/>
  <p:notesSz cx="11518900" cy="6477000"/>
  <p:embeddedFontLst>
    <p:embeddedFont>
      <p:font typeface="Arial Black" panose="020B0A04020102020204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nstantia" panose="02030602050306030303" pitchFamily="18" charset="0"/>
      <p:regular r:id="rId34"/>
      <p:bold r:id="rId35"/>
      <p:italic r:id="rId36"/>
      <p:boldItalic r:id="rId37"/>
    </p:embeddedFont>
    <p:embeddedFont>
      <p:font typeface="Garamond" panose="02020404030301010803" pitchFamily="18" charset="0"/>
      <p:regular r:id="rId38"/>
      <p:bold r:id="rId39"/>
      <p:italic r:id="rId40"/>
    </p:embeddedFont>
    <p:embeddedFont>
      <p:font typeface="LJQQAM+ITC Zapf Chancery Medium Italic" panose="020B0604020202020204"/>
      <p:regular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08882-6EC5-44C1-BCD4-025E6101FD6E}" v="41" dt="2021-05-12T08:12:48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8" y="21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C209D-21E8-4C8E-A2D2-AB085E12601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6DC2110-5B34-44DC-8D22-76422943831C}">
      <dgm:prSet/>
      <dgm:spPr/>
      <dgm:t>
        <a:bodyPr/>
        <a:lstStyle/>
        <a:p>
          <a:r>
            <a:rPr lang="nl-NL"/>
            <a:t>Zekerheid hebben we niet maar de daling op wall street is een zwaar signaal</a:t>
          </a:r>
          <a:endParaRPr lang="en-US"/>
        </a:p>
      </dgm:t>
    </dgm:pt>
    <dgm:pt modelId="{520A75DF-EFBE-4530-9128-A4B5FD26064F}" type="parTrans" cxnId="{850C3280-C39E-4A2A-A14E-99A713397133}">
      <dgm:prSet/>
      <dgm:spPr/>
      <dgm:t>
        <a:bodyPr/>
        <a:lstStyle/>
        <a:p>
          <a:endParaRPr lang="en-US"/>
        </a:p>
      </dgm:t>
    </dgm:pt>
    <dgm:pt modelId="{C1EA4094-7810-4F41-A04B-40E967BBD3CC}" type="sibTrans" cxnId="{850C3280-C39E-4A2A-A14E-99A713397133}">
      <dgm:prSet/>
      <dgm:spPr/>
      <dgm:t>
        <a:bodyPr/>
        <a:lstStyle/>
        <a:p>
          <a:endParaRPr lang="en-US"/>
        </a:p>
      </dgm:t>
    </dgm:pt>
    <dgm:pt modelId="{74E189FB-D930-4E0C-BEB7-04241DAFAD82}">
      <dgm:prSet/>
      <dgm:spPr/>
      <dgm:t>
        <a:bodyPr/>
        <a:lstStyle/>
        <a:p>
          <a:r>
            <a:rPr lang="nl-NL"/>
            <a:t>Risico ligt niet in de bedrijfsresultaten maar in de margin calls</a:t>
          </a:r>
          <a:endParaRPr lang="en-US"/>
        </a:p>
      </dgm:t>
    </dgm:pt>
    <dgm:pt modelId="{4539D385-5651-464A-8D76-B7305B12E823}" type="parTrans" cxnId="{616CAFFB-6CC9-4345-A26F-BD538D1C041E}">
      <dgm:prSet/>
      <dgm:spPr/>
      <dgm:t>
        <a:bodyPr/>
        <a:lstStyle/>
        <a:p>
          <a:endParaRPr lang="en-US"/>
        </a:p>
      </dgm:t>
    </dgm:pt>
    <dgm:pt modelId="{7B9FF728-4B4F-4359-B588-F78CD071FBC4}" type="sibTrans" cxnId="{616CAFFB-6CC9-4345-A26F-BD538D1C041E}">
      <dgm:prSet/>
      <dgm:spPr/>
      <dgm:t>
        <a:bodyPr/>
        <a:lstStyle/>
        <a:p>
          <a:endParaRPr lang="en-US"/>
        </a:p>
      </dgm:t>
    </dgm:pt>
    <dgm:pt modelId="{AE59BE3C-75F1-423D-AC26-8D09BE3AB7D7}">
      <dgm:prSet/>
      <dgm:spPr/>
      <dgm:t>
        <a:bodyPr/>
        <a:lstStyle/>
        <a:p>
          <a:r>
            <a:rPr lang="nl-NL"/>
            <a:t>Dit is geld dat geleend is en waarmee klanten speculeren</a:t>
          </a:r>
          <a:endParaRPr lang="en-US"/>
        </a:p>
      </dgm:t>
    </dgm:pt>
    <dgm:pt modelId="{BFB41A8C-B47C-48D2-9056-508C6703CFB0}" type="parTrans" cxnId="{2F423B6F-728B-4610-BD0B-ED352CE14F46}">
      <dgm:prSet/>
      <dgm:spPr/>
      <dgm:t>
        <a:bodyPr/>
        <a:lstStyle/>
        <a:p>
          <a:endParaRPr lang="en-US"/>
        </a:p>
      </dgm:t>
    </dgm:pt>
    <dgm:pt modelId="{80885B31-07D0-4B65-B75A-3157A6191841}" type="sibTrans" cxnId="{2F423B6F-728B-4610-BD0B-ED352CE14F46}">
      <dgm:prSet/>
      <dgm:spPr/>
      <dgm:t>
        <a:bodyPr/>
        <a:lstStyle/>
        <a:p>
          <a:endParaRPr lang="en-US"/>
        </a:p>
      </dgm:t>
    </dgm:pt>
    <dgm:pt modelId="{BE9AD0BB-505A-40E9-8C91-E7224579C228}">
      <dgm:prSet/>
      <dgm:spPr/>
      <dgm:t>
        <a:bodyPr/>
        <a:lstStyle/>
        <a:p>
          <a:r>
            <a:rPr lang="nl-NL"/>
            <a:t>Een daling van 10% kan in je eigen portefeuille dan soms 20 à50% worden</a:t>
          </a:r>
          <a:endParaRPr lang="en-US"/>
        </a:p>
      </dgm:t>
    </dgm:pt>
    <dgm:pt modelId="{4FA97694-C81A-401A-B823-B255B6CBBA08}" type="parTrans" cxnId="{DCD8AC98-F2E6-41A0-B764-E25FAC404E55}">
      <dgm:prSet/>
      <dgm:spPr/>
      <dgm:t>
        <a:bodyPr/>
        <a:lstStyle/>
        <a:p>
          <a:endParaRPr lang="en-US"/>
        </a:p>
      </dgm:t>
    </dgm:pt>
    <dgm:pt modelId="{62C6C636-6D5A-4D01-8FCE-C93809B19622}" type="sibTrans" cxnId="{DCD8AC98-F2E6-41A0-B764-E25FAC404E55}">
      <dgm:prSet/>
      <dgm:spPr/>
      <dgm:t>
        <a:bodyPr/>
        <a:lstStyle/>
        <a:p>
          <a:endParaRPr lang="en-US"/>
        </a:p>
      </dgm:t>
    </dgm:pt>
    <dgm:pt modelId="{82409FB6-38F0-4CD1-886E-68C2D9EEDE5D}">
      <dgm:prSet/>
      <dgm:spPr/>
      <dgm:t>
        <a:bodyPr/>
        <a:lstStyle/>
        <a:p>
          <a:r>
            <a:rPr lang="nl-NL"/>
            <a:t>Het gevolg laat zich niet wachten</a:t>
          </a:r>
          <a:endParaRPr lang="en-US"/>
        </a:p>
      </dgm:t>
    </dgm:pt>
    <dgm:pt modelId="{414EA6D9-67FE-4894-A8AD-5DC25C4EA50B}" type="parTrans" cxnId="{6254DF5D-0115-4136-BED7-9912A883D258}">
      <dgm:prSet/>
      <dgm:spPr/>
      <dgm:t>
        <a:bodyPr/>
        <a:lstStyle/>
        <a:p>
          <a:endParaRPr lang="en-US"/>
        </a:p>
      </dgm:t>
    </dgm:pt>
    <dgm:pt modelId="{51C45B19-FACE-44DB-817F-91C9E2079A1D}" type="sibTrans" cxnId="{6254DF5D-0115-4136-BED7-9912A883D258}">
      <dgm:prSet/>
      <dgm:spPr/>
      <dgm:t>
        <a:bodyPr/>
        <a:lstStyle/>
        <a:p>
          <a:endParaRPr lang="en-US"/>
        </a:p>
      </dgm:t>
    </dgm:pt>
    <dgm:pt modelId="{AC05B7CC-F830-4BF6-B1CA-7A0134CD9059}">
      <dgm:prSet/>
      <dgm:spPr/>
      <dgm:t>
        <a:bodyPr/>
        <a:lstStyle/>
        <a:p>
          <a:r>
            <a:rPr lang="nl-NL"/>
            <a:t>Verplichte verkoop van de hele portefeuille wat meestal met een crash volgt	op de beurs</a:t>
          </a:r>
          <a:endParaRPr lang="en-US"/>
        </a:p>
      </dgm:t>
    </dgm:pt>
    <dgm:pt modelId="{617819EC-1086-435E-9AC7-91265496929C}" type="parTrans" cxnId="{2F1CC006-02CC-4AB9-9B48-1C8CB3A1447E}">
      <dgm:prSet/>
      <dgm:spPr/>
      <dgm:t>
        <a:bodyPr/>
        <a:lstStyle/>
        <a:p>
          <a:endParaRPr lang="en-US"/>
        </a:p>
      </dgm:t>
    </dgm:pt>
    <dgm:pt modelId="{136749B5-B715-4E0B-912D-EF932529D674}" type="sibTrans" cxnId="{2F1CC006-02CC-4AB9-9B48-1C8CB3A1447E}">
      <dgm:prSet/>
      <dgm:spPr/>
      <dgm:t>
        <a:bodyPr/>
        <a:lstStyle/>
        <a:p>
          <a:endParaRPr lang="en-US"/>
        </a:p>
      </dgm:t>
    </dgm:pt>
    <dgm:pt modelId="{A6EFCB9B-0075-4F1A-BE20-3029957F30AA}" type="pres">
      <dgm:prSet presAssocID="{98DC209D-21E8-4C8E-A2D2-AB085E12601F}" presName="diagram" presStyleCnt="0">
        <dgm:presLayoutVars>
          <dgm:dir/>
          <dgm:resizeHandles val="exact"/>
        </dgm:presLayoutVars>
      </dgm:prSet>
      <dgm:spPr/>
    </dgm:pt>
    <dgm:pt modelId="{17776AA2-BDEE-4AF9-A4BF-AEAB36A45F7C}" type="pres">
      <dgm:prSet presAssocID="{46DC2110-5B34-44DC-8D22-76422943831C}" presName="node" presStyleLbl="node1" presStyleIdx="0" presStyleCnt="6">
        <dgm:presLayoutVars>
          <dgm:bulletEnabled val="1"/>
        </dgm:presLayoutVars>
      </dgm:prSet>
      <dgm:spPr/>
    </dgm:pt>
    <dgm:pt modelId="{35EC80E0-3D14-477B-B643-3F92C180D7FE}" type="pres">
      <dgm:prSet presAssocID="{C1EA4094-7810-4F41-A04B-40E967BBD3CC}" presName="sibTrans" presStyleCnt="0"/>
      <dgm:spPr/>
    </dgm:pt>
    <dgm:pt modelId="{14A2FCB7-5764-4CC5-8070-53438C4EB0A1}" type="pres">
      <dgm:prSet presAssocID="{74E189FB-D930-4E0C-BEB7-04241DAFAD82}" presName="node" presStyleLbl="node1" presStyleIdx="1" presStyleCnt="6">
        <dgm:presLayoutVars>
          <dgm:bulletEnabled val="1"/>
        </dgm:presLayoutVars>
      </dgm:prSet>
      <dgm:spPr/>
    </dgm:pt>
    <dgm:pt modelId="{5F22E81C-5E01-43FC-BEFA-0C353059AA37}" type="pres">
      <dgm:prSet presAssocID="{7B9FF728-4B4F-4359-B588-F78CD071FBC4}" presName="sibTrans" presStyleCnt="0"/>
      <dgm:spPr/>
    </dgm:pt>
    <dgm:pt modelId="{EC0C43E2-DC6A-4B35-A0EB-9BCC16E8E8CD}" type="pres">
      <dgm:prSet presAssocID="{AE59BE3C-75F1-423D-AC26-8D09BE3AB7D7}" presName="node" presStyleLbl="node1" presStyleIdx="2" presStyleCnt="6">
        <dgm:presLayoutVars>
          <dgm:bulletEnabled val="1"/>
        </dgm:presLayoutVars>
      </dgm:prSet>
      <dgm:spPr/>
    </dgm:pt>
    <dgm:pt modelId="{598858CA-E010-435E-A156-EA1A177815E0}" type="pres">
      <dgm:prSet presAssocID="{80885B31-07D0-4B65-B75A-3157A6191841}" presName="sibTrans" presStyleCnt="0"/>
      <dgm:spPr/>
    </dgm:pt>
    <dgm:pt modelId="{08B52A7D-0F7C-490E-83CF-3110DBC32C8D}" type="pres">
      <dgm:prSet presAssocID="{BE9AD0BB-505A-40E9-8C91-E7224579C228}" presName="node" presStyleLbl="node1" presStyleIdx="3" presStyleCnt="6">
        <dgm:presLayoutVars>
          <dgm:bulletEnabled val="1"/>
        </dgm:presLayoutVars>
      </dgm:prSet>
      <dgm:spPr/>
    </dgm:pt>
    <dgm:pt modelId="{354DB2B5-85E9-4B36-B400-F31C1DC7A3D9}" type="pres">
      <dgm:prSet presAssocID="{62C6C636-6D5A-4D01-8FCE-C93809B19622}" presName="sibTrans" presStyleCnt="0"/>
      <dgm:spPr/>
    </dgm:pt>
    <dgm:pt modelId="{942E04E4-65C4-4BB3-AFB9-AAA30FCF2B50}" type="pres">
      <dgm:prSet presAssocID="{82409FB6-38F0-4CD1-886E-68C2D9EEDE5D}" presName="node" presStyleLbl="node1" presStyleIdx="4" presStyleCnt="6">
        <dgm:presLayoutVars>
          <dgm:bulletEnabled val="1"/>
        </dgm:presLayoutVars>
      </dgm:prSet>
      <dgm:spPr/>
    </dgm:pt>
    <dgm:pt modelId="{2D64E2F0-9030-4975-9187-A45491B511A5}" type="pres">
      <dgm:prSet presAssocID="{51C45B19-FACE-44DB-817F-91C9E2079A1D}" presName="sibTrans" presStyleCnt="0"/>
      <dgm:spPr/>
    </dgm:pt>
    <dgm:pt modelId="{9EE500D8-FB17-4B3A-8454-E550F1F15CD5}" type="pres">
      <dgm:prSet presAssocID="{AC05B7CC-F830-4BF6-B1CA-7A0134CD9059}" presName="node" presStyleLbl="node1" presStyleIdx="5" presStyleCnt="6">
        <dgm:presLayoutVars>
          <dgm:bulletEnabled val="1"/>
        </dgm:presLayoutVars>
      </dgm:prSet>
      <dgm:spPr/>
    </dgm:pt>
  </dgm:ptLst>
  <dgm:cxnLst>
    <dgm:cxn modelId="{2F1CC006-02CC-4AB9-9B48-1C8CB3A1447E}" srcId="{98DC209D-21E8-4C8E-A2D2-AB085E12601F}" destId="{AC05B7CC-F830-4BF6-B1CA-7A0134CD9059}" srcOrd="5" destOrd="0" parTransId="{617819EC-1086-435E-9AC7-91265496929C}" sibTransId="{136749B5-B715-4E0B-912D-EF932529D674}"/>
    <dgm:cxn modelId="{96218A0C-B5C5-43EC-8D81-460B9D7B82B5}" type="presOf" srcId="{74E189FB-D930-4E0C-BEB7-04241DAFAD82}" destId="{14A2FCB7-5764-4CC5-8070-53438C4EB0A1}" srcOrd="0" destOrd="0" presId="urn:microsoft.com/office/officeart/2005/8/layout/default"/>
    <dgm:cxn modelId="{8868A513-38AF-4F7F-AFAF-E9414D2C3D7E}" type="presOf" srcId="{AC05B7CC-F830-4BF6-B1CA-7A0134CD9059}" destId="{9EE500D8-FB17-4B3A-8454-E550F1F15CD5}" srcOrd="0" destOrd="0" presId="urn:microsoft.com/office/officeart/2005/8/layout/default"/>
    <dgm:cxn modelId="{C0CFCF26-F7F9-41B4-A4F3-68F6F3B7647F}" type="presOf" srcId="{BE9AD0BB-505A-40E9-8C91-E7224579C228}" destId="{08B52A7D-0F7C-490E-83CF-3110DBC32C8D}" srcOrd="0" destOrd="0" presId="urn:microsoft.com/office/officeart/2005/8/layout/default"/>
    <dgm:cxn modelId="{6254DF5D-0115-4136-BED7-9912A883D258}" srcId="{98DC209D-21E8-4C8E-A2D2-AB085E12601F}" destId="{82409FB6-38F0-4CD1-886E-68C2D9EEDE5D}" srcOrd="4" destOrd="0" parTransId="{414EA6D9-67FE-4894-A8AD-5DC25C4EA50B}" sibTransId="{51C45B19-FACE-44DB-817F-91C9E2079A1D}"/>
    <dgm:cxn modelId="{28F1296B-C281-484A-A1E2-AEA9D071FBB2}" type="presOf" srcId="{98DC209D-21E8-4C8E-A2D2-AB085E12601F}" destId="{A6EFCB9B-0075-4F1A-BE20-3029957F30AA}" srcOrd="0" destOrd="0" presId="urn:microsoft.com/office/officeart/2005/8/layout/default"/>
    <dgm:cxn modelId="{2F423B6F-728B-4610-BD0B-ED352CE14F46}" srcId="{98DC209D-21E8-4C8E-A2D2-AB085E12601F}" destId="{AE59BE3C-75F1-423D-AC26-8D09BE3AB7D7}" srcOrd="2" destOrd="0" parTransId="{BFB41A8C-B47C-48D2-9056-508C6703CFB0}" sibTransId="{80885B31-07D0-4B65-B75A-3157A6191841}"/>
    <dgm:cxn modelId="{850C3280-C39E-4A2A-A14E-99A713397133}" srcId="{98DC209D-21E8-4C8E-A2D2-AB085E12601F}" destId="{46DC2110-5B34-44DC-8D22-76422943831C}" srcOrd="0" destOrd="0" parTransId="{520A75DF-EFBE-4530-9128-A4B5FD26064F}" sibTransId="{C1EA4094-7810-4F41-A04B-40E967BBD3CC}"/>
    <dgm:cxn modelId="{311BEC81-3836-4488-AE6C-A2E345060FFA}" type="presOf" srcId="{82409FB6-38F0-4CD1-886E-68C2D9EEDE5D}" destId="{942E04E4-65C4-4BB3-AFB9-AAA30FCF2B50}" srcOrd="0" destOrd="0" presId="urn:microsoft.com/office/officeart/2005/8/layout/default"/>
    <dgm:cxn modelId="{DDEC6889-3A40-4869-9BC3-F2F770CC7C63}" type="presOf" srcId="{AE59BE3C-75F1-423D-AC26-8D09BE3AB7D7}" destId="{EC0C43E2-DC6A-4B35-A0EB-9BCC16E8E8CD}" srcOrd="0" destOrd="0" presId="urn:microsoft.com/office/officeart/2005/8/layout/default"/>
    <dgm:cxn modelId="{E384B28A-DDBD-47A5-A446-14E61101C30E}" type="presOf" srcId="{46DC2110-5B34-44DC-8D22-76422943831C}" destId="{17776AA2-BDEE-4AF9-A4BF-AEAB36A45F7C}" srcOrd="0" destOrd="0" presId="urn:microsoft.com/office/officeart/2005/8/layout/default"/>
    <dgm:cxn modelId="{DCD8AC98-F2E6-41A0-B764-E25FAC404E55}" srcId="{98DC209D-21E8-4C8E-A2D2-AB085E12601F}" destId="{BE9AD0BB-505A-40E9-8C91-E7224579C228}" srcOrd="3" destOrd="0" parTransId="{4FA97694-C81A-401A-B823-B255B6CBBA08}" sibTransId="{62C6C636-6D5A-4D01-8FCE-C93809B19622}"/>
    <dgm:cxn modelId="{616CAFFB-6CC9-4345-A26F-BD538D1C041E}" srcId="{98DC209D-21E8-4C8E-A2D2-AB085E12601F}" destId="{74E189FB-D930-4E0C-BEB7-04241DAFAD82}" srcOrd="1" destOrd="0" parTransId="{4539D385-5651-464A-8D76-B7305B12E823}" sibTransId="{7B9FF728-4B4F-4359-B588-F78CD071FBC4}"/>
    <dgm:cxn modelId="{0DD521B3-4C44-43CE-A841-0BE18925D12C}" type="presParOf" srcId="{A6EFCB9B-0075-4F1A-BE20-3029957F30AA}" destId="{17776AA2-BDEE-4AF9-A4BF-AEAB36A45F7C}" srcOrd="0" destOrd="0" presId="urn:microsoft.com/office/officeart/2005/8/layout/default"/>
    <dgm:cxn modelId="{587303B9-3C6C-4584-85E6-7090072BF811}" type="presParOf" srcId="{A6EFCB9B-0075-4F1A-BE20-3029957F30AA}" destId="{35EC80E0-3D14-477B-B643-3F92C180D7FE}" srcOrd="1" destOrd="0" presId="urn:microsoft.com/office/officeart/2005/8/layout/default"/>
    <dgm:cxn modelId="{4997A937-1B35-40B1-814D-4549F9DC3995}" type="presParOf" srcId="{A6EFCB9B-0075-4F1A-BE20-3029957F30AA}" destId="{14A2FCB7-5764-4CC5-8070-53438C4EB0A1}" srcOrd="2" destOrd="0" presId="urn:microsoft.com/office/officeart/2005/8/layout/default"/>
    <dgm:cxn modelId="{94B3274C-0F8E-4364-BC6C-A78A6000A88C}" type="presParOf" srcId="{A6EFCB9B-0075-4F1A-BE20-3029957F30AA}" destId="{5F22E81C-5E01-43FC-BEFA-0C353059AA37}" srcOrd="3" destOrd="0" presId="urn:microsoft.com/office/officeart/2005/8/layout/default"/>
    <dgm:cxn modelId="{E236F4B1-ABB9-4B8C-B6C5-65E225E121FA}" type="presParOf" srcId="{A6EFCB9B-0075-4F1A-BE20-3029957F30AA}" destId="{EC0C43E2-DC6A-4B35-A0EB-9BCC16E8E8CD}" srcOrd="4" destOrd="0" presId="urn:microsoft.com/office/officeart/2005/8/layout/default"/>
    <dgm:cxn modelId="{985C70DA-BDE5-4C6B-8700-AA131381B70A}" type="presParOf" srcId="{A6EFCB9B-0075-4F1A-BE20-3029957F30AA}" destId="{598858CA-E010-435E-A156-EA1A177815E0}" srcOrd="5" destOrd="0" presId="urn:microsoft.com/office/officeart/2005/8/layout/default"/>
    <dgm:cxn modelId="{722BEEA9-DD80-481E-A835-86F93384ABB4}" type="presParOf" srcId="{A6EFCB9B-0075-4F1A-BE20-3029957F30AA}" destId="{08B52A7D-0F7C-490E-83CF-3110DBC32C8D}" srcOrd="6" destOrd="0" presId="urn:microsoft.com/office/officeart/2005/8/layout/default"/>
    <dgm:cxn modelId="{962E74F0-C180-43A1-9E93-A9098C2BF100}" type="presParOf" srcId="{A6EFCB9B-0075-4F1A-BE20-3029957F30AA}" destId="{354DB2B5-85E9-4B36-B400-F31C1DC7A3D9}" srcOrd="7" destOrd="0" presId="urn:microsoft.com/office/officeart/2005/8/layout/default"/>
    <dgm:cxn modelId="{9C44CF4A-E19A-4AB8-8F89-E3581A9476CC}" type="presParOf" srcId="{A6EFCB9B-0075-4F1A-BE20-3029957F30AA}" destId="{942E04E4-65C4-4BB3-AFB9-AAA30FCF2B50}" srcOrd="8" destOrd="0" presId="urn:microsoft.com/office/officeart/2005/8/layout/default"/>
    <dgm:cxn modelId="{F1F4BC91-DDC8-4CAE-AE0E-10E14FD70106}" type="presParOf" srcId="{A6EFCB9B-0075-4F1A-BE20-3029957F30AA}" destId="{2D64E2F0-9030-4975-9187-A45491B511A5}" srcOrd="9" destOrd="0" presId="urn:microsoft.com/office/officeart/2005/8/layout/default"/>
    <dgm:cxn modelId="{86F8292D-79A5-4AE7-A535-D90B4C2C456D}" type="presParOf" srcId="{A6EFCB9B-0075-4F1A-BE20-3029957F30AA}" destId="{9EE500D8-FB17-4B3A-8454-E550F1F15CD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76AA2-BDEE-4AF9-A4BF-AEAB36A45F7C}">
      <dsp:nvSpPr>
        <dsp:cNvPr id="0" name=""/>
        <dsp:cNvSpPr/>
      </dsp:nvSpPr>
      <dsp:spPr>
        <a:xfrm>
          <a:off x="45510" y="125"/>
          <a:ext cx="2088397" cy="12530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Zekerheid hebben we niet maar de daling op wall street is een zwaar signaal</a:t>
          </a:r>
          <a:endParaRPr lang="en-US" sz="1700" kern="1200"/>
        </a:p>
      </dsp:txBody>
      <dsp:txXfrm>
        <a:off x="45510" y="125"/>
        <a:ext cx="2088397" cy="1253038"/>
      </dsp:txXfrm>
    </dsp:sp>
    <dsp:sp modelId="{14A2FCB7-5764-4CC5-8070-53438C4EB0A1}">
      <dsp:nvSpPr>
        <dsp:cNvPr id="0" name=""/>
        <dsp:cNvSpPr/>
      </dsp:nvSpPr>
      <dsp:spPr>
        <a:xfrm>
          <a:off x="2342748" y="125"/>
          <a:ext cx="2088397" cy="12530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Risico ligt niet in de bedrijfsresultaten maar in de margin calls</a:t>
          </a:r>
          <a:endParaRPr lang="en-US" sz="1700" kern="1200"/>
        </a:p>
      </dsp:txBody>
      <dsp:txXfrm>
        <a:off x="2342748" y="125"/>
        <a:ext cx="2088397" cy="1253038"/>
      </dsp:txXfrm>
    </dsp:sp>
    <dsp:sp modelId="{EC0C43E2-DC6A-4B35-A0EB-9BCC16E8E8CD}">
      <dsp:nvSpPr>
        <dsp:cNvPr id="0" name=""/>
        <dsp:cNvSpPr/>
      </dsp:nvSpPr>
      <dsp:spPr>
        <a:xfrm>
          <a:off x="4639985" y="125"/>
          <a:ext cx="2088397" cy="12530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Dit is geld dat geleend is en waarmee klanten speculeren</a:t>
          </a:r>
          <a:endParaRPr lang="en-US" sz="1700" kern="1200"/>
        </a:p>
      </dsp:txBody>
      <dsp:txXfrm>
        <a:off x="4639985" y="125"/>
        <a:ext cx="2088397" cy="1253038"/>
      </dsp:txXfrm>
    </dsp:sp>
    <dsp:sp modelId="{08B52A7D-0F7C-490E-83CF-3110DBC32C8D}">
      <dsp:nvSpPr>
        <dsp:cNvPr id="0" name=""/>
        <dsp:cNvSpPr/>
      </dsp:nvSpPr>
      <dsp:spPr>
        <a:xfrm>
          <a:off x="6937222" y="125"/>
          <a:ext cx="2088397" cy="12530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Een daling van 10% kan in je eigen portefeuille dan soms 20 à50% worden</a:t>
          </a:r>
          <a:endParaRPr lang="en-US" sz="1700" kern="1200"/>
        </a:p>
      </dsp:txBody>
      <dsp:txXfrm>
        <a:off x="6937222" y="125"/>
        <a:ext cx="2088397" cy="1253038"/>
      </dsp:txXfrm>
    </dsp:sp>
    <dsp:sp modelId="{942E04E4-65C4-4BB3-AFB9-AAA30FCF2B50}">
      <dsp:nvSpPr>
        <dsp:cNvPr id="0" name=""/>
        <dsp:cNvSpPr/>
      </dsp:nvSpPr>
      <dsp:spPr>
        <a:xfrm>
          <a:off x="2342748" y="1462003"/>
          <a:ext cx="2088397" cy="12530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Het gevolg laat zich niet wachten</a:t>
          </a:r>
          <a:endParaRPr lang="en-US" sz="1700" kern="1200"/>
        </a:p>
      </dsp:txBody>
      <dsp:txXfrm>
        <a:off x="2342748" y="1462003"/>
        <a:ext cx="2088397" cy="1253038"/>
      </dsp:txXfrm>
    </dsp:sp>
    <dsp:sp modelId="{9EE500D8-FB17-4B3A-8454-E550F1F15CD5}">
      <dsp:nvSpPr>
        <dsp:cNvPr id="0" name=""/>
        <dsp:cNvSpPr/>
      </dsp:nvSpPr>
      <dsp:spPr>
        <a:xfrm>
          <a:off x="4639985" y="1462003"/>
          <a:ext cx="2088397" cy="12530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Verplichte verkoop van de hele portefeuille wat meestal met een crash volgt	op de beurs</a:t>
          </a:r>
          <a:endParaRPr lang="en-US" sz="1700" kern="1200"/>
        </a:p>
      </dsp:txBody>
      <dsp:txXfrm>
        <a:off x="4639985" y="1462003"/>
        <a:ext cx="2088397" cy="1253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12/05/2021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620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600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999" y="0"/>
            <a:ext cx="11555898" cy="6475313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756" y="1767180"/>
            <a:ext cx="6439387" cy="1431337"/>
          </a:xfrm>
        </p:spPr>
        <p:txBody>
          <a:bodyPr anchor="b">
            <a:noAutofit/>
          </a:bodyPr>
          <a:lstStyle>
            <a:lvl1pPr algn="ctr">
              <a:defRPr sz="51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3756" y="3454397"/>
            <a:ext cx="6439387" cy="1247424"/>
          </a:xfrm>
        </p:spPr>
        <p:txBody>
          <a:bodyPr anchor="t">
            <a:normAutofit/>
          </a:bodyPr>
          <a:lstStyle>
            <a:lvl1pPr marL="0" indent="0" algn="ctr">
              <a:buNone/>
              <a:defRPr sz="1983">
                <a:solidFill>
                  <a:schemeClr val="tx1"/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2492" y="4757793"/>
            <a:ext cx="847919" cy="263878"/>
          </a:xfrm>
        </p:spPr>
        <p:txBody>
          <a:bodyPr/>
          <a:lstStyle/>
          <a:p>
            <a:fld id="{B0B4FE9D-F71D-4704-AE5B-400287031B1B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3755" y="4757793"/>
            <a:ext cx="4926744" cy="263878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2405" y="4757793"/>
            <a:ext cx="520738" cy="263878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43756" y="3326457"/>
            <a:ext cx="64393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3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4547892"/>
            <a:ext cx="9079132" cy="535253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3932" y="983544"/>
            <a:ext cx="9548038" cy="31505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4" y="5083144"/>
            <a:ext cx="9079132" cy="466284"/>
          </a:xfrm>
        </p:spPr>
        <p:txBody>
          <a:bodyPr>
            <a:normAutofit/>
          </a:bodyPr>
          <a:lstStyle>
            <a:lvl1pPr marL="0" indent="0" algn="ctr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508095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84" y="927569"/>
            <a:ext cx="9063133" cy="2790709"/>
          </a:xfrm>
        </p:spPr>
        <p:txBody>
          <a:bodyPr anchor="ctr">
            <a:normAutofit/>
          </a:bodyPr>
          <a:lstStyle>
            <a:lvl1pPr algn="ctr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884" y="4102100"/>
            <a:ext cx="9063133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5390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238964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2349" y="3166534"/>
            <a:ext cx="8351204" cy="5517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89"/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102100"/>
            <a:ext cx="9079132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5044" y="2670766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96448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5" y="3124771"/>
            <a:ext cx="9079134" cy="1387200"/>
          </a:xfrm>
        </p:spPr>
        <p:txBody>
          <a:bodyPr anchor="b">
            <a:normAutofit/>
          </a:bodyPr>
          <a:lstStyle>
            <a:lvl1pPr algn="l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511971"/>
            <a:ext cx="9079134" cy="81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87863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119020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37128"/>
            <a:ext cx="9079134" cy="8376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278019"/>
            <a:ext cx="9079134" cy="1271411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5044" y="2454858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181634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927569"/>
            <a:ext cx="9079132" cy="21190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28492"/>
            <a:ext cx="9079134" cy="79451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44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4222044"/>
            <a:ext cx="9079136" cy="1327386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76695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94D5-E7DC-4478-8606-06CB36CCF37D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97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517" y="927569"/>
            <a:ext cx="1786502" cy="462186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3882" y="927569"/>
            <a:ext cx="7022660" cy="462186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EBC-3E5C-4C5A-8BD2-D1D76B778EC2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74529" y="935567"/>
            <a:ext cx="0" cy="4605867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49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1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14-E4B1-4CA1-9313-ED56281F2FEC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7118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821" y="1655239"/>
            <a:ext cx="7708260" cy="1721263"/>
          </a:xfrm>
        </p:spPr>
        <p:txBody>
          <a:bodyPr anchor="b">
            <a:normAutofit/>
          </a:bodyPr>
          <a:lstStyle>
            <a:lvl1pPr algn="ctr">
              <a:defRPr sz="415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819" y="3632382"/>
            <a:ext cx="7708262" cy="901517"/>
          </a:xfrm>
        </p:spPr>
        <p:txBody>
          <a:bodyPr anchor="t">
            <a:normAutofit/>
          </a:bodyPr>
          <a:lstStyle>
            <a:lvl1pPr marL="0" indent="0" algn="ctr"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1604" y="3504441"/>
            <a:ext cx="77126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4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763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0082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5665-4881-4FA1-8431-F70F1AF3006A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068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3883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9446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9446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2A5A-585D-42FC-A5FF-49DF703EDAA4}" type="datetime1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2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79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083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2" y="1311393"/>
            <a:ext cx="3513165" cy="1295400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512" y="927569"/>
            <a:ext cx="5167506" cy="4621861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382" y="2862673"/>
            <a:ext cx="3513165" cy="2302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B880-7180-45FE-B937-A2A4082D2846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19089" y="2750726"/>
            <a:ext cx="33204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1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2" y="1779175"/>
            <a:ext cx="5897216" cy="1295400"/>
          </a:xfrm>
        </p:spPr>
        <p:txBody>
          <a:bodyPr anchor="b">
            <a:normAutofit/>
          </a:bodyPr>
          <a:lstStyle>
            <a:lvl1pPr algn="ctr">
              <a:defRPr sz="2644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47929" y="983545"/>
            <a:ext cx="2894225" cy="450991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2" y="3074575"/>
            <a:ext cx="5897216" cy="172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2F27-2F7B-4771-8667-393EC6809EA0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937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67" y="0"/>
            <a:ext cx="11554766" cy="6475313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885" y="927570"/>
            <a:ext cx="9071130" cy="12314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2414880"/>
            <a:ext cx="9071130" cy="3134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8430" y="5637389"/>
            <a:ext cx="151185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127723-9AB6-4880-AA78-6BD21EBC34E1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3884" y="5637389"/>
            <a:ext cx="6902553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82280" y="5637389"/>
            <a:ext cx="51273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16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Click="0" advTm="6000">
        <p:fade/>
      </p:transition>
    </mc:Fallback>
  </mc:AlternateContent>
  <p:hf hdr="0" ftr="0"/>
  <p:txStyles>
    <p:titleStyle>
      <a:lvl1pPr algn="ctr" defTabSz="431780" rtl="0" eaLnBrk="1" latinLnBrk="0" hangingPunct="1">
        <a:spcBef>
          <a:spcPct val="0"/>
        </a:spcBef>
        <a:buNone/>
        <a:defRPr sz="415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86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22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8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3342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5725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5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8903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7539" y="-7932"/>
            <a:ext cx="8975842" cy="1384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22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Advies </a:t>
            </a:r>
            <a:r>
              <a:rPr sz="4200" spc="-40" dirty="0">
                <a:solidFill>
                  <a:srgbClr val="CC0000"/>
                </a:solidFill>
                <a:latin typeface="Arial Black"/>
                <a:cs typeface="Arial Black"/>
              </a:rPr>
              <a:t>voor</a:t>
            </a:r>
            <a:r>
              <a:rPr sz="4200" spc="1214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beleggers&amp;-clubs</a:t>
            </a:r>
          </a:p>
          <a:p>
            <a:pPr marL="801370" marR="0">
              <a:lnSpc>
                <a:spcPts val="4679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uw docent</a:t>
            </a:r>
            <a:r>
              <a:rPr sz="4200" spc="10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B </a:t>
            </a:r>
            <a:r>
              <a:rPr sz="4200" spc="-12" dirty="0">
                <a:solidFill>
                  <a:srgbClr val="CC0000"/>
                </a:solidFill>
                <a:latin typeface="Arial Black"/>
                <a:cs typeface="Arial Black"/>
              </a:rPr>
              <a:t>Busschaer</a:t>
            </a:r>
            <a:r>
              <a:rPr sz="4200" spc="-1197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119" y="1457788"/>
            <a:ext cx="3649084" cy="450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Economisch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6119" y="1953088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00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8000" y="3850625"/>
            <a:ext cx="6229996" cy="1668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spc="-27" dirty="0">
                <a:solidFill>
                  <a:srgbClr val="FF3333"/>
                </a:solidFill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solidFill>
                  <a:srgbClr val="FF3333"/>
                </a:solidFill>
                <a:latin typeface="Arial Black"/>
                <a:cs typeface="Arial Black"/>
              </a:rPr>
              <a:t>voor</a:t>
            </a:r>
            <a:r>
              <a:rPr sz="2400" spc="37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persoonlijke vermogensbeheer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Maar </a:t>
            </a:r>
            <a:r>
              <a:rPr sz="2400" dirty="0" err="1">
                <a:solidFill>
                  <a:srgbClr val="FF3333"/>
                </a:solidFill>
                <a:latin typeface="Arial Black"/>
                <a:cs typeface="Arial Black"/>
              </a:rPr>
              <a:t>louter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dirty="0" err="1">
                <a:solidFill>
                  <a:srgbClr val="FF3333"/>
                </a:solidFill>
                <a:latin typeface="Arial Black"/>
                <a:cs typeface="Arial Black"/>
              </a:rPr>
              <a:t>informatie</a:t>
            </a:r>
            <a:r>
              <a:rPr lang="nl-NL" sz="2400" dirty="0">
                <a:solidFill>
                  <a:srgbClr val="FF3333"/>
                </a:solidFill>
                <a:latin typeface="Arial Black"/>
                <a:cs typeface="Arial Black"/>
              </a:rPr>
              <a:t>  berichten</a:t>
            </a:r>
            <a:endParaRPr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1469" y="5543371"/>
            <a:ext cx="9312761" cy="46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7170" y="6058192"/>
            <a:ext cx="11301730" cy="31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UITGEVER INVESTORS</a:t>
            </a:r>
            <a:r>
              <a:rPr sz="2000" spc="-1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NETWORK</a:t>
            </a:r>
            <a:r>
              <a:rPr lang="nl-NL" sz="2000" dirty="0">
                <a:solidFill>
                  <a:srgbClr val="000000"/>
                </a:solidFill>
                <a:latin typeface="Arial Unicode MS"/>
                <a:cs typeface="Arial Unicode MS"/>
              </a:rPr>
              <a:t> bv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;</a:t>
            </a:r>
            <a:r>
              <a:rPr sz="2000" spc="563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MANON BUSSCHAERT PIERSLN 113 KNOKKE-HEIST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6A84-4328-493F-A9BC-6CC7A43A8B74}" type="datetime1">
              <a:rPr lang="en-US" smtClean="0"/>
              <a:t>5/12/2021</a:t>
            </a:fld>
            <a:endParaRPr lang="en-US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13321F6-5D50-49EA-BD80-2D858BA5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235607-3B03-4A62-A808-14088245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1F9C-CD76-4F6E-8B30-C350F89B457F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633488-906B-4132-B6F9-B24D0E7A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10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800562-26C6-4465-8E65-DCD5F3143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528637"/>
            <a:ext cx="10382250" cy="5419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7C89C81-121C-42BC-9166-40123866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7ECB-1D04-4AF8-96D1-944F45D44A82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7051A5-8D57-4A96-B0C5-BF02948E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BC95518-D556-44E6-B9E2-B450D9A75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5" y="157162"/>
            <a:ext cx="10725150" cy="6162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A2E391-EF14-4A13-A727-DF3B5F92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1845-053D-4AFA-9A33-7EE8A2599597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35440F-8DD0-4D7C-B90D-34F8931D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93D3D6-BD10-4B38-9EFA-1F52F9E77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95262"/>
            <a:ext cx="9944100" cy="6086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410F756-5BF3-4E85-8647-82AF4734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6DCA-59E1-4B27-B166-B024C8190C15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A6DB52-BA8F-406B-9BC6-0CAF5B31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818AC0A-5A50-48EE-83F3-C47DC99F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17" y="0"/>
            <a:ext cx="10387465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FEA97-73B4-4071-82A3-FECAA998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AC92B7-9C1C-466A-8B6A-208D9144D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95BA02-BEAC-45DF-A1B4-01A47F47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CA4D7-4705-44A3-9953-54A8A304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98DDF34-A01D-4236-ACC4-E55B9866D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8" y="0"/>
            <a:ext cx="100866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4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5/12/2021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1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3" name="Straight Connector 17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19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6" name="Straight Connector 27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3884" y="2267270"/>
            <a:ext cx="34579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1223884" y="2355231"/>
            <a:ext cx="3457991" cy="3194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500">
                <a:solidFill>
                  <a:srgbClr val="262626"/>
                </a:solidFill>
              </a:rPr>
              <a:t>Courtesy</a:t>
            </a:r>
            <a:r>
              <a:rPr lang="en-US" sz="1500" spc="-18">
                <a:solidFill>
                  <a:srgbClr val="262626"/>
                </a:solidFill>
              </a:rPr>
              <a:t> </a:t>
            </a:r>
            <a:r>
              <a:rPr lang="en-US" sz="1500">
                <a:solidFill>
                  <a:srgbClr val="262626"/>
                </a:solidFill>
              </a:rPr>
              <a:t>by</a:t>
            </a:r>
            <a:r>
              <a:rPr lang="en-US" sz="1500" spc="-20">
                <a:solidFill>
                  <a:srgbClr val="262626"/>
                </a:solidFill>
              </a:rPr>
              <a:t> </a:t>
            </a:r>
            <a:r>
              <a:rPr lang="en-US" sz="1500">
                <a:solidFill>
                  <a:srgbClr val="262626"/>
                </a:solidFill>
              </a:rPr>
              <a:t>oblis.be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7914E7D-00DF-4D14-9166-8A89686A8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025" y="2947161"/>
            <a:ext cx="8868098" cy="243872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7A79A2E-BB03-4D93-AB8D-1C1E7749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0E1F0C2-51F4-4F10-A016-751A9A7E3E88}" type="datetime1">
              <a:rPr lang="en-US" sz="100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5/12/2021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419BB2-1B7E-4219-A696-0689B371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5/12/2021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869AAB-FF04-4E40-AF04-55F7C8F6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5333-F429-4736-A275-CFB4B1508247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B486EF-2D53-4972-87D3-8411B210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09BB67C-59F4-4A1C-BA91-CB4D3207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074" y="3022476"/>
            <a:ext cx="6439387" cy="2448272"/>
          </a:xfrm>
        </p:spPr>
        <p:txBody>
          <a:bodyPr/>
          <a:lstStyle/>
          <a:p>
            <a:r>
              <a:rPr lang="nl-NL" sz="6000" b="1" dirty="0">
                <a:solidFill>
                  <a:schemeClr val="tx1"/>
                </a:solidFill>
              </a:rPr>
              <a:t>Deze week zoeken we de aandelen op </a:t>
            </a:r>
            <a:r>
              <a:rPr lang="nl-NL" sz="6000" b="1" dirty="0" err="1">
                <a:solidFill>
                  <a:schemeClr val="tx1"/>
                </a:solidFill>
              </a:rPr>
              <a:t>europese</a:t>
            </a:r>
            <a:br>
              <a:rPr lang="nl-NL" sz="6000" b="1" dirty="0">
                <a:solidFill>
                  <a:schemeClr val="tx1"/>
                </a:solidFill>
              </a:rPr>
            </a:br>
            <a:r>
              <a:rPr lang="nl-NL" sz="6000" b="1" dirty="0">
                <a:solidFill>
                  <a:schemeClr val="tx1"/>
                </a:solidFill>
              </a:rPr>
              <a:t>beurzen met beste</a:t>
            </a:r>
            <a:br>
              <a:rPr lang="nl-NL" sz="6000" b="1" dirty="0">
                <a:solidFill>
                  <a:schemeClr val="tx1"/>
                </a:solidFill>
              </a:rPr>
            </a:br>
            <a:r>
              <a:rPr lang="nl-NL" sz="6000" b="1" dirty="0">
                <a:solidFill>
                  <a:schemeClr val="tx1"/>
                </a:solidFill>
              </a:rPr>
              <a:t>aankoopsignaal</a:t>
            </a:r>
            <a:endParaRPr lang="nl-BE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11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52" name="Rectangle 17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25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19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125264D-AB18-4890-B74B-A744A03331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54" name="Group 21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23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55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85C482-18F4-44A0-ADBE-F7B42D72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3968D4-B6DA-4BA0-A6C9-B2AA11BEF099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5/12/2021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D88CF8-0112-462A-B971-62150DC2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19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40B07B32-9226-4F13-9BFF-23DD40FD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85" y="927569"/>
            <a:ext cx="9071129" cy="123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400">
                <a:solidFill>
                  <a:srgbClr val="262626"/>
                </a:solidFill>
              </a:rPr>
              <a:t>De eerste scherpe daling van de beurzen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76A8ED-8A54-4CBB-9AA6-ABC378D1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2BCE05-851C-45D2-BCAB-DADC5764CDD6}" type="datetime1">
              <a:rPr lang="en-US" sz="100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5/12/2021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EDB9C5-A2CE-4CC8-8E59-A4617A19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sz="1000" b="0" i="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Tijdelijke aanduiding voor tekst 9">
            <a:extLst>
              <a:ext uri="{FF2B5EF4-FFF2-40B4-BE49-F238E27FC236}">
                <a16:creationId xmlns:a16="http://schemas.microsoft.com/office/drawing/2014/main" id="{8A0835EA-F5BD-47D6-93F7-1A318E981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247461"/>
              </p:ext>
            </p:extLst>
          </p:nvPr>
        </p:nvGraphicFramePr>
        <p:xfrm>
          <a:off x="1223883" y="2618362"/>
          <a:ext cx="9071131" cy="271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0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DC1875E5-3E3D-49D0-A84D-62C1DE8D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0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19D7BDC-AD60-4CAE-B479-6C36E4A538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02" r="-1" b="-1"/>
          <a:stretch/>
        </p:blipFill>
        <p:spPr>
          <a:xfrm>
            <a:off x="463635" y="487934"/>
            <a:ext cx="10591629" cy="5501132"/>
          </a:xfrm>
          <a:prstGeom prst="rect">
            <a:avLst/>
          </a:prstGeom>
        </p:spPr>
      </p:pic>
      <p:sp>
        <p:nvSpPr>
          <p:cNvPr id="32" name="Rectangle 18">
            <a:extLst>
              <a:ext uri="{FF2B5EF4-FFF2-40B4-BE49-F238E27FC236}">
                <a16:creationId xmlns:a16="http://schemas.microsoft.com/office/drawing/2014/main" id="{72E3803C-85E6-4CB3-8361-219B2398D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4EA9F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15A8E4-2B46-4B61-B1E4-8AAB55E2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0D09A3-4B4A-4E61-A093-26FE45B9D2BA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5/12/2021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12430F-E028-498D-87BB-4BB6C00F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20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0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8" name="Rectangle 16">
            <a:extLst>
              <a:ext uri="{FF2B5EF4-FFF2-40B4-BE49-F238E27FC236}">
                <a16:creationId xmlns:a16="http://schemas.microsoft.com/office/drawing/2014/main" id="{DC1875E5-3E3D-49D0-A84D-62C1DE8D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C4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1043AE-22AD-4E4B-89B1-709D821C22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46" r="-1" b="-1"/>
          <a:stretch/>
        </p:blipFill>
        <p:spPr>
          <a:xfrm>
            <a:off x="463635" y="487934"/>
            <a:ext cx="10591629" cy="5501132"/>
          </a:xfrm>
          <a:prstGeom prst="rect">
            <a:avLst/>
          </a:prstGeom>
        </p:spPr>
      </p:pic>
      <p:sp>
        <p:nvSpPr>
          <p:cNvPr id="29" name="Rectangle 18">
            <a:extLst>
              <a:ext uri="{FF2B5EF4-FFF2-40B4-BE49-F238E27FC236}">
                <a16:creationId xmlns:a16="http://schemas.microsoft.com/office/drawing/2014/main" id="{72E3803C-85E6-4CB3-8361-219B2398D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5E4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D5CDB0C-FAF2-4A00-B30B-1E2826DB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BFA90-047E-4713-A8C5-C0FACC65B80D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5/12/2021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2F5D6D-C449-4B62-ACAD-14CEE593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E5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BC6D1D-0857-4A84-AF75-935C94D72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29" y="671389"/>
            <a:ext cx="10320042" cy="513422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2CF4F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FB61F2-FB90-4A00-B3E9-1B6F5DF8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96181C-0B89-4DE9-9DE1-081DFF30A186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5/12/2021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24AB4C-4172-44C0-A0C3-49FC97EC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22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24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9328F05-CB35-46DD-8DA8-4DBBAA3FF4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" r="-1" b="-1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4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9" name="Picture 24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48ED1AD-1745-4BBE-B4C9-7D6FD7CA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BCB683-D054-4830-81E5-F622D5B48531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5/12/2021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3E9130-D33C-4673-8E84-2D4F1ADE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C1875E5-3E3D-49D0-A84D-62C1DE8D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E6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70D796-5F03-476E-B69C-311DE0D271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4"/>
          <a:stretch/>
        </p:blipFill>
        <p:spPr>
          <a:xfrm>
            <a:off x="463635" y="487934"/>
            <a:ext cx="10591629" cy="55011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E3803C-85E6-4CB3-8361-219B2398D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34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16E867-037D-4216-8051-13D4E900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85D74-A411-4864-95B8-09ED005F71A0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5/12/2021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A32A83-097B-4503-BD0F-89CBF915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A4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4AE991-6F44-4B94-83BD-2ECF369079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2" r="1" b="1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4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9" name="Picture 24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D09CB6-0CEE-4C65-9842-1C9F474D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E4E422-F244-4A1F-B2EB-F5B360CEAB20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5/12/2021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8BA97F-B45C-4E8A-961E-682799FF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D5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29FD44-027C-456F-AA3F-E7278D18A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29" y="632689"/>
            <a:ext cx="10320042" cy="5211622"/>
          </a:xfrm>
          <a:prstGeom prst="rect">
            <a:avLst/>
          </a:prstGeom>
        </p:spPr>
      </p:pic>
      <p:sp>
        <p:nvSpPr>
          <p:cNvPr id="32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E5D33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3D32ED-B1D6-4C2F-8742-4976B0A2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DEDE739-B538-42EB-820E-F6B652A930EC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5/12/2021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EB5EA3-5EFD-4067-B029-D78F1DF7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r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C56C-4014-4586-B22D-E38346270361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5/12/2021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2060" y="1346264"/>
            <a:ext cx="609508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Beste sectoren</a:t>
            </a:r>
            <a:r>
              <a:rPr sz="18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voedsel,china trendy</a:t>
            </a:r>
            <a:r>
              <a:rPr sz="18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aandelen momentum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989" y="5335200"/>
            <a:ext cx="7282981" cy="90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spc="-28" dirty="0">
                <a:solidFill>
                  <a:srgbClr val="000000"/>
                </a:solidFill>
                <a:latin typeface="Arial"/>
                <a:cs typeface="Arial"/>
              </a:rPr>
              <a:t>We</a:t>
            </a:r>
            <a:r>
              <a:rPr sz="2000" b="1" u="sng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zijn in</a:t>
            </a:r>
            <a:r>
              <a:rPr sz="2000" b="1" u="sng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fase</a:t>
            </a:r>
            <a:r>
              <a:rPr sz="2000" b="1" u="sng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sz="2000" b="1" u="sng" spc="5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= 45%</a:t>
            </a:r>
            <a:r>
              <a:rPr sz="2000" b="1" u="sng" spc="-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cash</a:t>
            </a:r>
            <a:r>
              <a:rPr sz="2000" b="1" u="sng" spc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en blijven zo tot nader order</a:t>
            </a:r>
          </a:p>
          <a:p>
            <a:pPr marL="25400" marR="0">
              <a:lnSpc>
                <a:spcPts val="2234"/>
              </a:lnSpc>
              <a:spcBef>
                <a:spcPts val="2375"/>
              </a:spcBef>
              <a:spcAft>
                <a:spcPts val="0"/>
              </a:spcAft>
            </a:pP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Fase 1=15%</a:t>
            </a:r>
            <a:r>
              <a:rPr sz="2000" b="1" u="sng" spc="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2=</a:t>
            </a:r>
            <a:r>
              <a:rPr sz="2000" b="1" u="sng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30%</a:t>
            </a:r>
            <a:r>
              <a:rPr sz="2000" b="1" u="sng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3 = 45%</a:t>
            </a:r>
            <a:r>
              <a:rPr sz="2000" b="1" u="sng" spc="5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4 = 60%</a:t>
            </a:r>
            <a:r>
              <a:rPr sz="2000" b="1" u="sng" spc="5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sz="2000" b="1" u="sng" spc="5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= 75%</a:t>
            </a:r>
            <a:r>
              <a:rPr sz="2000" b="1" u="sng" spc="10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sz="2000" b="1" u="sng" spc="5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= 100%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26B092-68FF-4BEB-B253-E60C0780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B89-B1D7-4A22-A165-18BC99E8BD5E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0121E0-EFD0-4C89-BB6A-E77FA004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A8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EAC720-BC4B-48A8-AC83-2FBC08303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899" y="629750"/>
            <a:ext cx="6689102" cy="5217500"/>
          </a:xfrm>
          <a:prstGeom prst="rect">
            <a:avLst/>
          </a:prstGeom>
        </p:spPr>
      </p:pic>
      <p:sp>
        <p:nvSpPr>
          <p:cNvPr id="3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207BF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F397C3-5259-4CA2-A2B6-B0590C62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1B4733-726D-43DF-9020-9F84A9F217A6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5/12/2021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084BB5-4A75-4491-ABFF-22DCC073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1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6" name="Rectangle 1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9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17CB05-C062-41A3-A8F3-BEAA598D4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056" y="629750"/>
            <a:ext cx="7616788" cy="5217500"/>
          </a:xfrm>
          <a:prstGeom prst="rect">
            <a:avLst/>
          </a:prstGeom>
        </p:spPr>
      </p:pic>
      <p:sp>
        <p:nvSpPr>
          <p:cNvPr id="37" name="Rectangle 1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31E18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87163D74-AB56-4999-A5B6-9B1F4E84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7ABD78-722D-4708-A5EE-FC5A399972A3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5/12/2021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3BDE46-3AFB-4BBA-82BA-28638422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7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1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11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1" name="Rectangle 1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44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64DFD7-5FAB-4BAB-8106-768A1D35A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664" y="629750"/>
            <a:ext cx="7453572" cy="5217500"/>
          </a:xfrm>
          <a:prstGeom prst="rect">
            <a:avLst/>
          </a:prstGeom>
        </p:spPr>
      </p:pic>
      <p:sp>
        <p:nvSpPr>
          <p:cNvPr id="42" name="Rectangle 1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2082F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8EF73D26-7BCA-4472-94F8-8719ED1D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172AD2-614A-446E-829B-B8F0461B8EDD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5/12/2021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27BADB-0E30-4D29-B21E-234F100A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60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323</Words>
  <Application>Microsoft Office PowerPoint</Application>
  <PresentationFormat>Aangepast</PresentationFormat>
  <Paragraphs>89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 Unicode MS</vt:lpstr>
      <vt:lpstr>Constantia</vt:lpstr>
      <vt:lpstr>Garamond</vt:lpstr>
      <vt:lpstr>Calibri</vt:lpstr>
      <vt:lpstr>Arial Black</vt:lpstr>
      <vt:lpstr>Arial</vt:lpstr>
      <vt:lpstr>LJQQAM+ITC Zapf Chancery Medium Italic</vt:lpstr>
      <vt:lpstr>Organisch</vt:lpstr>
      <vt:lpstr>PowerPoint-presentatie</vt:lpstr>
      <vt:lpstr>De eerste scherpe daling van de beurzen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Deze week zoeken we de aandelen op europese beurzen met beste aankoopsignaal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12</cp:revision>
  <dcterms:modified xsi:type="dcterms:W3CDTF">2021-05-12T08:21:52Z</dcterms:modified>
</cp:coreProperties>
</file>