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</p:sldMasterIdLst>
  <p:notesMasterIdLst>
    <p:notesMasterId r:id="rId37"/>
  </p:notesMasterIdLst>
  <p:sldIdLst>
    <p:sldId id="256" r:id="rId2"/>
    <p:sldId id="304" r:id="rId3"/>
    <p:sldId id="303" r:id="rId4"/>
    <p:sldId id="301" r:id="rId5"/>
    <p:sldId id="302" r:id="rId6"/>
    <p:sldId id="257" r:id="rId7"/>
    <p:sldId id="297" r:id="rId8"/>
    <p:sldId id="305" r:id="rId9"/>
    <p:sldId id="298" r:id="rId10"/>
    <p:sldId id="299" r:id="rId11"/>
    <p:sldId id="300" r:id="rId12"/>
    <p:sldId id="258" r:id="rId13"/>
    <p:sldId id="260" r:id="rId14"/>
    <p:sldId id="262" r:id="rId15"/>
    <p:sldId id="290" r:id="rId16"/>
    <p:sldId id="264" r:id="rId17"/>
    <p:sldId id="265" r:id="rId18"/>
    <p:sldId id="266" r:id="rId19"/>
    <p:sldId id="306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8" r:id="rId32"/>
    <p:sldId id="292" r:id="rId33"/>
    <p:sldId id="293" r:id="rId34"/>
    <p:sldId id="294" r:id="rId35"/>
    <p:sldId id="295" r:id="rId36"/>
  </p:sldIdLst>
  <p:sldSz cx="11518900" cy="6477000"/>
  <p:notesSz cx="11518900" cy="6477000"/>
  <p:embeddedFontLs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nstantia" panose="02030602050306030303" pitchFamily="18" charset="0"/>
      <p:regular r:id="rId43"/>
      <p:bold r:id="rId44"/>
      <p:italic r:id="rId45"/>
      <p:boldItalic r:id="rId46"/>
    </p:embeddedFont>
    <p:embeddedFont>
      <p:font typeface="Garamond" panose="02020404030301010803" pitchFamily="18" charset="0"/>
      <p:regular r:id="rId47"/>
      <p:bold r:id="rId48"/>
      <p:italic r:id="rId49"/>
    </p:embeddedFont>
    <p:embeddedFont>
      <p:font typeface="LJQQAM+ITC Zapf Chancery Medium Italic" panose="020B0604020202020204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04"/>
            <p14:sldId id="303"/>
            <p14:sldId id="301"/>
            <p14:sldId id="302"/>
          </p14:sldIdLst>
        </p14:section>
        <p14:section name="Naamloze sectie" id="{8755B586-2486-49CE-8420-C76D66869903}">
          <p14:sldIdLst>
            <p14:sldId id="257"/>
            <p14:sldId id="297"/>
            <p14:sldId id="305"/>
            <p14:sldId id="298"/>
            <p14:sldId id="299"/>
            <p14:sldId id="300"/>
            <p14:sldId id="258"/>
            <p14:sldId id="260"/>
            <p14:sldId id="262"/>
            <p14:sldId id="290"/>
            <p14:sldId id="264"/>
            <p14:sldId id="265"/>
            <p14:sldId id="266"/>
            <p14:sldId id="306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8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8" y="21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C209D-21E8-4C8E-A2D2-AB085E12601F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C40BFD-15A3-44D8-B533-D676DFD8404D}">
      <dgm:prSet phldrT="[Tekst]" phldr="1"/>
      <dgm:spPr/>
      <dgm:t>
        <a:bodyPr/>
        <a:lstStyle/>
        <a:p>
          <a:endParaRPr lang="nl-BE" dirty="0"/>
        </a:p>
      </dgm:t>
    </dgm:pt>
    <dgm:pt modelId="{7BDE3643-DDAE-4F3C-87E2-96ABE0A66E1F}" type="parTrans" cxnId="{E80D705D-39C2-4842-838C-927054FA7D17}">
      <dgm:prSet/>
      <dgm:spPr/>
      <dgm:t>
        <a:bodyPr/>
        <a:lstStyle/>
        <a:p>
          <a:endParaRPr lang="nl-BE"/>
        </a:p>
      </dgm:t>
    </dgm:pt>
    <dgm:pt modelId="{878A239E-3A9B-44A5-BF96-64C37AAD1792}" type="sibTrans" cxnId="{E80D705D-39C2-4842-838C-927054FA7D17}">
      <dgm:prSet/>
      <dgm:spPr/>
      <dgm:t>
        <a:bodyPr/>
        <a:lstStyle/>
        <a:p>
          <a:endParaRPr lang="nl-BE"/>
        </a:p>
      </dgm:t>
    </dgm:pt>
    <dgm:pt modelId="{DFA955AE-579E-4D5A-B644-582B9A7231A7}">
      <dgm:prSet phldrT="[Tekst]" phldr="1"/>
      <dgm:spPr/>
      <dgm:t>
        <a:bodyPr/>
        <a:lstStyle/>
        <a:p>
          <a:endParaRPr lang="nl-BE"/>
        </a:p>
      </dgm:t>
    </dgm:pt>
    <dgm:pt modelId="{11EB7249-0318-4A2B-A054-3E78C9508B23}" type="parTrans" cxnId="{AFC9661E-5766-43DA-A01D-EC5DEDC34111}">
      <dgm:prSet/>
      <dgm:spPr/>
      <dgm:t>
        <a:bodyPr/>
        <a:lstStyle/>
        <a:p>
          <a:endParaRPr lang="nl-BE"/>
        </a:p>
      </dgm:t>
    </dgm:pt>
    <dgm:pt modelId="{1E2A8249-2942-412B-9E2A-ED40716DB375}" type="sibTrans" cxnId="{AFC9661E-5766-43DA-A01D-EC5DEDC34111}">
      <dgm:prSet/>
      <dgm:spPr/>
      <dgm:t>
        <a:bodyPr/>
        <a:lstStyle/>
        <a:p>
          <a:endParaRPr lang="nl-BE"/>
        </a:p>
      </dgm:t>
    </dgm:pt>
    <dgm:pt modelId="{732124EE-CB89-4335-B303-A4BB628F40C5}">
      <dgm:prSet phldrT="[Tekst]" phldr="1"/>
      <dgm:spPr/>
      <dgm:t>
        <a:bodyPr/>
        <a:lstStyle/>
        <a:p>
          <a:endParaRPr lang="nl-BE"/>
        </a:p>
      </dgm:t>
    </dgm:pt>
    <dgm:pt modelId="{614A5390-A19E-4F0E-BB3A-CEB0A73C7949}" type="parTrans" cxnId="{3BBF1A9A-66A6-45C9-992C-10D1A867F1AB}">
      <dgm:prSet/>
      <dgm:spPr/>
      <dgm:t>
        <a:bodyPr/>
        <a:lstStyle/>
        <a:p>
          <a:endParaRPr lang="nl-BE"/>
        </a:p>
      </dgm:t>
    </dgm:pt>
    <dgm:pt modelId="{9F77AA99-40F4-41D8-8A94-FA63575F3746}" type="sibTrans" cxnId="{3BBF1A9A-66A6-45C9-992C-10D1A867F1AB}">
      <dgm:prSet/>
      <dgm:spPr/>
      <dgm:t>
        <a:bodyPr/>
        <a:lstStyle/>
        <a:p>
          <a:endParaRPr lang="nl-BE"/>
        </a:p>
      </dgm:t>
    </dgm:pt>
    <dgm:pt modelId="{5FAF7A28-A4CD-4B58-B97F-86DAE9752B04}">
      <dgm:prSet phldrT="[Tekst]" phldr="1"/>
      <dgm:spPr/>
      <dgm:t>
        <a:bodyPr/>
        <a:lstStyle/>
        <a:p>
          <a:endParaRPr lang="nl-BE"/>
        </a:p>
      </dgm:t>
    </dgm:pt>
    <dgm:pt modelId="{21919AD0-2F81-47F1-A399-BE388344B3FE}" type="parTrans" cxnId="{62190F90-4747-4157-BAB6-DF5168D1DBC1}">
      <dgm:prSet/>
      <dgm:spPr/>
      <dgm:t>
        <a:bodyPr/>
        <a:lstStyle/>
        <a:p>
          <a:endParaRPr lang="nl-BE"/>
        </a:p>
      </dgm:t>
    </dgm:pt>
    <dgm:pt modelId="{C02411E5-A861-47C1-8332-620AD7B6103F}" type="sibTrans" cxnId="{62190F90-4747-4157-BAB6-DF5168D1DBC1}">
      <dgm:prSet/>
      <dgm:spPr/>
      <dgm:t>
        <a:bodyPr/>
        <a:lstStyle/>
        <a:p>
          <a:endParaRPr lang="nl-BE"/>
        </a:p>
      </dgm:t>
    </dgm:pt>
    <dgm:pt modelId="{9370B98F-A3BB-4509-BFDF-18510E95F6D8}">
      <dgm:prSet phldrT="[Tekst]" phldr="1"/>
      <dgm:spPr/>
      <dgm:t>
        <a:bodyPr/>
        <a:lstStyle/>
        <a:p>
          <a:endParaRPr lang="nl-BE"/>
        </a:p>
      </dgm:t>
    </dgm:pt>
    <dgm:pt modelId="{EFAD7D36-2F64-49A8-A0DB-2D26FE7363EB}" type="parTrans" cxnId="{BA919F19-13CD-4989-9618-D6D68EA4D750}">
      <dgm:prSet/>
      <dgm:spPr/>
      <dgm:t>
        <a:bodyPr/>
        <a:lstStyle/>
        <a:p>
          <a:endParaRPr lang="nl-BE"/>
        </a:p>
      </dgm:t>
    </dgm:pt>
    <dgm:pt modelId="{5469F81D-16FB-4FD4-89F6-9E7A322F08C1}" type="sibTrans" cxnId="{BA919F19-13CD-4989-9618-D6D68EA4D750}">
      <dgm:prSet/>
      <dgm:spPr/>
      <dgm:t>
        <a:bodyPr/>
        <a:lstStyle/>
        <a:p>
          <a:endParaRPr lang="nl-BE"/>
        </a:p>
      </dgm:t>
    </dgm:pt>
    <dgm:pt modelId="{41903401-AD07-44D7-8564-9DF169D50E7F}" type="pres">
      <dgm:prSet presAssocID="{98DC209D-21E8-4C8E-A2D2-AB085E12601F}" presName="diagram" presStyleCnt="0">
        <dgm:presLayoutVars>
          <dgm:dir/>
          <dgm:resizeHandles val="exact"/>
        </dgm:presLayoutVars>
      </dgm:prSet>
      <dgm:spPr/>
    </dgm:pt>
    <dgm:pt modelId="{BC243CFE-F218-4A33-AD92-C741055DC152}" type="pres">
      <dgm:prSet presAssocID="{09C40BFD-15A3-44D8-B533-D676DFD8404D}" presName="node" presStyleLbl="node1" presStyleIdx="0" presStyleCnt="5">
        <dgm:presLayoutVars>
          <dgm:bulletEnabled val="1"/>
        </dgm:presLayoutVars>
      </dgm:prSet>
      <dgm:spPr/>
    </dgm:pt>
    <dgm:pt modelId="{19CC8876-12B0-438C-AA9B-D7F6EB32D8CA}" type="pres">
      <dgm:prSet presAssocID="{878A239E-3A9B-44A5-BF96-64C37AAD1792}" presName="sibTrans" presStyleCnt="0"/>
      <dgm:spPr/>
    </dgm:pt>
    <dgm:pt modelId="{8AED26CE-38A3-4343-A90E-E133797BD3B8}" type="pres">
      <dgm:prSet presAssocID="{DFA955AE-579E-4D5A-B644-582B9A7231A7}" presName="node" presStyleLbl="node1" presStyleIdx="1" presStyleCnt="5">
        <dgm:presLayoutVars>
          <dgm:bulletEnabled val="1"/>
        </dgm:presLayoutVars>
      </dgm:prSet>
      <dgm:spPr/>
    </dgm:pt>
    <dgm:pt modelId="{1B1066A5-1B96-45F3-935D-805E855FC6D2}" type="pres">
      <dgm:prSet presAssocID="{1E2A8249-2942-412B-9E2A-ED40716DB375}" presName="sibTrans" presStyleCnt="0"/>
      <dgm:spPr/>
    </dgm:pt>
    <dgm:pt modelId="{EF6D628A-7BC5-4F8D-B8AB-7BC647F8DF51}" type="pres">
      <dgm:prSet presAssocID="{732124EE-CB89-4335-B303-A4BB628F40C5}" presName="node" presStyleLbl="node1" presStyleIdx="2" presStyleCnt="5">
        <dgm:presLayoutVars>
          <dgm:bulletEnabled val="1"/>
        </dgm:presLayoutVars>
      </dgm:prSet>
      <dgm:spPr/>
    </dgm:pt>
    <dgm:pt modelId="{CE696483-3DDD-4F19-9992-B1FD5209A312}" type="pres">
      <dgm:prSet presAssocID="{9F77AA99-40F4-41D8-8A94-FA63575F3746}" presName="sibTrans" presStyleCnt="0"/>
      <dgm:spPr/>
    </dgm:pt>
    <dgm:pt modelId="{06623F62-1A0B-40F0-A4DD-8E6C6D28FB59}" type="pres">
      <dgm:prSet presAssocID="{5FAF7A28-A4CD-4B58-B97F-86DAE9752B04}" presName="node" presStyleLbl="node1" presStyleIdx="3" presStyleCnt="5">
        <dgm:presLayoutVars>
          <dgm:bulletEnabled val="1"/>
        </dgm:presLayoutVars>
      </dgm:prSet>
      <dgm:spPr/>
    </dgm:pt>
    <dgm:pt modelId="{1D4A95D8-0C3D-439F-8969-261EA0AFD4F4}" type="pres">
      <dgm:prSet presAssocID="{C02411E5-A861-47C1-8332-620AD7B6103F}" presName="sibTrans" presStyleCnt="0"/>
      <dgm:spPr/>
    </dgm:pt>
    <dgm:pt modelId="{D10D2277-2257-42D7-BBE0-3214DD43CBA1}" type="pres">
      <dgm:prSet presAssocID="{9370B98F-A3BB-4509-BFDF-18510E95F6D8}" presName="node" presStyleLbl="node1" presStyleIdx="4" presStyleCnt="5">
        <dgm:presLayoutVars>
          <dgm:bulletEnabled val="1"/>
        </dgm:presLayoutVars>
      </dgm:prSet>
      <dgm:spPr/>
    </dgm:pt>
  </dgm:ptLst>
  <dgm:cxnLst>
    <dgm:cxn modelId="{BA919F19-13CD-4989-9618-D6D68EA4D750}" srcId="{98DC209D-21E8-4C8E-A2D2-AB085E12601F}" destId="{9370B98F-A3BB-4509-BFDF-18510E95F6D8}" srcOrd="4" destOrd="0" parTransId="{EFAD7D36-2F64-49A8-A0DB-2D26FE7363EB}" sibTransId="{5469F81D-16FB-4FD4-89F6-9E7A322F08C1}"/>
    <dgm:cxn modelId="{AFC9661E-5766-43DA-A01D-EC5DEDC34111}" srcId="{98DC209D-21E8-4C8E-A2D2-AB085E12601F}" destId="{DFA955AE-579E-4D5A-B644-582B9A7231A7}" srcOrd="1" destOrd="0" parTransId="{11EB7249-0318-4A2B-A054-3E78C9508B23}" sibTransId="{1E2A8249-2942-412B-9E2A-ED40716DB375}"/>
    <dgm:cxn modelId="{1B27A340-EA1D-4565-9D79-271E1572DDDB}" type="presOf" srcId="{732124EE-CB89-4335-B303-A4BB628F40C5}" destId="{EF6D628A-7BC5-4F8D-B8AB-7BC647F8DF51}" srcOrd="0" destOrd="0" presId="urn:microsoft.com/office/officeart/2005/8/layout/default"/>
    <dgm:cxn modelId="{E80D705D-39C2-4842-838C-927054FA7D17}" srcId="{98DC209D-21E8-4C8E-A2D2-AB085E12601F}" destId="{09C40BFD-15A3-44D8-B533-D676DFD8404D}" srcOrd="0" destOrd="0" parTransId="{7BDE3643-DDAE-4F3C-87E2-96ABE0A66E1F}" sibTransId="{878A239E-3A9B-44A5-BF96-64C37AAD1792}"/>
    <dgm:cxn modelId="{35FCF066-1094-4129-9527-97D9F547BFB5}" type="presOf" srcId="{DFA955AE-579E-4D5A-B644-582B9A7231A7}" destId="{8AED26CE-38A3-4343-A90E-E133797BD3B8}" srcOrd="0" destOrd="0" presId="urn:microsoft.com/office/officeart/2005/8/layout/default"/>
    <dgm:cxn modelId="{0C1B4F7C-2645-475D-95BD-CC64A2CD1642}" type="presOf" srcId="{98DC209D-21E8-4C8E-A2D2-AB085E12601F}" destId="{41903401-AD07-44D7-8564-9DF169D50E7F}" srcOrd="0" destOrd="0" presId="urn:microsoft.com/office/officeart/2005/8/layout/default"/>
    <dgm:cxn modelId="{1A38B883-AC33-482D-9005-26C3945D866E}" type="presOf" srcId="{09C40BFD-15A3-44D8-B533-D676DFD8404D}" destId="{BC243CFE-F218-4A33-AD92-C741055DC152}" srcOrd="0" destOrd="0" presId="urn:microsoft.com/office/officeart/2005/8/layout/default"/>
    <dgm:cxn modelId="{62190F90-4747-4157-BAB6-DF5168D1DBC1}" srcId="{98DC209D-21E8-4C8E-A2D2-AB085E12601F}" destId="{5FAF7A28-A4CD-4B58-B97F-86DAE9752B04}" srcOrd="3" destOrd="0" parTransId="{21919AD0-2F81-47F1-A399-BE388344B3FE}" sibTransId="{C02411E5-A861-47C1-8332-620AD7B6103F}"/>
    <dgm:cxn modelId="{3BBF1A9A-66A6-45C9-992C-10D1A867F1AB}" srcId="{98DC209D-21E8-4C8E-A2D2-AB085E12601F}" destId="{732124EE-CB89-4335-B303-A4BB628F40C5}" srcOrd="2" destOrd="0" parTransId="{614A5390-A19E-4F0E-BB3A-CEB0A73C7949}" sibTransId="{9F77AA99-40F4-41D8-8A94-FA63575F3746}"/>
    <dgm:cxn modelId="{585C9EC3-D298-49FD-BBFF-04AEF3FA5F39}" type="presOf" srcId="{5FAF7A28-A4CD-4B58-B97F-86DAE9752B04}" destId="{06623F62-1A0B-40F0-A4DD-8E6C6D28FB59}" srcOrd="0" destOrd="0" presId="urn:microsoft.com/office/officeart/2005/8/layout/default"/>
    <dgm:cxn modelId="{A8649DEF-56A8-4634-9D6A-683B647E2A21}" type="presOf" srcId="{9370B98F-A3BB-4509-BFDF-18510E95F6D8}" destId="{D10D2277-2257-42D7-BBE0-3214DD43CBA1}" srcOrd="0" destOrd="0" presId="urn:microsoft.com/office/officeart/2005/8/layout/default"/>
    <dgm:cxn modelId="{A5F544E7-008B-4F3E-A178-2F841AB7FED5}" type="presParOf" srcId="{41903401-AD07-44D7-8564-9DF169D50E7F}" destId="{BC243CFE-F218-4A33-AD92-C741055DC152}" srcOrd="0" destOrd="0" presId="urn:microsoft.com/office/officeart/2005/8/layout/default"/>
    <dgm:cxn modelId="{0D505323-94A5-486C-8E39-5AEDF2A025A5}" type="presParOf" srcId="{41903401-AD07-44D7-8564-9DF169D50E7F}" destId="{19CC8876-12B0-438C-AA9B-D7F6EB32D8CA}" srcOrd="1" destOrd="0" presId="urn:microsoft.com/office/officeart/2005/8/layout/default"/>
    <dgm:cxn modelId="{E162927F-9D71-40A1-A2B9-5FD7ED0336DA}" type="presParOf" srcId="{41903401-AD07-44D7-8564-9DF169D50E7F}" destId="{8AED26CE-38A3-4343-A90E-E133797BD3B8}" srcOrd="2" destOrd="0" presId="urn:microsoft.com/office/officeart/2005/8/layout/default"/>
    <dgm:cxn modelId="{E97F3567-E61D-4620-97B2-877DB9383CED}" type="presParOf" srcId="{41903401-AD07-44D7-8564-9DF169D50E7F}" destId="{1B1066A5-1B96-45F3-935D-805E855FC6D2}" srcOrd="3" destOrd="0" presId="urn:microsoft.com/office/officeart/2005/8/layout/default"/>
    <dgm:cxn modelId="{0135CACE-C812-4FAB-A229-676434830F1F}" type="presParOf" srcId="{41903401-AD07-44D7-8564-9DF169D50E7F}" destId="{EF6D628A-7BC5-4F8D-B8AB-7BC647F8DF51}" srcOrd="4" destOrd="0" presId="urn:microsoft.com/office/officeart/2005/8/layout/default"/>
    <dgm:cxn modelId="{D505FE33-1F94-4953-B3D0-EFBD94CFD754}" type="presParOf" srcId="{41903401-AD07-44D7-8564-9DF169D50E7F}" destId="{CE696483-3DDD-4F19-9992-B1FD5209A312}" srcOrd="5" destOrd="0" presId="urn:microsoft.com/office/officeart/2005/8/layout/default"/>
    <dgm:cxn modelId="{B5DBDC14-9C77-41C3-8878-8EE307F8C540}" type="presParOf" srcId="{41903401-AD07-44D7-8564-9DF169D50E7F}" destId="{06623F62-1A0B-40F0-A4DD-8E6C6D28FB59}" srcOrd="6" destOrd="0" presId="urn:microsoft.com/office/officeart/2005/8/layout/default"/>
    <dgm:cxn modelId="{65CEA3A0-9D57-487B-B7ED-F294A6922569}" type="presParOf" srcId="{41903401-AD07-44D7-8564-9DF169D50E7F}" destId="{1D4A95D8-0C3D-439F-8969-261EA0AFD4F4}" srcOrd="7" destOrd="0" presId="urn:microsoft.com/office/officeart/2005/8/layout/default"/>
    <dgm:cxn modelId="{BA4A9D7D-3034-4599-A823-5D28A927E008}" type="presParOf" srcId="{41903401-AD07-44D7-8564-9DF169D50E7F}" destId="{D10D2277-2257-42D7-BBE0-3214DD43CB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43CFE-F218-4A33-AD92-C741055DC152}">
      <dsp:nvSpPr>
        <dsp:cNvPr id="0" name=""/>
        <dsp:cNvSpPr/>
      </dsp:nvSpPr>
      <dsp:spPr>
        <a:xfrm>
          <a:off x="387" y="55630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 dirty="0"/>
        </a:p>
      </dsp:txBody>
      <dsp:txXfrm>
        <a:off x="387" y="55630"/>
        <a:ext cx="1511644" cy="906986"/>
      </dsp:txXfrm>
    </dsp:sp>
    <dsp:sp modelId="{8AED26CE-38A3-4343-A90E-E133797BD3B8}">
      <dsp:nvSpPr>
        <dsp:cNvPr id="0" name=""/>
        <dsp:cNvSpPr/>
      </dsp:nvSpPr>
      <dsp:spPr>
        <a:xfrm>
          <a:off x="1663196" y="55630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96862"/>
                <a:satOff val="10572"/>
                <a:lumOff val="-3823"/>
                <a:alphaOff val="0"/>
                <a:shade val="74000"/>
                <a:satMod val="130000"/>
                <a:lumMod val="90000"/>
              </a:schemeClr>
              <a:schemeClr val="accent5">
                <a:hueOff val="196862"/>
                <a:satOff val="10572"/>
                <a:lumOff val="-38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1663196" y="55630"/>
        <a:ext cx="1511644" cy="906986"/>
      </dsp:txXfrm>
    </dsp:sp>
    <dsp:sp modelId="{EF6D628A-7BC5-4F8D-B8AB-7BC647F8DF51}">
      <dsp:nvSpPr>
        <dsp:cNvPr id="0" name=""/>
        <dsp:cNvSpPr/>
      </dsp:nvSpPr>
      <dsp:spPr>
        <a:xfrm>
          <a:off x="387" y="1113781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93725"/>
                <a:satOff val="21144"/>
                <a:lumOff val="-7647"/>
                <a:alphaOff val="0"/>
                <a:shade val="74000"/>
                <a:satMod val="130000"/>
                <a:lumMod val="90000"/>
              </a:schemeClr>
              <a:schemeClr val="accent5">
                <a:hueOff val="393725"/>
                <a:satOff val="21144"/>
                <a:lumOff val="-7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387" y="1113781"/>
        <a:ext cx="1511644" cy="906986"/>
      </dsp:txXfrm>
    </dsp:sp>
    <dsp:sp modelId="{06623F62-1A0B-40F0-A4DD-8E6C6D28FB59}">
      <dsp:nvSpPr>
        <dsp:cNvPr id="0" name=""/>
        <dsp:cNvSpPr/>
      </dsp:nvSpPr>
      <dsp:spPr>
        <a:xfrm>
          <a:off x="1663196" y="1113781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590587"/>
                <a:satOff val="31716"/>
                <a:lumOff val="-11470"/>
                <a:alphaOff val="0"/>
                <a:shade val="74000"/>
                <a:satMod val="130000"/>
                <a:lumMod val="90000"/>
              </a:schemeClr>
              <a:schemeClr val="accent5">
                <a:hueOff val="590587"/>
                <a:satOff val="31716"/>
                <a:lumOff val="-1147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1663196" y="1113781"/>
        <a:ext cx="1511644" cy="906986"/>
      </dsp:txXfrm>
    </dsp:sp>
    <dsp:sp modelId="{D10D2277-2257-42D7-BBE0-3214DD43CBA1}">
      <dsp:nvSpPr>
        <dsp:cNvPr id="0" name=""/>
        <dsp:cNvSpPr/>
      </dsp:nvSpPr>
      <dsp:spPr>
        <a:xfrm>
          <a:off x="831792" y="2171932"/>
          <a:ext cx="1511644" cy="90698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87450"/>
                <a:satOff val="42288"/>
                <a:lumOff val="-15294"/>
                <a:alphaOff val="0"/>
                <a:shade val="74000"/>
                <a:satMod val="130000"/>
                <a:lumMod val="90000"/>
              </a:schemeClr>
              <a:schemeClr val="accent5">
                <a:hueOff val="787450"/>
                <a:satOff val="42288"/>
                <a:lumOff val="-152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831792" y="2171932"/>
        <a:ext cx="1511644" cy="90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24/06/2021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861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0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8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1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94D5-E7DC-4478-8606-06CB36CCF37D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EBC-3E5C-4C5A-8BD2-D1D76B778EC2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314-E4B1-4CA1-9313-ED56281F2FEC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7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5665-4881-4FA1-8431-F70F1AF3006A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6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2A5A-585D-42FC-A5FF-49DF703EDAA4}" type="datetime1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B880-7180-45FE-B937-A2A4082D2846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3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6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7539" y="-7932"/>
            <a:ext cx="8975842" cy="138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22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Advies </a:t>
            </a:r>
            <a:r>
              <a:rPr sz="4200" spc="-40" dirty="0">
                <a:solidFill>
                  <a:srgbClr val="CC0000"/>
                </a:solidFill>
                <a:latin typeface="Arial Black"/>
                <a:cs typeface="Arial Black"/>
              </a:rPr>
              <a:t>voor</a:t>
            </a:r>
            <a:r>
              <a:rPr sz="4200" spc="1214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beleggers&amp;-clubs</a:t>
            </a:r>
          </a:p>
          <a:p>
            <a:pPr marL="801370" marR="0">
              <a:lnSpc>
                <a:spcPts val="467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uw docent</a:t>
            </a:r>
            <a:r>
              <a:rPr sz="4200" spc="10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B </a:t>
            </a:r>
            <a:r>
              <a:rPr sz="4200" spc="-12" dirty="0">
                <a:solidFill>
                  <a:srgbClr val="CC0000"/>
                </a:solidFill>
                <a:latin typeface="Arial Black"/>
                <a:cs typeface="Arial Black"/>
              </a:rPr>
              <a:t>Busschaer</a:t>
            </a:r>
            <a:r>
              <a:rPr sz="4200" spc="-1197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sz="4200" dirty="0">
                <a:solidFill>
                  <a:srgbClr val="CC0000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119" y="1457788"/>
            <a:ext cx="3649084" cy="45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Economisch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119" y="1953088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00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00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000000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6229996" cy="166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spc="-27" dirty="0">
                <a:solidFill>
                  <a:srgbClr val="FF3333"/>
                </a:solidFill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solidFill>
                  <a:srgbClr val="FF3333"/>
                </a:solidFill>
                <a:latin typeface="Arial Black"/>
                <a:cs typeface="Arial Black"/>
              </a:rPr>
              <a:t>voor</a:t>
            </a:r>
            <a:r>
              <a:rPr sz="2400" spc="37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persoonlijke vermogensbeheer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Maar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louter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dirty="0" err="1">
                <a:solidFill>
                  <a:srgbClr val="FF3333"/>
                </a:solidFill>
                <a:latin typeface="Arial Black"/>
                <a:cs typeface="Arial Black"/>
              </a:rPr>
              <a:t>informatie</a:t>
            </a:r>
            <a:r>
              <a:rPr lang="nl-NL" sz="2400" dirty="0">
                <a:solidFill>
                  <a:srgbClr val="FF3333"/>
                </a:solidFill>
                <a:latin typeface="Arial Black"/>
                <a:cs typeface="Arial Black"/>
              </a:rPr>
              <a:t>  berichten</a:t>
            </a:r>
            <a:endParaRPr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6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UITGEVER INVESTORS</a:t>
            </a:r>
            <a:r>
              <a:rPr sz="2000" spc="-1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NETWORK</a:t>
            </a:r>
            <a:r>
              <a:rPr lang="nl-NL" sz="2000" dirty="0">
                <a:solidFill>
                  <a:srgbClr val="000000"/>
                </a:solidFill>
                <a:latin typeface="Arial Unicode MS"/>
                <a:cs typeface="Arial Unicode MS"/>
              </a:rPr>
              <a:t> bv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;</a:t>
            </a:r>
            <a:r>
              <a:rPr sz="2000" spc="563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sz="2000" dirty="0">
                <a:solidFill>
                  <a:srgbClr val="000000"/>
                </a:solidFill>
                <a:latin typeface="Arial Unicode MS"/>
                <a:cs typeface="Arial Unicode MS"/>
              </a:rPr>
              <a:t>MANON BUSSCHAERT PIERSLN 113 KNOKKE-HEIST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A84-4328-493F-A9BC-6CC7A43A8B74}" type="datetime1">
              <a:rPr lang="en-US" smtClean="0"/>
              <a:t>6/24/2021</a:t>
            </a:fld>
            <a:endParaRPr lang="en-US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095096E-C9EB-4C55-8BBC-C921DA8A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452E66-EBC2-4EB1-9374-6678C4D0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4CF760D-A2F9-45CA-BA5F-83C2B1550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46E9726-0B3E-481D-ABEB-2276F6A23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5CF53DA-B7C2-4E26-9569-0C0B93C72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08FEE20-A478-417E-B96D-D1A7E981F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99A2867-324A-4B34-9FDB-7EB68C96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39" y="927569"/>
            <a:ext cx="4309260" cy="13380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38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2825180-B6B5-413D-ACBA-8E3DCCD0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59950" y="2267270"/>
            <a:ext cx="38012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4D0F6-74C4-4A4B-90F8-7A3EE8FA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935" y="2414880"/>
            <a:ext cx="4315267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sz="17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D7167D-9F07-4EA1-830B-EA41A79BA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037" y="1419472"/>
            <a:ext cx="2441393" cy="106810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AC0C532-00FD-4EE5-9001-97375502D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6589" y="775554"/>
            <a:ext cx="2371758" cy="23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CEA73A-8A4A-4099-81EE-FB4D99DD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4033" y="3261953"/>
            <a:ext cx="2439625" cy="23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8CAB87-D4EA-4452-A9D3-25102726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04764"/>
            <a:ext cx="1511856" cy="2638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307231-C207-423F-8CC7-0DB08AE7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04764"/>
            <a:ext cx="512735" cy="2638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22D4ED-50A3-4F28-803B-D5100C9A3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63" y="474879"/>
            <a:ext cx="10206866" cy="53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17">
            <a:extLst>
              <a:ext uri="{FF2B5EF4-FFF2-40B4-BE49-F238E27FC236}">
                <a16:creationId xmlns:a16="http://schemas.microsoft.com/office/drawing/2014/main" id="{EE002732-CBB5-405C-BDDC-37C39BF6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3AA492AF-9B08-416A-9BEC-1EC284C5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456" y="443794"/>
            <a:ext cx="10618986" cy="5589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770C-2B15-4943-A508-EA2408AB9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9A62F-E8DA-4C06-A461-5EEC0A79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85" y="927569"/>
            <a:ext cx="9071129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endParaRPr lang="en-US" sz="4400"/>
          </a:p>
        </p:txBody>
      </p:sp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7955E33A-07BE-426F-B937-739F88BF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1165" y="2267270"/>
            <a:ext cx="8761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0FB9AE-C2E6-4D61-997A-F2198F318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AA1B1D-402E-43AF-AF5F-E8F7A678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CB5C4B-E458-4A58-9E7B-7BAF44DE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519FF4-4750-43C6-A3FA-B1A9F8751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2" y="214164"/>
            <a:ext cx="1151890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C56C-4014-4586-B22D-E38346270361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6/24/2021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77A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725672-5089-4B2C-8023-58E390374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002" y="329393"/>
            <a:ext cx="8280920" cy="6005451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308C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F397C3-5259-4CA2-A2B6-B0590C6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1B4733-726D-43DF-9020-9F84A9F217A6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084BB5-4A75-4491-ABFF-22DCC073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816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504EF5-68B9-458B-A238-D8CE14DB7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614" y="329393"/>
            <a:ext cx="8199308" cy="578853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3B91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87163D74-AB56-4999-A5B6-9B1F4E84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A7ABD78-722D-4708-A5EE-FC5A399972A3}" type="datetime1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3BDE46-3AFB-4BBA-82BA-28638422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sz="1000" b="0" i="0" kern="12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F4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C37134-7609-41FB-BB00-87ECD882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938" y="629750"/>
            <a:ext cx="9350942" cy="577710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DAD3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235607-3B03-4A62-A808-14088245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11F9C-CD76-4F6E-8B30-C350F89B457F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633488-906B-4132-B6F9-B24D0E7A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193F1A9-EED8-46C5-A64D-C219BE03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C89C81-121C-42BC-9166-40123866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792521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177ECB-1D04-4AF8-96D1-944F45D44A82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7051A5-8D57-4A96-B0C5-BF02948E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792521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6865D-C104-4F99-86B8-B6E91494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38D2EE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40AAE5-6CB3-4DBB-85D4-7E49CE0B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52" y="828675"/>
            <a:ext cx="9413818" cy="481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F1EDC-E10F-455F-B90A-E9EA2DB7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57A3A3-98AE-4DCA-BC06-EB39769D6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0B75CC-3B1A-468C-9008-BCAE42BB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5D25E1-271D-4A4F-9307-2494FEC1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57C57F-DFEE-4F56-AFE0-FB4FD311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4" y="430189"/>
            <a:ext cx="9720139" cy="54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1B0659-D3FA-4306-86AA-96870E50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D483CB-3893-4203-BA7E-3B57B44B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D68B08A-4F66-47CD-860A-8D22CE0A7D8A}"/>
              </a:ext>
            </a:extLst>
          </p:cNvPr>
          <p:cNvSpPr/>
          <p:nvPr/>
        </p:nvSpPr>
        <p:spPr>
          <a:xfrm>
            <a:off x="718890" y="718220"/>
            <a:ext cx="9865096" cy="4919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Beste klanten</a:t>
            </a:r>
          </a:p>
          <a:p>
            <a:pPr algn="ctr"/>
            <a:endParaRPr lang="nl-BE" b="1" u="sng" dirty="0">
              <a:solidFill>
                <a:schemeClr val="tx1"/>
              </a:solidFill>
            </a:endParaRP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Vanaf heden zijn wij een kantoor van MEXEM EUROPE &amp; INTERACTIVE BROKERS</a:t>
            </a: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Dus wij kunnen nu alle nieuwe klanten ontvangen om klant te worden van MEXEM</a:t>
            </a:r>
          </a:p>
          <a:p>
            <a:pPr algn="ctr"/>
            <a:endParaRPr lang="nl-BE" b="1" u="sng" dirty="0">
              <a:solidFill>
                <a:schemeClr val="tx1"/>
              </a:solidFill>
            </a:endParaRPr>
          </a:p>
          <a:p>
            <a:pPr algn="ctr"/>
            <a:endParaRPr lang="nl-BE" b="1" u="sng" dirty="0">
              <a:solidFill>
                <a:schemeClr val="tx1"/>
              </a:solidFill>
            </a:endParaRP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Wij zullen u helpen  uw dossier op te maken</a:t>
            </a: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Brengt steeds uw </a:t>
            </a:r>
            <a:r>
              <a:rPr lang="nl-BE" b="1" u="sng" dirty="0" err="1">
                <a:solidFill>
                  <a:schemeClr val="tx1"/>
                </a:solidFill>
              </a:rPr>
              <a:t>inditeitskaart</a:t>
            </a:r>
            <a:r>
              <a:rPr lang="nl-BE" b="1" u="sng" dirty="0">
                <a:solidFill>
                  <a:schemeClr val="tx1"/>
                </a:solidFill>
              </a:rPr>
              <a:t> en copy factuur</a:t>
            </a:r>
          </a:p>
          <a:p>
            <a:pPr algn="ctr"/>
            <a:endParaRPr lang="nl-BE" b="1" u="sng" dirty="0">
              <a:solidFill>
                <a:schemeClr val="tx1"/>
              </a:solidFill>
            </a:endParaRP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VERGEET NIET</a:t>
            </a:r>
          </a:p>
          <a:p>
            <a:pPr algn="ctr"/>
            <a:endParaRPr lang="nl-BE" b="1" u="sng" dirty="0">
              <a:solidFill>
                <a:schemeClr val="tx1"/>
              </a:solidFill>
            </a:endParaRP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U wordt klant bij Interactive brokers </a:t>
            </a: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EEN WERELD SPELER   </a:t>
            </a:r>
          </a:p>
          <a:p>
            <a:pPr algn="ctr"/>
            <a:r>
              <a:rPr lang="nl-BE" b="1" u="sng" dirty="0">
                <a:solidFill>
                  <a:schemeClr val="tx1"/>
                </a:solidFill>
              </a:rPr>
              <a:t>MET EEN BEURSNOTERING OP NEW_YORK</a:t>
            </a:r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r>
              <a:rPr lang="nl-BE" dirty="0"/>
              <a:t>Brengt steeds uw </a:t>
            </a:r>
            <a:r>
              <a:rPr lang="nl-BE" dirty="0" err="1"/>
              <a:t>inditeitskaart</a:t>
            </a:r>
            <a:r>
              <a:rPr lang="nl-BE" dirty="0"/>
              <a:t> mee en een copy factuur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868BC4-8656-461B-8685-728E54C7FC04}"/>
              </a:ext>
            </a:extLst>
          </p:cNvPr>
          <p:cNvSpPr/>
          <p:nvPr/>
        </p:nvSpPr>
        <p:spPr>
          <a:xfrm>
            <a:off x="2933136" y="4822676"/>
            <a:ext cx="5436604" cy="7158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Bericht van beursmakelaar Busschaert</a:t>
            </a:r>
            <a:endParaRPr lang="nl-BE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D816A426-C8E2-4AA9-8C15-74261F1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A6B0666-9333-48C2-B861-7A523B04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Courtesy by oblis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7A79A2E-BB03-4D93-AB8D-1C1E7749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9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A0E1F0C2-51F4-4F10-A016-751A9A7E3E88}" type="datetime1">
              <a:rPr lang="en-US"/>
              <a:pPr/>
              <a:t>6/24/2021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419BB2-1B7E-4219-A696-0689B371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80" y="5637389"/>
            <a:ext cx="51273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80F073CC-40D5-4B23-8DF0-9BD0A0C12F2C}" type="slidenum">
              <a:rPr lang="en-US"/>
              <a:pPr/>
              <a:t>21</a:t>
            </a:fld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2EEAE0-55B9-4E2A-9A24-7DC0B2C2F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68" y="790228"/>
            <a:ext cx="9881919" cy="4759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6/24/2021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73" name="Group 5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515900" cy="6490435"/>
            <a:chOff x="0" y="0"/>
            <a:chExt cx="12188825" cy="687222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4" name="Rectangle 6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75" name="Picture 6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809BB67C-59F4-4A1C-BA91-CB4D320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755" y="1767179"/>
            <a:ext cx="6439387" cy="1431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200" b="1" dirty="0"/>
              <a:t>Deze week zoeken we de aandelen</a:t>
            </a:r>
            <a:br>
              <a:rPr lang="nl-NL" sz="3200" b="1" dirty="0"/>
            </a:br>
            <a:r>
              <a:rPr lang="nl-NL" sz="3200" b="1" dirty="0"/>
              <a:t>in petroleum die koopwaardig zijn</a:t>
            </a:r>
            <a:endParaRPr lang="nl-BE" sz="3200" b="1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43756" y="3326457"/>
            <a:ext cx="643938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69AAB-FF04-4E40-AF04-55F7C8F6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2491" y="4757792"/>
            <a:ext cx="847919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E05333-F429-4736-A275-CFB4B1508247}" type="datetime1">
              <a:rPr lang="en-US"/>
              <a:pPr>
                <a:spcAft>
                  <a:spcPts val="600"/>
                </a:spcAft>
              </a:pPr>
              <a:t>6/24/2021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B486EF-2D53-4972-87D3-8411B21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404" y="4757792"/>
            <a:ext cx="520738" cy="26387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42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54" name="Rectangle 148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56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FF533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AE8B4C5-9D3E-4111-B6DF-8C2377816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85" y="1124193"/>
            <a:ext cx="9358661" cy="428158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85C482-18F4-44A0-ADBE-F7B42D72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3968D4-B6DA-4BA0-A6C9-B2AA11BEF099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D88CF8-0112-462A-B971-62150DC2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7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5592675-4484-4820-B364-C64EF154B3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49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147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9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15A8E4-2B46-4B61-B1E4-8AAB55E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0D09A3-4B4A-4E61-A093-26FE45B9D2BA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12430F-E028-498D-87BB-4BB6C00F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78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95" name="Rectangle 84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B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86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6EAC83-D2A2-4F08-8CA0-31ED00244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90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92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5CDB0C-FAF2-4A00-B30B-1E2826DB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BFA90-047E-4713-A8C5-C0FACC65B80D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F5D6D-C449-4B62-ACAD-14CEE593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34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9A5FA8-210A-47DB-AD01-7A6353F50F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4" r="356" b="2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1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FB61F2-FB90-4A00-B3E9-1B6F5DF8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96181C-0B89-4DE9-9DE1-081DFF30A186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4AB4C-4172-44C0-A0C3-49FC97EC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85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3C9AEF-C6FB-45D4-9F39-4950705F52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9" r="930" b="-1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75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77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8ED1AD-1745-4BBE-B4C9-7D6FD7C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BCB683-D054-4830-81E5-F622D5B48531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3E9130-D33C-4673-8E84-2D4F1ADE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74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7DB942-5903-4141-9388-9BB688FF0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89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91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156184-C35E-40FF-9C64-B7F0FF61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84079-BD13-4EFC-9B7D-BB620B5E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75" y="457708"/>
            <a:ext cx="10603148" cy="1397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A20CBD-740E-4ABD-9A44-44405ECC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10" y="752131"/>
            <a:ext cx="9998879" cy="83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 dirty="0" err="1">
                <a:solidFill>
                  <a:schemeClr val="tx2"/>
                </a:solidFill>
              </a:rPr>
              <a:t>Nieuwe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tel</a:t>
            </a:r>
            <a:r>
              <a:rPr lang="en-US" sz="4400" dirty="0">
                <a:solidFill>
                  <a:schemeClr val="tx2"/>
                </a:solidFill>
              </a:rPr>
              <a:t> : 050 344777 </a:t>
            </a:r>
            <a:r>
              <a:rPr lang="en-US" sz="4400" dirty="0" err="1">
                <a:solidFill>
                  <a:schemeClr val="tx2"/>
                </a:solidFill>
              </a:rPr>
              <a:t>nog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niet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geactiveerd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7053FF-8E4D-4155-86CE-50A72DCD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20" y="612356"/>
            <a:ext cx="10289257" cy="1088136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2F442A-E722-4FA8-8DA6-41899E88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59000"/>
            <a:ext cx="11518900" cy="431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5585C2-59C2-4FC5-B315-F9BDF5834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884" y="2467129"/>
            <a:ext cx="9071130" cy="373799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457200"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Busschaert&amp;co</a:t>
            </a: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b="1" dirty="0" err="1">
                <a:solidFill>
                  <a:srgbClr val="FFFF00"/>
                </a:solidFill>
              </a:rPr>
              <a:t>Wij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danken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klanten</a:t>
            </a:r>
            <a:r>
              <a:rPr lang="en-US" b="1" dirty="0">
                <a:solidFill>
                  <a:srgbClr val="FFFF00"/>
                </a:solidFill>
              </a:rPr>
              <a:t> die de </a:t>
            </a:r>
            <a:r>
              <a:rPr lang="en-US" b="1" dirty="0" err="1">
                <a:solidFill>
                  <a:srgbClr val="FFFF00"/>
                </a:solidFill>
              </a:rPr>
              <a:t>intenties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hebben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getoond</a:t>
            </a:r>
            <a:r>
              <a:rPr lang="en-US" b="1" dirty="0">
                <a:solidFill>
                  <a:srgbClr val="FFFF00"/>
                </a:solidFill>
              </a:rPr>
              <a:t> om </a:t>
            </a:r>
            <a:r>
              <a:rPr lang="en-US" b="1" dirty="0" err="1">
                <a:solidFill>
                  <a:srgbClr val="FFFF00"/>
                </a:solidFill>
              </a:rPr>
              <a:t>ons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volgen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defTabSz="457200">
              <a:spcAft>
                <a:spcPts val="600"/>
              </a:spcAft>
            </a:pPr>
            <a:r>
              <a:rPr lang="en-US" b="1" dirty="0" err="1">
                <a:solidFill>
                  <a:srgbClr val="FFFF00"/>
                </a:solidFill>
              </a:rPr>
              <a:t>Mexem</a:t>
            </a:r>
            <a:r>
              <a:rPr lang="en-US" b="1" dirty="0">
                <a:solidFill>
                  <a:srgbClr val="FFFF00"/>
                </a:solidFill>
              </a:rPr>
              <a:t> Interactive brokers  is </a:t>
            </a:r>
            <a:r>
              <a:rPr lang="en-US" b="1" dirty="0" err="1">
                <a:solidFill>
                  <a:srgbClr val="FFFF00"/>
                </a:solidFill>
              </a:rPr>
              <a:t>een</a:t>
            </a:r>
            <a:r>
              <a:rPr lang="en-US" b="1" dirty="0">
                <a:solidFill>
                  <a:srgbClr val="FFFF00"/>
                </a:solidFill>
              </a:rPr>
              <a:t> reus in de </a:t>
            </a:r>
            <a:r>
              <a:rPr lang="en-US" b="1" dirty="0" err="1">
                <a:solidFill>
                  <a:srgbClr val="FFFF00"/>
                </a:solidFill>
              </a:rPr>
              <a:t>financiele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wereld</a:t>
            </a:r>
            <a:endParaRPr lang="en-US" b="1" dirty="0">
              <a:solidFill>
                <a:srgbClr val="FFFF00"/>
              </a:solidFill>
            </a:endParaRPr>
          </a:p>
          <a:p>
            <a:pPr defTabSz="457200">
              <a:spcAft>
                <a:spcPts val="600"/>
              </a:spcAft>
            </a:pPr>
            <a:r>
              <a:rPr lang="en-US" b="1" dirty="0" err="1">
                <a:solidFill>
                  <a:srgbClr val="FFFF00"/>
                </a:solidFill>
              </a:rPr>
              <a:t>Fsma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heeft</a:t>
            </a: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ons</a:t>
            </a:r>
            <a:r>
              <a:rPr lang="en-US" b="1" dirty="0">
                <a:solidFill>
                  <a:srgbClr val="FFFF00"/>
                </a:solidFill>
              </a:rPr>
              <a:t> reeds </a:t>
            </a:r>
            <a:r>
              <a:rPr lang="en-US" b="1" dirty="0" err="1">
                <a:solidFill>
                  <a:srgbClr val="FFFF00"/>
                </a:solidFill>
              </a:rPr>
              <a:t>drie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maanden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geleden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toestemming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gegeven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defTabSz="457200"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</a:rPr>
              <a:t>Om hen </a:t>
            </a:r>
            <a:r>
              <a:rPr lang="en-US" b="1" dirty="0" err="1">
                <a:solidFill>
                  <a:srgbClr val="FFFF00"/>
                </a:solidFill>
              </a:rPr>
              <a:t>te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kunnen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vertegenwoordigen</a:t>
            </a:r>
            <a:r>
              <a:rPr lang="en-US" b="1" dirty="0">
                <a:solidFill>
                  <a:srgbClr val="FFFF00"/>
                </a:solidFill>
              </a:rPr>
              <a:t> in </a:t>
            </a:r>
            <a:r>
              <a:rPr lang="en-US" b="1" dirty="0" err="1">
                <a:solidFill>
                  <a:srgbClr val="FFFF00"/>
                </a:solidFill>
              </a:rPr>
              <a:t>België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defTabSz="457200">
              <a:spcAft>
                <a:spcPts val="600"/>
              </a:spcAft>
            </a:pPr>
            <a:r>
              <a:rPr lang="en-US" b="1" dirty="0" err="1">
                <a:solidFill>
                  <a:srgbClr val="FFFF00"/>
                </a:solidFill>
              </a:rPr>
              <a:t>Dit</a:t>
            </a:r>
            <a:r>
              <a:rPr lang="en-US" b="1" dirty="0">
                <a:solidFill>
                  <a:srgbClr val="FFFF00"/>
                </a:solidFill>
              </a:rPr>
              <a:t> is </a:t>
            </a:r>
            <a:r>
              <a:rPr lang="en-US" b="1" dirty="0" err="1">
                <a:solidFill>
                  <a:srgbClr val="FFFF00"/>
                </a:solidFill>
              </a:rPr>
              <a:t>een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stap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vooruit</a:t>
            </a:r>
            <a:r>
              <a:rPr lang="en-US" b="1" dirty="0">
                <a:solidFill>
                  <a:srgbClr val="FFFF00"/>
                </a:solidFill>
              </a:rPr>
              <a:t> om </a:t>
            </a:r>
            <a:r>
              <a:rPr lang="en-US" b="1" dirty="0" err="1">
                <a:solidFill>
                  <a:srgbClr val="FFFF00"/>
                </a:solidFill>
              </a:rPr>
              <a:t>onze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klanten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belonen</a:t>
            </a:r>
            <a:r>
              <a:rPr lang="en-US" b="1" dirty="0">
                <a:solidFill>
                  <a:srgbClr val="FFFF00"/>
                </a:solidFill>
              </a:rPr>
              <a:t> met </a:t>
            </a:r>
          </a:p>
          <a:p>
            <a:pPr defTabSz="457200">
              <a:spcAft>
                <a:spcPts val="600"/>
              </a:spcAft>
            </a:pPr>
            <a:r>
              <a:rPr lang="en-US" b="1" dirty="0" err="1">
                <a:solidFill>
                  <a:srgbClr val="FFFF00"/>
                </a:solidFill>
              </a:rPr>
              <a:t>Nog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meer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veiligheid</a:t>
            </a:r>
            <a:r>
              <a:rPr lang="en-US" b="1" dirty="0">
                <a:solidFill>
                  <a:srgbClr val="FFFF00"/>
                </a:solidFill>
              </a:rPr>
              <a:t> ;</a:t>
            </a:r>
            <a:r>
              <a:rPr lang="en-US" b="1" dirty="0" err="1">
                <a:solidFill>
                  <a:srgbClr val="FFFF00"/>
                </a:solidFill>
              </a:rPr>
              <a:t>meer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diensten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en</a:t>
            </a:r>
            <a:r>
              <a:rPr lang="en-US" b="1" dirty="0">
                <a:solidFill>
                  <a:srgbClr val="FFFF00"/>
                </a:solidFill>
              </a:rPr>
              <a:t> VOORAL MINER KOSTEN</a:t>
            </a: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defTabSz="457200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6A10-359A-45B1-8478-8686E3E4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BD76B7-32F8-467A-A32E-F011A67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sz="1000" b="0" i="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74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5532B79-1AC7-471A-AE6E-FFF9887D8E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1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78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0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D09CB6-0CEE-4C65-9842-1C9F474D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E4E422-F244-4A1F-B2EB-F5B360CEAB20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8BA97F-B45C-4E8A-961E-682799FF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30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D75FD42-C156-41A4-B68A-6C71A47E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9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704A7BF-21E3-4BDF-9BE8-BEC32066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8458900-551F-4813-BD6F-53009F1E0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2"/>
          <a:stretch/>
        </p:blipFill>
        <p:spPr>
          <a:xfrm>
            <a:off x="593361" y="635906"/>
            <a:ext cx="10299442" cy="525816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0180162-DDE5-43C8-B0DC-645F4CA9D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16C9EE30-D91E-4DE1-8EEC-6A3AD1DD0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8E1E1CD-6653-4129-A465-3CFB3A1CC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61" name="Rounded Rectangle 27">
              <a:extLst>
                <a:ext uri="{FF2B5EF4-FFF2-40B4-BE49-F238E27FC236}">
                  <a16:creationId xmlns:a16="http://schemas.microsoft.com/office/drawing/2014/main" id="{5424F715-2587-4418-AB8A-9B4218F34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F8A0F16-00E1-4B0A-9B6E-8906A111B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3D32ED-B1D6-4C2F-8742-4976B0A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6119647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EDE739-B538-42EB-820E-F6B652A930EC}" type="datetime1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6/24/2021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EB5EA3-5EFD-4067-B029-D78F1DF7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6119647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31</a:t>
            </a:fld>
            <a:endParaRPr lang="en-US" sz="1000" b="0" i="0" kern="1200">
              <a:solidFill>
                <a:srgbClr val="595959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417A-8EC4-4C98-98FF-75EC25BB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30E78-EA14-4593-8BA8-80421F28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6688E-14A6-433B-AB0A-0D5AB2A2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7D99FA-2167-4510-ABC5-98EE811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72ED4D-6D52-4575-A8D6-D6932C70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3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B139-3C04-4770-8602-762CC28B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D0279C-8D21-432C-90FF-AD2C9F11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B50549-24D3-4962-B350-610348AB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EB0C9A-1846-4309-8CD7-F24DFCA1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2200F4E-D697-4051-907A-CF710D8E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CAC9-5931-4995-9DD6-01B616EE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D80E65-CA2E-4C6B-A732-9C3835144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FAB00-0E60-454D-9DE1-5110329F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B71C47-61A9-4EBB-97B5-172ADE90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A6149D-069F-4A87-A4FA-F602CD2A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27BDE-23A5-47D5-AFF4-C510B602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C030C-0F89-4373-A0A4-4F1CB4645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5B7FE-BAB5-4A0D-8AFB-6D8B208B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87DCDA-A96B-4F49-AD16-59A3919E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8BBFA1-5CF3-4FAB-80E9-4A303F115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24CD7-F54C-416D-8308-9BD50E92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Monster kortingen op komst</a:t>
            </a:r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3D4746-01F4-4B37-8074-B8C1557F1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Vanaf 1 juli veranderen wij van brokers platform en stappen over naar </a:t>
            </a:r>
            <a:r>
              <a:rPr lang="nl-NL" dirty="0" err="1">
                <a:highlight>
                  <a:srgbClr val="FFFF00"/>
                </a:highlight>
              </a:rPr>
              <a:t>interactive</a:t>
            </a:r>
            <a:r>
              <a:rPr lang="nl-NL" dirty="0">
                <a:highlight>
                  <a:srgbClr val="FFFF00"/>
                </a:highlight>
              </a:rPr>
              <a:t> brokers </a:t>
            </a:r>
            <a:r>
              <a:rPr lang="nl-NL" dirty="0" err="1">
                <a:highlight>
                  <a:srgbClr val="FFFF00"/>
                </a:highlight>
              </a:rPr>
              <a:t>usa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branch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dublin</a:t>
            </a:r>
            <a:r>
              <a:rPr lang="nl-NL" dirty="0">
                <a:highlight>
                  <a:srgbClr val="FFFF00"/>
                </a:highlight>
              </a:rPr>
              <a:t> en mexem </a:t>
            </a:r>
            <a:r>
              <a:rPr lang="nl-NL" dirty="0" err="1">
                <a:highlight>
                  <a:srgbClr val="FFFF00"/>
                </a:highlight>
              </a:rPr>
              <a:t>europa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branch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 err="1">
                <a:highlight>
                  <a:srgbClr val="FFFF00"/>
                </a:highlight>
              </a:rPr>
              <a:t>brussel</a:t>
            </a:r>
            <a:endParaRPr lang="nl-NL" dirty="0">
              <a:highlight>
                <a:srgbClr val="FFFF00"/>
              </a:highlight>
            </a:endParaRPr>
          </a:p>
          <a:p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Daardoor dalen de kosten tussen 50 à 70% met vroeger</a:t>
            </a:r>
          </a:p>
          <a:p>
            <a:r>
              <a:rPr lang="nl-NL" b="1" dirty="0">
                <a:solidFill>
                  <a:srgbClr val="0070C0"/>
                </a:solidFill>
              </a:rPr>
              <a:t>Je mag en kan gratis overstappen door ons te verwittigen</a:t>
            </a:r>
          </a:p>
          <a:p>
            <a:r>
              <a:rPr lang="nl-NL" b="1" dirty="0">
                <a:solidFill>
                  <a:srgbClr val="0070C0"/>
                </a:solidFill>
              </a:rPr>
              <a:t>Na 31 juli kun je alleen op eigen kosten overstappen</a:t>
            </a:r>
            <a:endParaRPr lang="nl-BE" b="1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5EC0CC-2100-4317-B714-E4BDAD10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61304C-154C-4548-83D4-7182CC84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E1CF4-A3E9-47F0-BD77-E0EFD89B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Bericht aan de klanten van ons kantoor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4AE362-D1F2-414C-80B0-4B4641E61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u="sng" dirty="0">
                <a:solidFill>
                  <a:srgbClr val="FF0000"/>
                </a:solidFill>
              </a:rPr>
              <a:t>Al wie wenst over te gaan naar ons nieuw platform moet voor 31 juli</a:t>
            </a:r>
          </a:p>
          <a:p>
            <a:r>
              <a:rPr lang="nl-NL" dirty="0"/>
              <a:t>De opdracht geven en getekend !!!!!</a:t>
            </a:r>
          </a:p>
          <a:p>
            <a:endParaRPr lang="nl-NL" dirty="0"/>
          </a:p>
          <a:p>
            <a:r>
              <a:rPr lang="nl-NL" dirty="0"/>
              <a:t>Deze overdracht kan volledig </a:t>
            </a:r>
            <a:r>
              <a:rPr lang="nl-NL" dirty="0" err="1"/>
              <a:t>kostloos</a:t>
            </a:r>
            <a:r>
              <a:rPr lang="nl-NL" dirty="0"/>
              <a:t> zijn</a:t>
            </a:r>
          </a:p>
          <a:p>
            <a:endParaRPr lang="nl-NL" dirty="0"/>
          </a:p>
          <a:p>
            <a:r>
              <a:rPr lang="nl-NL" dirty="0"/>
              <a:t>Nadien betaalt men per artikel   de gebruikelijke kosten bij je oude broker/bank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D6A7F5-39ED-4DEC-958F-23CFAB42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09D6FC-B08B-429A-BBEF-3EC3C0AD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1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3" name="Straight Connector 57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5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6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08F46148-0C74-4FE5-B4DD-42EA461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961" y="2559517"/>
            <a:ext cx="3175230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800" dirty="0" err="1"/>
              <a:t>Vanaf</a:t>
            </a:r>
            <a:r>
              <a:rPr lang="en-US" sz="1800" dirty="0"/>
              <a:t> 1 </a:t>
            </a:r>
            <a:r>
              <a:rPr lang="en-US" sz="1800" dirty="0" err="1"/>
              <a:t>juli</a:t>
            </a:r>
            <a:r>
              <a:rPr lang="en-US" sz="1800" dirty="0"/>
              <a:t> </a:t>
            </a:r>
            <a:r>
              <a:rPr lang="en-US" sz="1800" dirty="0" err="1"/>
              <a:t>stappen</a:t>
            </a:r>
            <a:r>
              <a:rPr lang="en-US" sz="1800" dirty="0"/>
              <a:t> </a:t>
            </a:r>
            <a:r>
              <a:rPr lang="en-US" sz="1800" dirty="0" err="1"/>
              <a:t>wij</a:t>
            </a:r>
            <a:r>
              <a:rPr lang="en-US" sz="1800" dirty="0"/>
              <a:t> over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nieuw</a:t>
            </a:r>
            <a:r>
              <a:rPr lang="en-US" sz="1800" dirty="0"/>
              <a:t> platform van INTERACTIVE BROKERS</a:t>
            </a: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5614601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6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04917" y="2267270"/>
            <a:ext cx="319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76A8ED-8A54-4CBB-9AA6-ABC378D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B2BCE05-851C-45D2-BCAB-DADC5764CDD6}" type="datetime1">
              <a:rPr lang="en-US" sz="1000"/>
              <a:pPr defTabSz="914400">
                <a:spcAft>
                  <a:spcPts val="600"/>
                </a:spcAft>
              </a:pPr>
              <a:t>6/24/2021</a:t>
            </a:fld>
            <a:endParaRPr lang="en-US" sz="10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EDB9C5-A2CE-4CC8-8E59-A4617A19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/>
              <a:pPr defTabSz="914400">
                <a:spcAft>
                  <a:spcPts val="600"/>
                </a:spcAft>
              </a:pPr>
              <a:t>6</a:t>
            </a:fld>
            <a:endParaRPr lang="en-US" sz="1000"/>
          </a:p>
        </p:txBody>
      </p:sp>
      <p:graphicFrame>
        <p:nvGraphicFramePr>
          <p:cNvPr id="12" name="Tijdelijke aanduiding voor tekst 9">
            <a:extLst>
              <a:ext uri="{FF2B5EF4-FFF2-40B4-BE49-F238E27FC236}">
                <a16:creationId xmlns:a16="http://schemas.microsoft.com/office/drawing/2014/main" id="{8A0835EA-F5BD-47D6-93F7-1A318E981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254834"/>
              </p:ext>
            </p:extLst>
          </p:nvPr>
        </p:nvGraphicFramePr>
        <p:xfrm>
          <a:off x="7119783" y="2414880"/>
          <a:ext cx="3175229" cy="31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FB0D7E45-947C-41DB-A49E-CD612C945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61" y="507355"/>
            <a:ext cx="10585176" cy="546060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61BB1BF-6B6A-49B9-9E70-67B4E569479F}"/>
              </a:ext>
            </a:extLst>
          </p:cNvPr>
          <p:cNvSpPr/>
          <p:nvPr/>
        </p:nvSpPr>
        <p:spPr>
          <a:xfrm>
            <a:off x="5615434" y="1366292"/>
            <a:ext cx="458437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VANAF 1 JULI STAPT BUSSCHAERT&amp;CO</a:t>
            </a:r>
          </a:p>
          <a:p>
            <a:pPr algn="ctr"/>
            <a:r>
              <a:rPr lang="nl-NL" sz="2000" b="1" dirty="0"/>
              <a:t>OVER NAAR MEXEM</a:t>
            </a:r>
          </a:p>
          <a:p>
            <a:pPr algn="ctr"/>
            <a:r>
              <a:rPr lang="nl-NL" sz="2000" b="1" dirty="0"/>
              <a:t>INTERACTIVE BROKERS</a:t>
            </a:r>
            <a:endParaRPr lang="nl-BE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C8B112-6B4B-457E-A644-91F1FAAD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981298-2B4E-4C16-A68F-F9A312A0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0A433F-ADE4-4F58-8DB0-3B7089F4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6" y="575733"/>
            <a:ext cx="10349115" cy="54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24EC5C-3D35-42A4-8375-C043EC33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6/24/2021</a:t>
            </a:fld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02F1D97-0231-4C08-B1FB-E6902159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8</a:t>
            </a:fld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08A99F3-D71C-42B6-B4B9-CB1EF7500726}"/>
              </a:ext>
            </a:extLst>
          </p:cNvPr>
          <p:cNvSpPr/>
          <p:nvPr/>
        </p:nvSpPr>
        <p:spPr>
          <a:xfrm>
            <a:off x="790898" y="718220"/>
            <a:ext cx="9937104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 geven jullie een voorbeeld /indicatie van een aankoop van  1000 aandelen aan 10$ via ons kantoor</a:t>
            </a:r>
          </a:p>
          <a:p>
            <a:pPr algn="ctr"/>
            <a:r>
              <a:rPr lang="nl-NL" dirty="0"/>
              <a:t>Kost mexem 5$  order van 10000$</a:t>
            </a:r>
          </a:p>
          <a:p>
            <a:pPr algn="ctr"/>
            <a:r>
              <a:rPr lang="nl-NL" dirty="0"/>
              <a:t>Kost </a:t>
            </a:r>
            <a:r>
              <a:rPr lang="nl-NL" dirty="0" err="1"/>
              <a:t>belgisch</a:t>
            </a:r>
            <a:r>
              <a:rPr lang="nl-NL" dirty="0"/>
              <a:t> kantoor  40€</a:t>
            </a:r>
          </a:p>
          <a:p>
            <a:pPr algn="ctr"/>
            <a:r>
              <a:rPr lang="nl-NL" dirty="0"/>
              <a:t>Dus 44€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Bij de meeste banken en </a:t>
            </a:r>
            <a:r>
              <a:rPr lang="nl-NL" dirty="0" err="1"/>
              <a:t>collegas</a:t>
            </a:r>
            <a:r>
              <a:rPr lang="nl-NL" dirty="0"/>
              <a:t> brokers </a:t>
            </a:r>
          </a:p>
          <a:p>
            <a:pPr algn="ctr"/>
            <a:r>
              <a:rPr lang="nl-NL" dirty="0"/>
              <a:t>Is dit</a:t>
            </a:r>
          </a:p>
          <a:p>
            <a:pPr algn="ctr"/>
            <a:r>
              <a:rPr lang="nl-NL" dirty="0"/>
              <a:t>150€</a:t>
            </a:r>
          </a:p>
          <a:p>
            <a:pPr algn="ctr"/>
            <a:endParaRPr lang="nl-NL" dirty="0"/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Uw winst of besparing is hier </a:t>
            </a: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104€</a:t>
            </a:r>
          </a:p>
          <a:p>
            <a:pPr algn="ctr"/>
            <a:endParaRPr lang="nl-NL" sz="3200" b="1" dirty="0">
              <a:solidFill>
                <a:srgbClr val="FF0000"/>
              </a:solidFill>
            </a:endParaRPr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20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1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29E9828-BD02-4ABE-9DCD-14060F7D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949" y="927569"/>
            <a:ext cx="4537065" cy="123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Private banking &amp;portfolio service</a:t>
            </a: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4267632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A34830-B31A-4A3E-B4BF-F4917B8BF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99" y="1029834"/>
            <a:ext cx="4215195" cy="4152881"/>
          </a:xfrm>
          <a:prstGeom prst="rect">
            <a:avLst/>
          </a:prstGeom>
        </p:spPr>
      </p:pic>
      <p:cxnSp>
        <p:nvCxnSpPr>
          <p:cNvPr id="46" name="Straight Connector 2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7949" y="2267270"/>
            <a:ext cx="4537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227142-1B7F-4C4D-A8B1-361E3373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7949" y="2414880"/>
            <a:ext cx="4537064" cy="313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Aft>
                <a:spcPts val="600"/>
              </a:spcAft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8A66C1-7BF9-490D-95E1-4211565B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6/24/2021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C5B0FA-6AA8-493B-91CD-28C73BC1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B631DE-F095-495D-8955-2C441ED2D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847" y="2355229"/>
            <a:ext cx="5438338" cy="31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547</Words>
  <Application>Microsoft Office PowerPoint</Application>
  <PresentationFormat>Aangepast</PresentationFormat>
  <Paragraphs>159</Paragraphs>
  <Slides>35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LJQQAM+ITC Zapf Chancery Medium Italic</vt:lpstr>
      <vt:lpstr>Arial Black</vt:lpstr>
      <vt:lpstr>Garamond</vt:lpstr>
      <vt:lpstr>Arial Unicode MS</vt:lpstr>
      <vt:lpstr>Arial</vt:lpstr>
      <vt:lpstr>Calibri</vt:lpstr>
      <vt:lpstr>Constantia</vt:lpstr>
      <vt:lpstr>Organisch</vt:lpstr>
      <vt:lpstr>PowerPoint-presentatie</vt:lpstr>
      <vt:lpstr>PowerPoint-presentatie</vt:lpstr>
      <vt:lpstr>Nieuwe tel : 050 344777 nog niet geactiveerd</vt:lpstr>
      <vt:lpstr>Monster kortingen op komst</vt:lpstr>
      <vt:lpstr>Bericht aan de klanten van ons kantoor</vt:lpstr>
      <vt:lpstr>Vanaf 1 juli stappen wij over naar een nieuw platform van INTERACTIVE BROKERS</vt:lpstr>
      <vt:lpstr>PowerPoint-presentatie</vt:lpstr>
      <vt:lpstr>PowerPoint-presentatie</vt:lpstr>
      <vt:lpstr>Private banking &amp;portfolio service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Deze week zoeken we de aandelen in petroleum die koopwaardig zijn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22</cp:revision>
  <dcterms:modified xsi:type="dcterms:W3CDTF">2021-06-24T12:51:09Z</dcterms:modified>
</cp:coreProperties>
</file>