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</p:sldMasterIdLst>
  <p:notesMasterIdLst>
    <p:notesMasterId r:id="rId37"/>
  </p:notesMasterIdLst>
  <p:sldIdLst>
    <p:sldId id="256" r:id="rId2"/>
    <p:sldId id="304" r:id="rId3"/>
    <p:sldId id="303" r:id="rId4"/>
    <p:sldId id="258" r:id="rId5"/>
    <p:sldId id="305" r:id="rId6"/>
    <p:sldId id="260" r:id="rId7"/>
    <p:sldId id="262" r:id="rId8"/>
    <p:sldId id="290" r:id="rId9"/>
    <p:sldId id="306" r:id="rId10"/>
    <p:sldId id="308" r:id="rId11"/>
    <p:sldId id="309" r:id="rId12"/>
    <p:sldId id="310" r:id="rId13"/>
    <p:sldId id="311" r:id="rId14"/>
    <p:sldId id="312" r:id="rId15"/>
    <p:sldId id="264" r:id="rId16"/>
    <p:sldId id="265" r:id="rId17"/>
    <p:sldId id="313" r:id="rId18"/>
    <p:sldId id="314" r:id="rId19"/>
    <p:sldId id="272" r:id="rId20"/>
    <p:sldId id="30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8" r:id="rId31"/>
    <p:sldId id="292" r:id="rId32"/>
    <p:sldId id="293" r:id="rId33"/>
    <p:sldId id="294" r:id="rId34"/>
    <p:sldId id="295" r:id="rId35"/>
    <p:sldId id="296" r:id="rId36"/>
  </p:sldIdLst>
  <p:sldSz cx="11518900" cy="6477000"/>
  <p:notesSz cx="11518900" cy="6477000"/>
  <p:embeddedFontLs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nstantia" panose="02030602050306030303" pitchFamily="18" charset="0"/>
      <p:regular r:id="rId43"/>
      <p:bold r:id="rId44"/>
      <p:italic r:id="rId45"/>
      <p:boldItalic r:id="rId46"/>
    </p:embeddedFont>
    <p:embeddedFont>
      <p:font typeface="Garamond" panose="02020404030301010803" pitchFamily="18" charset="0"/>
      <p:regular r:id="rId47"/>
      <p:bold r:id="rId48"/>
      <p:italic r:id="rId49"/>
    </p:embeddedFont>
    <p:embeddedFont>
      <p:font typeface="LJQQAM+ITC Zapf Chancery Medium Italic" panose="020B0604020202020204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04"/>
            <p14:sldId id="303"/>
          </p14:sldIdLst>
        </p14:section>
        <p14:section name="Naamloze sectie" id="{8755B586-2486-49CE-8420-C76D66869903}">
          <p14:sldIdLst>
            <p14:sldId id="258"/>
            <p14:sldId id="305"/>
            <p14:sldId id="260"/>
            <p14:sldId id="262"/>
            <p14:sldId id="290"/>
            <p14:sldId id="306"/>
            <p14:sldId id="308"/>
            <p14:sldId id="309"/>
            <p14:sldId id="310"/>
            <p14:sldId id="311"/>
            <p14:sldId id="312"/>
            <p14:sldId id="264"/>
            <p14:sldId id="265"/>
            <p14:sldId id="313"/>
            <p14:sldId id="314"/>
            <p14:sldId id="272"/>
            <p14:sldId id="307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8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8" y="21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96C57-66B3-48C6-A5FA-CB0A28FC31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34243F6-8680-4E1E-ADA5-EBC9BD4111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err="1"/>
            <a:t>Busschaert&amp;co</a:t>
          </a:r>
          <a:r>
            <a:rPr lang="en-US" sz="2000" b="1" dirty="0"/>
            <a:t>  </a:t>
          </a:r>
          <a:r>
            <a:rPr lang="en-US" sz="2000" b="1" dirty="0" err="1"/>
            <a:t>werkt</a:t>
          </a:r>
          <a:r>
            <a:rPr lang="en-US" sz="2000" b="1" dirty="0"/>
            <a:t> </a:t>
          </a:r>
          <a:r>
            <a:rPr lang="en-US" sz="2000" b="1" dirty="0" err="1"/>
            <a:t>verder</a:t>
          </a:r>
          <a:r>
            <a:rPr lang="en-US" sz="2000" b="1" dirty="0"/>
            <a:t>  met </a:t>
          </a:r>
        </a:p>
      </dgm:t>
    </dgm:pt>
    <dgm:pt modelId="{9B7AF673-73E5-4247-AA29-EE5E5FAA65C8}" type="parTrans" cxnId="{209CF98E-18F4-4E45-926E-6F0678E0B046}">
      <dgm:prSet/>
      <dgm:spPr/>
      <dgm:t>
        <a:bodyPr/>
        <a:lstStyle/>
        <a:p>
          <a:endParaRPr lang="en-US"/>
        </a:p>
      </dgm:t>
    </dgm:pt>
    <dgm:pt modelId="{5C76A110-3CFF-4444-BF89-D59ABDF95273}" type="sibTrans" cxnId="{209CF98E-18F4-4E45-926E-6F0678E0B046}">
      <dgm:prSet/>
      <dgm:spPr/>
      <dgm:t>
        <a:bodyPr/>
        <a:lstStyle/>
        <a:p>
          <a:endParaRPr lang="en-US"/>
        </a:p>
      </dgm:t>
    </dgm:pt>
    <dgm:pt modelId="{E96985EE-71D8-42D5-9318-E37D8F406B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MEXEM EUROPE &amp; INTERACTIVE BROKERS DUBLIN IRELAND</a:t>
          </a:r>
        </a:p>
      </dgm:t>
    </dgm:pt>
    <dgm:pt modelId="{6ADFCBE0-59F9-4412-8796-01F30BC91C06}" type="parTrans" cxnId="{7F27A38C-E583-42F8-8660-58E9DBE4C044}">
      <dgm:prSet/>
      <dgm:spPr/>
      <dgm:t>
        <a:bodyPr/>
        <a:lstStyle/>
        <a:p>
          <a:endParaRPr lang="en-US"/>
        </a:p>
      </dgm:t>
    </dgm:pt>
    <dgm:pt modelId="{9CA7CDAF-C76D-44F6-A494-480E63154E4D}" type="sibTrans" cxnId="{7F27A38C-E583-42F8-8660-58E9DBE4C044}">
      <dgm:prSet/>
      <dgm:spPr/>
      <dgm:t>
        <a:bodyPr/>
        <a:lstStyle/>
        <a:p>
          <a:endParaRPr lang="en-US"/>
        </a:p>
      </dgm:t>
    </dgm:pt>
    <dgm:pt modelId="{4CD3068B-B2BF-473B-A189-37EFFA41E4E6}" type="pres">
      <dgm:prSet presAssocID="{B6996C57-66B3-48C6-A5FA-CB0A28FC311F}" presName="root" presStyleCnt="0">
        <dgm:presLayoutVars>
          <dgm:dir/>
          <dgm:resizeHandles val="exact"/>
        </dgm:presLayoutVars>
      </dgm:prSet>
      <dgm:spPr/>
    </dgm:pt>
    <dgm:pt modelId="{85A4D10A-969D-41E5-A99D-E14EE4FB9622}" type="pres">
      <dgm:prSet presAssocID="{E34243F6-8680-4E1E-ADA5-EBC9BD4111A0}" presName="compNode" presStyleCnt="0"/>
      <dgm:spPr/>
    </dgm:pt>
    <dgm:pt modelId="{1BCD500E-E399-4560-B412-03062D8928EA}" type="pres">
      <dgm:prSet presAssocID="{E34243F6-8680-4E1E-ADA5-EBC9BD4111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sser"/>
        </a:ext>
      </dgm:extLst>
    </dgm:pt>
    <dgm:pt modelId="{B7382129-FAEE-429D-968C-4A63C40C67CC}" type="pres">
      <dgm:prSet presAssocID="{E34243F6-8680-4E1E-ADA5-EBC9BD4111A0}" presName="spaceRect" presStyleCnt="0"/>
      <dgm:spPr/>
    </dgm:pt>
    <dgm:pt modelId="{DFC89650-52E8-4B97-8F90-BD1D7A11A64C}" type="pres">
      <dgm:prSet presAssocID="{E34243F6-8680-4E1E-ADA5-EBC9BD4111A0}" presName="textRect" presStyleLbl="revTx" presStyleIdx="0" presStyleCnt="2">
        <dgm:presLayoutVars>
          <dgm:chMax val="1"/>
          <dgm:chPref val="1"/>
        </dgm:presLayoutVars>
      </dgm:prSet>
      <dgm:spPr/>
    </dgm:pt>
    <dgm:pt modelId="{B704A0CF-D603-4275-961F-04905B7290A7}" type="pres">
      <dgm:prSet presAssocID="{5C76A110-3CFF-4444-BF89-D59ABDF95273}" presName="sibTrans" presStyleCnt="0"/>
      <dgm:spPr/>
    </dgm:pt>
    <dgm:pt modelId="{296F7E16-8F85-4AEB-B31B-0C3EB1B43E52}" type="pres">
      <dgm:prSet presAssocID="{E96985EE-71D8-42D5-9318-E37D8F406B8E}" presName="compNode" presStyleCnt="0"/>
      <dgm:spPr/>
    </dgm:pt>
    <dgm:pt modelId="{35EF9DB3-BF95-4414-AB3C-9DC577DE54D9}" type="pres">
      <dgm:prSet presAssocID="{E96985EE-71D8-42D5-9318-E37D8F406B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0F9D20DE-F23B-4E87-93A2-00ED7482AF48}" type="pres">
      <dgm:prSet presAssocID="{E96985EE-71D8-42D5-9318-E37D8F406B8E}" presName="spaceRect" presStyleCnt="0"/>
      <dgm:spPr/>
    </dgm:pt>
    <dgm:pt modelId="{56A0B16E-7956-4E34-9E75-93E84432303E}" type="pres">
      <dgm:prSet presAssocID="{E96985EE-71D8-42D5-9318-E37D8F406B8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E94B421-ABEC-424D-A0EE-871555235793}" type="presOf" srcId="{E96985EE-71D8-42D5-9318-E37D8F406B8E}" destId="{56A0B16E-7956-4E34-9E75-93E84432303E}" srcOrd="0" destOrd="0" presId="urn:microsoft.com/office/officeart/2018/2/layout/IconLabelList"/>
    <dgm:cxn modelId="{7F27A38C-E583-42F8-8660-58E9DBE4C044}" srcId="{B6996C57-66B3-48C6-A5FA-CB0A28FC311F}" destId="{E96985EE-71D8-42D5-9318-E37D8F406B8E}" srcOrd="1" destOrd="0" parTransId="{6ADFCBE0-59F9-4412-8796-01F30BC91C06}" sibTransId="{9CA7CDAF-C76D-44F6-A494-480E63154E4D}"/>
    <dgm:cxn modelId="{209CF98E-18F4-4E45-926E-6F0678E0B046}" srcId="{B6996C57-66B3-48C6-A5FA-CB0A28FC311F}" destId="{E34243F6-8680-4E1E-ADA5-EBC9BD4111A0}" srcOrd="0" destOrd="0" parTransId="{9B7AF673-73E5-4247-AA29-EE5E5FAA65C8}" sibTransId="{5C76A110-3CFF-4444-BF89-D59ABDF95273}"/>
    <dgm:cxn modelId="{6F6741B1-4218-41D7-B3B0-3910E1004D35}" type="presOf" srcId="{E34243F6-8680-4E1E-ADA5-EBC9BD4111A0}" destId="{DFC89650-52E8-4B97-8F90-BD1D7A11A64C}" srcOrd="0" destOrd="0" presId="urn:microsoft.com/office/officeart/2018/2/layout/IconLabelList"/>
    <dgm:cxn modelId="{3247BFD9-FD1B-499A-A93F-A6F17DD2871D}" type="presOf" srcId="{B6996C57-66B3-48C6-A5FA-CB0A28FC311F}" destId="{4CD3068B-B2BF-473B-A189-37EFFA41E4E6}" srcOrd="0" destOrd="0" presId="urn:microsoft.com/office/officeart/2018/2/layout/IconLabelList"/>
    <dgm:cxn modelId="{B3861C78-E8A8-4469-9401-C4531AFDB2A8}" type="presParOf" srcId="{4CD3068B-B2BF-473B-A189-37EFFA41E4E6}" destId="{85A4D10A-969D-41E5-A99D-E14EE4FB9622}" srcOrd="0" destOrd="0" presId="urn:microsoft.com/office/officeart/2018/2/layout/IconLabelList"/>
    <dgm:cxn modelId="{6463B6DF-F77D-47DD-8D2E-E3D894E4131B}" type="presParOf" srcId="{85A4D10A-969D-41E5-A99D-E14EE4FB9622}" destId="{1BCD500E-E399-4560-B412-03062D8928EA}" srcOrd="0" destOrd="0" presId="urn:microsoft.com/office/officeart/2018/2/layout/IconLabelList"/>
    <dgm:cxn modelId="{C94F0F3A-20BF-4B08-82CE-FEBBCE8B1260}" type="presParOf" srcId="{85A4D10A-969D-41E5-A99D-E14EE4FB9622}" destId="{B7382129-FAEE-429D-968C-4A63C40C67CC}" srcOrd="1" destOrd="0" presId="urn:microsoft.com/office/officeart/2018/2/layout/IconLabelList"/>
    <dgm:cxn modelId="{7E24A2FC-8716-423F-8F7F-459F8DFDDBFC}" type="presParOf" srcId="{85A4D10A-969D-41E5-A99D-E14EE4FB9622}" destId="{DFC89650-52E8-4B97-8F90-BD1D7A11A64C}" srcOrd="2" destOrd="0" presId="urn:microsoft.com/office/officeart/2018/2/layout/IconLabelList"/>
    <dgm:cxn modelId="{DF63E9C7-A96A-4DEA-92B3-F63CEC715073}" type="presParOf" srcId="{4CD3068B-B2BF-473B-A189-37EFFA41E4E6}" destId="{B704A0CF-D603-4275-961F-04905B7290A7}" srcOrd="1" destOrd="0" presId="urn:microsoft.com/office/officeart/2018/2/layout/IconLabelList"/>
    <dgm:cxn modelId="{816819A9-5B33-4FD7-9854-C1E01B10C3A4}" type="presParOf" srcId="{4CD3068B-B2BF-473B-A189-37EFFA41E4E6}" destId="{296F7E16-8F85-4AEB-B31B-0C3EB1B43E52}" srcOrd="2" destOrd="0" presId="urn:microsoft.com/office/officeart/2018/2/layout/IconLabelList"/>
    <dgm:cxn modelId="{DC6A10D7-67D9-4621-800E-4DF421B704EA}" type="presParOf" srcId="{296F7E16-8F85-4AEB-B31B-0C3EB1B43E52}" destId="{35EF9DB3-BF95-4414-AB3C-9DC577DE54D9}" srcOrd="0" destOrd="0" presId="urn:microsoft.com/office/officeart/2018/2/layout/IconLabelList"/>
    <dgm:cxn modelId="{AD4262F4-6A15-4234-AFAB-8538E083DDD8}" type="presParOf" srcId="{296F7E16-8F85-4AEB-B31B-0C3EB1B43E52}" destId="{0F9D20DE-F23B-4E87-93A2-00ED7482AF48}" srcOrd="1" destOrd="0" presId="urn:microsoft.com/office/officeart/2018/2/layout/IconLabelList"/>
    <dgm:cxn modelId="{9B4DF507-6919-4879-93AA-1BCFE8950571}" type="presParOf" srcId="{296F7E16-8F85-4AEB-B31B-0C3EB1B43E52}" destId="{56A0B16E-7956-4E34-9E75-93E84432303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500E-E399-4560-B412-03062D8928EA}">
      <dsp:nvSpPr>
        <dsp:cNvPr id="0" name=""/>
        <dsp:cNvSpPr/>
      </dsp:nvSpPr>
      <dsp:spPr>
        <a:xfrm>
          <a:off x="1793378" y="40616"/>
          <a:ext cx="1518750" cy="151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89650-52E8-4B97-8F90-BD1D7A11A64C}">
      <dsp:nvSpPr>
        <dsp:cNvPr id="0" name=""/>
        <dsp:cNvSpPr/>
      </dsp:nvSpPr>
      <dsp:spPr>
        <a:xfrm>
          <a:off x="865252" y="1954550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Busschaert&amp;co</a:t>
          </a:r>
          <a:r>
            <a:rPr lang="en-US" sz="2000" b="1" kern="1200" dirty="0"/>
            <a:t>  </a:t>
          </a:r>
          <a:r>
            <a:rPr lang="en-US" sz="2000" b="1" kern="1200" dirty="0" err="1"/>
            <a:t>werkt</a:t>
          </a:r>
          <a:r>
            <a:rPr lang="en-US" sz="2000" b="1" kern="1200" dirty="0"/>
            <a:t> </a:t>
          </a:r>
          <a:r>
            <a:rPr lang="en-US" sz="2000" b="1" kern="1200" dirty="0" err="1"/>
            <a:t>verder</a:t>
          </a:r>
          <a:r>
            <a:rPr lang="en-US" sz="2000" b="1" kern="1200" dirty="0"/>
            <a:t>  met </a:t>
          </a:r>
        </a:p>
      </dsp:txBody>
      <dsp:txXfrm>
        <a:off x="865252" y="1954550"/>
        <a:ext cx="3375000" cy="720000"/>
      </dsp:txXfrm>
    </dsp:sp>
    <dsp:sp modelId="{35EF9DB3-BF95-4414-AB3C-9DC577DE54D9}">
      <dsp:nvSpPr>
        <dsp:cNvPr id="0" name=""/>
        <dsp:cNvSpPr/>
      </dsp:nvSpPr>
      <dsp:spPr>
        <a:xfrm>
          <a:off x="5759003" y="40616"/>
          <a:ext cx="1518750" cy="151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0B16E-7956-4E34-9E75-93E84432303E}">
      <dsp:nvSpPr>
        <dsp:cNvPr id="0" name=""/>
        <dsp:cNvSpPr/>
      </dsp:nvSpPr>
      <dsp:spPr>
        <a:xfrm>
          <a:off x="4830878" y="1954550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MEXEM EUROPE &amp; INTERACTIVE BROKERS DUBLIN IRELAND</a:t>
          </a:r>
        </a:p>
      </dsp:txBody>
      <dsp:txXfrm>
        <a:off x="4830878" y="1954550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4/08/2021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61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00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5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8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94D5-E7DC-4478-8606-06CB36CCF37D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EBC-3E5C-4C5A-8BD2-D1D76B778EC2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14-E4B1-4CA1-9313-ED56281F2FEC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5665-4881-4FA1-8431-F70F1AF3006A}" type="datetime1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6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2A5A-585D-42FC-A5FF-49DF703EDAA4}" type="datetime1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B880-7180-45FE-B937-A2A4082D2846}" type="datetime1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3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6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7539" y="-7932"/>
            <a:ext cx="8975842" cy="138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22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Advies </a:t>
            </a:r>
            <a:r>
              <a:rPr sz="4200" spc="-40" dirty="0">
                <a:solidFill>
                  <a:srgbClr val="CC0000"/>
                </a:solidFill>
                <a:latin typeface="Arial Black"/>
                <a:cs typeface="Arial Black"/>
              </a:rPr>
              <a:t>voor</a:t>
            </a:r>
            <a:r>
              <a:rPr sz="4200" spc="1214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beleggers&amp;-clubs</a:t>
            </a:r>
          </a:p>
          <a:p>
            <a:pPr marL="801370" marR="0">
              <a:lnSpc>
                <a:spcPts val="467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uw docent</a:t>
            </a:r>
            <a:r>
              <a:rPr sz="4200" spc="10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 </a:t>
            </a:r>
            <a:r>
              <a:rPr sz="4200" spc="-12" dirty="0">
                <a:solidFill>
                  <a:srgbClr val="CC0000"/>
                </a:solidFill>
                <a:latin typeface="Arial Black"/>
                <a:cs typeface="Arial Black"/>
              </a:rPr>
              <a:t>Busschaer</a:t>
            </a:r>
            <a:r>
              <a:rPr sz="4200" spc="-1197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119" y="1457788"/>
            <a:ext cx="3649084" cy="450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Economisch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119" y="1953088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00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8000" y="3850625"/>
            <a:ext cx="6229996" cy="166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spc="-27" dirty="0">
                <a:solidFill>
                  <a:srgbClr val="FF3333"/>
                </a:solidFill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solidFill>
                  <a:srgbClr val="FF3333"/>
                </a:solidFill>
                <a:latin typeface="Arial Black"/>
                <a:cs typeface="Arial Black"/>
              </a:rPr>
              <a:t>voor</a:t>
            </a:r>
            <a:r>
              <a:rPr sz="2400" spc="37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persoonlijke vermogensbeheer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Maar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louter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informatie</a:t>
            </a:r>
            <a:r>
              <a:rPr lang="nl-NL" sz="2400" dirty="0">
                <a:solidFill>
                  <a:srgbClr val="FF3333"/>
                </a:solidFill>
                <a:latin typeface="Arial Black"/>
                <a:cs typeface="Arial Black"/>
              </a:rPr>
              <a:t>  berichten</a:t>
            </a:r>
            <a:endParaRPr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69" y="5543371"/>
            <a:ext cx="9312761" cy="46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170" y="6058192"/>
            <a:ext cx="11301730" cy="3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UITGEVER INVESTORS</a:t>
            </a:r>
            <a:r>
              <a:rPr sz="2000" spc="-1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NETWORK</a:t>
            </a:r>
            <a:r>
              <a:rPr lang="nl-NL" sz="2000" dirty="0">
                <a:solidFill>
                  <a:srgbClr val="000000"/>
                </a:solidFill>
                <a:latin typeface="Arial Unicode MS"/>
                <a:cs typeface="Arial Unicode MS"/>
              </a:rPr>
              <a:t> bv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;</a:t>
            </a:r>
            <a:r>
              <a:rPr sz="2000" spc="563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MANON BUSSCHAERT PIERSLN 113 KNOKKE-HEIST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A84-4328-493F-A9BC-6CC7A43A8B74}" type="datetime1">
              <a:rPr lang="en-US" smtClean="0"/>
              <a:t>8/4/2021</a:t>
            </a:fld>
            <a:endParaRPr lang="en-US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13321F6-5D50-49EA-BD80-2D858BA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random/>
      </p:transition>
    </mc:Choice>
    <mc:Fallback xmlns="">
      <p:transition spd="slow" advClick="0" advTm="7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4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2" name="Rectangle 30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85" y="445581"/>
            <a:ext cx="10642729" cy="558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FDBF22-D25E-41B5-BCDE-1AAAE4B12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439" y="1053300"/>
            <a:ext cx="4712022" cy="4370400"/>
          </a:xfrm>
          <a:prstGeom prst="rect">
            <a:avLst/>
          </a:prstGeom>
        </p:spPr>
      </p:pic>
      <p:sp>
        <p:nvSpPr>
          <p:cNvPr id="44" name="Rectangle 34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00202"/>
            <a:ext cx="10349731" cy="5276596"/>
          </a:xfrm>
          <a:prstGeom prst="rect">
            <a:avLst/>
          </a:prstGeom>
          <a:noFill/>
          <a:ln w="22225" cap="flat">
            <a:solidFill>
              <a:srgbClr val="3D96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7E622B-49AF-42FB-9E46-073A3BB1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B5C530-4B70-45A0-B934-0F48D297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3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8E5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95CA69-6807-436E-81A8-7E3BE867D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222" y="629750"/>
            <a:ext cx="5204455" cy="52175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380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E8603A-5141-43F6-BFBB-7CBE45A3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DF4B90-83B0-43DB-A4F3-53717712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944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640063-D409-40A1-9BBE-3D71598F4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81" y="629750"/>
            <a:ext cx="5625337" cy="52175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0D19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064468-6710-496D-A71D-4914587B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B8B45B-11E1-402D-8C01-26BBB9C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9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8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5FDB19-3C9F-422A-8AAF-81156F656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270" y="629750"/>
            <a:ext cx="5862360" cy="52175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DCA9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774A32-F429-40F4-B37B-6D46460E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D3EE4-1AEE-42B4-9BE4-1FB54991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73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8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751DBC65-85A6-41E2-A666-EC27F741C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729" y="1085454"/>
            <a:ext cx="7925573" cy="43590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3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11A723-F3E3-4F9F-B7A3-33E2416B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92F114-9605-4BE3-82C7-95D6A0D4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8/4/2021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5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83" name="Rectangle 71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75103C-2268-4CB7-ABA2-6530490ECE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230"/>
          <a:stretch/>
        </p:blipFill>
        <p:spPr>
          <a:xfrm>
            <a:off x="459299" y="461018"/>
            <a:ext cx="10607593" cy="5556445"/>
          </a:xfrm>
          <a:prstGeom prst="rect">
            <a:avLst/>
          </a:prstGeom>
        </p:spPr>
      </p:pic>
      <p:sp>
        <p:nvSpPr>
          <p:cNvPr id="84" name="Rectangle 73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5" name="Group 75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77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6" name="Picture 77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79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7" name="Picture 79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235607-3B03-4A62-A808-14088245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11F9C-CD76-4F6E-8B30-C350F89B457F}" type="datetime1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633488-906B-4132-B6F9-B24D0E7A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44E42F-EB6D-4AB5-B0D9-C6ADB15AE7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272"/>
          <a:stretch/>
        </p:blipFill>
        <p:spPr>
          <a:xfrm>
            <a:off x="459299" y="461018"/>
            <a:ext cx="10607593" cy="555644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23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BA38FC-6EAB-4DC2-8CCA-B2A0281C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D6091A-EE72-4EDF-9D78-579B3F9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2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1" name="Rectangle 1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F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176B87-13C8-42C2-AB10-17A06B408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882" y="629750"/>
            <a:ext cx="6305136" cy="5217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BFB0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153A9F-0AE8-4A31-8632-DA865792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FEB6A3-2802-41D4-B427-5D56FDA6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8/4/2021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457" y="443794"/>
            <a:ext cx="3491007" cy="558941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2" y="600202"/>
            <a:ext cx="3179217" cy="5276596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340" y="0"/>
            <a:ext cx="7121560" cy="6477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D68B08A-4F66-47CD-860A-8D22CE0A7D8A}"/>
              </a:ext>
            </a:extLst>
          </p:cNvPr>
          <p:cNvSpPr/>
          <p:nvPr/>
        </p:nvSpPr>
        <p:spPr>
          <a:xfrm>
            <a:off x="4866017" y="443794"/>
            <a:ext cx="5624940" cy="5105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MAAR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Om </a:t>
            </a:r>
            <a:r>
              <a:rPr lang="en-US" sz="1600" b="1" dirty="0" err="1">
                <a:solidFill>
                  <a:schemeClr val="bg1"/>
                </a:solidFill>
              </a:rPr>
              <a:t>titels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overteboeken</a:t>
            </a:r>
            <a:r>
              <a:rPr lang="en-US" sz="1600" b="1" dirty="0">
                <a:solidFill>
                  <a:schemeClr val="bg1"/>
                </a:solidFill>
              </a:rPr>
              <a:t> van de </a:t>
            </a:r>
            <a:r>
              <a:rPr lang="en-US" sz="1600" b="1" dirty="0" err="1">
                <a:solidFill>
                  <a:schemeClr val="bg1"/>
                </a:solidFill>
              </a:rPr>
              <a:t>éne</a:t>
            </a:r>
            <a:r>
              <a:rPr lang="en-US" sz="1600" b="1" dirty="0">
                <a:solidFill>
                  <a:schemeClr val="bg1"/>
                </a:solidFill>
              </a:rPr>
              <a:t> bank of broker </a:t>
            </a:r>
            <a:r>
              <a:rPr lang="en-US" sz="1600" b="1" dirty="0" err="1">
                <a:solidFill>
                  <a:schemeClr val="bg1"/>
                </a:solidFill>
              </a:rPr>
              <a:t>naar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andere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Zijn</a:t>
            </a:r>
            <a:r>
              <a:rPr lang="en-US" sz="1600" b="1" dirty="0">
                <a:solidFill>
                  <a:schemeClr val="bg1"/>
                </a:solidFill>
              </a:rPr>
              <a:t> er procedures </a:t>
            </a:r>
            <a:r>
              <a:rPr lang="en-US" sz="1600" b="1" dirty="0" err="1">
                <a:solidFill>
                  <a:schemeClr val="bg1"/>
                </a:solidFill>
              </a:rPr>
              <a:t>te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volgen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Eerst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r>
              <a:rPr lang="en-US" sz="1600" b="1" dirty="0" err="1">
                <a:solidFill>
                  <a:schemeClr val="bg1"/>
                </a:solidFill>
              </a:rPr>
              <a:t>zal</a:t>
            </a:r>
            <a:r>
              <a:rPr lang="en-US" sz="1600" b="1" dirty="0">
                <a:solidFill>
                  <a:schemeClr val="bg1"/>
                </a:solidFill>
              </a:rPr>
              <a:t> men </a:t>
            </a:r>
            <a:r>
              <a:rPr lang="en-US" sz="1600" b="1" dirty="0" err="1">
                <a:solidFill>
                  <a:schemeClr val="bg1"/>
                </a:solidFill>
              </a:rPr>
              <a:t>een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rekening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mogen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openen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bij</a:t>
            </a:r>
            <a:r>
              <a:rPr lang="en-US" sz="1600" b="1" dirty="0">
                <a:solidFill>
                  <a:schemeClr val="bg1"/>
                </a:solidFill>
              </a:rPr>
              <a:t> je </a:t>
            </a:r>
            <a:r>
              <a:rPr lang="en-US" sz="1600" b="1" dirty="0" err="1">
                <a:solidFill>
                  <a:schemeClr val="bg1"/>
                </a:solidFill>
              </a:rPr>
              <a:t>nieuwe</a:t>
            </a:r>
            <a:r>
              <a:rPr lang="en-US" sz="1600" b="1" dirty="0">
                <a:solidFill>
                  <a:schemeClr val="bg1"/>
                </a:solidFill>
              </a:rPr>
              <a:t> bank/broker ( INTERACTIVE BROKER)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Dan </a:t>
            </a:r>
            <a:r>
              <a:rPr lang="en-US" sz="1600" b="1" dirty="0" err="1">
                <a:solidFill>
                  <a:schemeClr val="bg1"/>
                </a:solidFill>
              </a:rPr>
              <a:t>na</a:t>
            </a:r>
            <a:r>
              <a:rPr lang="en-US" sz="1600" b="1" dirty="0">
                <a:solidFill>
                  <a:schemeClr val="bg1"/>
                </a:solidFill>
              </a:rPr>
              <a:t> de opening op </a:t>
            </a:r>
            <a:r>
              <a:rPr lang="en-US" sz="1600" b="1" dirty="0" err="1">
                <a:solidFill>
                  <a:schemeClr val="bg1"/>
                </a:solidFill>
              </a:rPr>
              <a:t>kantoor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r>
              <a:rPr lang="en-US" sz="1600" b="1" dirty="0" err="1">
                <a:solidFill>
                  <a:schemeClr val="bg1"/>
                </a:solidFill>
              </a:rPr>
              <a:t>zal</a:t>
            </a:r>
            <a:r>
              <a:rPr lang="en-US" sz="1600" b="1" dirty="0">
                <a:solidFill>
                  <a:schemeClr val="bg1"/>
                </a:solidFill>
              </a:rPr>
              <a:t> men je </a:t>
            </a:r>
            <a:r>
              <a:rPr lang="en-US" sz="1600" b="1" dirty="0" err="1">
                <a:solidFill>
                  <a:schemeClr val="bg1"/>
                </a:solidFill>
              </a:rPr>
              <a:t>inhoud</a:t>
            </a:r>
            <a:r>
              <a:rPr lang="en-US" sz="1600" b="1" dirty="0">
                <a:solidFill>
                  <a:schemeClr val="bg1"/>
                </a:solidFill>
              </a:rPr>
              <a:t> van je </a:t>
            </a:r>
            <a:r>
              <a:rPr lang="en-US" sz="1600" b="1" dirty="0" err="1">
                <a:solidFill>
                  <a:schemeClr val="bg1"/>
                </a:solidFill>
              </a:rPr>
              <a:t>portefeuille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vragen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Men </a:t>
            </a:r>
            <a:r>
              <a:rPr lang="en-US" sz="1600" b="1" dirty="0" err="1">
                <a:solidFill>
                  <a:schemeClr val="bg1"/>
                </a:solidFill>
              </a:rPr>
              <a:t>maakt</a:t>
            </a:r>
            <a:r>
              <a:rPr lang="en-US" sz="1600" b="1" dirty="0">
                <a:solidFill>
                  <a:schemeClr val="bg1"/>
                </a:solidFill>
              </a:rPr>
              <a:t> dan de </a:t>
            </a:r>
            <a:r>
              <a:rPr lang="en-US" sz="1600" b="1" dirty="0" err="1">
                <a:solidFill>
                  <a:schemeClr val="bg1"/>
                </a:solidFill>
              </a:rPr>
              <a:t>overboeking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klaar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En</a:t>
            </a:r>
            <a:r>
              <a:rPr lang="en-US" sz="1600" b="1" dirty="0">
                <a:solidFill>
                  <a:schemeClr val="bg1"/>
                </a:solidFill>
              </a:rPr>
              <a:t> dan pas </a:t>
            </a:r>
            <a:r>
              <a:rPr lang="en-US" sz="1600" b="1" dirty="0" err="1">
                <a:solidFill>
                  <a:schemeClr val="bg1"/>
                </a:solidFill>
              </a:rPr>
              <a:t>kan</a:t>
            </a:r>
            <a:r>
              <a:rPr lang="en-US" sz="1600" b="1" dirty="0">
                <a:solidFill>
                  <a:schemeClr val="bg1"/>
                </a:solidFill>
              </a:rPr>
              <a:t> er </a:t>
            </a:r>
            <a:r>
              <a:rPr lang="en-US" sz="1600" b="1" dirty="0" err="1">
                <a:solidFill>
                  <a:schemeClr val="bg1"/>
                </a:solidFill>
              </a:rPr>
              <a:t>overgeboekt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worden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Conclusie</a:t>
            </a:r>
            <a:r>
              <a:rPr lang="en-US" sz="1600" b="1" dirty="0">
                <a:solidFill>
                  <a:schemeClr val="bg1"/>
                </a:solidFill>
              </a:rPr>
              <a:t>  bel </a:t>
            </a:r>
            <a:r>
              <a:rPr lang="en-US" sz="1600" b="1" dirty="0" err="1">
                <a:solidFill>
                  <a:schemeClr val="bg1"/>
                </a:solidFill>
              </a:rPr>
              <a:t>ons</a:t>
            </a:r>
            <a:r>
              <a:rPr lang="en-US" sz="1600" b="1" dirty="0">
                <a:solidFill>
                  <a:schemeClr val="bg1"/>
                </a:solidFill>
              </a:rPr>
              <a:t> op </a:t>
            </a:r>
            <a:r>
              <a:rPr lang="en-US" sz="1600" b="1" dirty="0" err="1">
                <a:solidFill>
                  <a:schemeClr val="bg1"/>
                </a:solidFill>
              </a:rPr>
              <a:t>voor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afspraak</a:t>
            </a:r>
            <a:r>
              <a:rPr lang="en-US" sz="1600" b="1" dirty="0">
                <a:solidFill>
                  <a:schemeClr val="bg1"/>
                </a:solidFill>
              </a:rPr>
              <a:t> of we </a:t>
            </a:r>
            <a:r>
              <a:rPr lang="en-US" sz="1600" b="1" dirty="0" err="1">
                <a:solidFill>
                  <a:schemeClr val="bg1"/>
                </a:solidFill>
              </a:rPr>
              <a:t>kunnen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niets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transferen</a:t>
            </a:r>
            <a:r>
              <a:rPr lang="en-US" sz="1600" b="1" dirty="0">
                <a:solidFill>
                  <a:schemeClr val="bg1"/>
                </a:solidFill>
              </a:rPr>
              <a:t>  050344777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1B0659-D3FA-4306-86AA-96870E50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8102" y="5637388"/>
            <a:ext cx="1408127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D483CB-3893-4203-BA7E-3B57B44B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8222" y="5637388"/>
            <a:ext cx="51273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0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09353A3-7FC9-48AE-B6C3-8B56A677908F}"/>
              </a:ext>
            </a:extLst>
          </p:cNvPr>
          <p:cNvSpPr txBox="1"/>
          <p:nvPr/>
        </p:nvSpPr>
        <p:spPr>
          <a:xfrm>
            <a:off x="557799" y="696206"/>
            <a:ext cx="3179217" cy="513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u="sng" dirty="0">
                <a:solidFill>
                  <a:srgbClr val="FFFF00"/>
                </a:solidFill>
              </a:rPr>
              <a:t>Alle   </a:t>
            </a:r>
            <a:r>
              <a:rPr lang="en-US" sz="2800" b="1" u="sng" dirty="0" err="1">
                <a:solidFill>
                  <a:srgbClr val="FFFF00"/>
                </a:solidFill>
              </a:rPr>
              <a:t>klanten</a:t>
            </a:r>
            <a:r>
              <a:rPr lang="en-US" sz="2800" b="1" u="sng" dirty="0">
                <a:solidFill>
                  <a:srgbClr val="FFFF00"/>
                </a:solidFill>
              </a:rPr>
              <a:t> die </a:t>
            </a:r>
            <a:r>
              <a:rPr lang="en-US" sz="2800" b="1" u="sng" dirty="0" err="1">
                <a:solidFill>
                  <a:srgbClr val="FFFF00"/>
                </a:solidFill>
              </a:rPr>
              <a:t>een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transfertsintentie</a:t>
            </a:r>
            <a:r>
              <a:rPr lang="en-US" sz="2800" b="1" u="sng" dirty="0">
                <a:solidFill>
                  <a:srgbClr val="FFFF00"/>
                </a:solidFill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</a:rPr>
              <a:t>hebben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getekend</a:t>
            </a:r>
            <a:r>
              <a:rPr lang="en-US" sz="2800" b="1" u="sng" dirty="0">
                <a:solidFill>
                  <a:srgbClr val="FFFF00"/>
                </a:solidFill>
              </a:rPr>
              <a:t> in </a:t>
            </a:r>
            <a:r>
              <a:rPr lang="en-US" sz="2800" b="1" u="sng" dirty="0" err="1">
                <a:solidFill>
                  <a:srgbClr val="FFFF00"/>
                </a:solidFill>
              </a:rPr>
              <a:t>juni</a:t>
            </a:r>
            <a:r>
              <a:rPr lang="en-US" sz="2800" b="1" u="sng" dirty="0">
                <a:solidFill>
                  <a:srgbClr val="FFFF00"/>
                </a:solidFill>
              </a:rPr>
              <a:t>   </a:t>
            </a:r>
            <a:r>
              <a:rPr lang="en-US" sz="2800" b="1" u="sng" dirty="0" err="1">
                <a:solidFill>
                  <a:srgbClr val="FFFF00"/>
                </a:solidFill>
              </a:rPr>
              <a:t>worden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bedankt</a:t>
            </a:r>
            <a:r>
              <a:rPr lang="en-US" sz="2800" b="1" u="sng" dirty="0">
                <a:solidFill>
                  <a:srgbClr val="FFFF00"/>
                </a:solidFill>
              </a:rPr>
              <a:t> door investors network </a:t>
            </a:r>
            <a:r>
              <a:rPr lang="en-US" sz="2800" b="1" u="sng" dirty="0" err="1">
                <a:solidFill>
                  <a:srgbClr val="FFFF00"/>
                </a:solidFill>
              </a:rPr>
              <a:t>bv</a:t>
            </a:r>
            <a:r>
              <a:rPr lang="en-US" sz="2800" b="1" u="sng" dirty="0">
                <a:solidFill>
                  <a:srgbClr val="FFFF00"/>
                </a:solidFill>
              </a:rPr>
              <a:t>   maar je </a:t>
            </a:r>
            <a:r>
              <a:rPr lang="en-US" sz="2800" b="1" u="sng" dirty="0" err="1">
                <a:solidFill>
                  <a:srgbClr val="FFFF00"/>
                </a:solidFill>
              </a:rPr>
              <a:t>moet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eerst</a:t>
            </a:r>
            <a:r>
              <a:rPr lang="en-US" sz="2800" b="1" u="sng" dirty="0">
                <a:solidFill>
                  <a:srgbClr val="FFFF00"/>
                </a:solidFill>
              </a:rPr>
              <a:t> je dossier  (</a:t>
            </a:r>
            <a:r>
              <a:rPr lang="en-US" sz="2800" b="1" u="sng" dirty="0" err="1">
                <a:solidFill>
                  <a:srgbClr val="FFFF00"/>
                </a:solidFill>
              </a:rPr>
              <a:t>mifid</a:t>
            </a:r>
            <a:r>
              <a:rPr lang="en-US" sz="2800" b="1" u="sng" dirty="0">
                <a:solidFill>
                  <a:srgbClr val="FFFF00"/>
                </a:solidFill>
              </a:rPr>
              <a:t>)  </a:t>
            </a:r>
            <a:r>
              <a:rPr lang="en-US" sz="2800" b="1" u="sng" dirty="0" err="1">
                <a:solidFill>
                  <a:srgbClr val="FFFF00"/>
                </a:solidFill>
              </a:rPr>
              <a:t>en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rekening</a:t>
            </a:r>
            <a:r>
              <a:rPr lang="en-US" sz="2800" b="1" u="sng" dirty="0">
                <a:solidFill>
                  <a:srgbClr val="FFFF00"/>
                </a:solidFill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</a:rPr>
              <a:t>openen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bij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ons</a:t>
            </a:r>
            <a:r>
              <a:rPr lang="en-US" sz="2800" b="1" u="sng" dirty="0">
                <a:solidFill>
                  <a:srgbClr val="FFFF00"/>
                </a:solidFill>
              </a:rPr>
              <a:t>!!!! Busschaert </a:t>
            </a:r>
            <a:r>
              <a:rPr lang="en-US" sz="2800" b="1" u="sng" dirty="0" err="1">
                <a:solidFill>
                  <a:srgbClr val="FFFF00"/>
                </a:solidFill>
              </a:rPr>
              <a:t>bv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2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0" name="Rectangle 18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8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FE297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5E979A-A04B-4006-AE71-3FF25C84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14131C-2CD5-4CF5-BA0F-11E9001D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D120D7-8CC1-44EE-8F12-106B80365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25" y="2266950"/>
            <a:ext cx="99250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8/4/2021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3">
            <a:extLst>
              <a:ext uri="{FF2B5EF4-FFF2-40B4-BE49-F238E27FC236}">
                <a16:creationId xmlns:a16="http://schemas.microsoft.com/office/drawing/2014/main" id="{637863A1-54F7-428E-9109-03BACEC2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F8774F60-10DA-4D7F-BC9C-E9FBFFB38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258" y="544865"/>
            <a:ext cx="6493422" cy="541637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7">
            <a:extLst>
              <a:ext uri="{FF2B5EF4-FFF2-40B4-BE49-F238E27FC236}">
                <a16:creationId xmlns:a16="http://schemas.microsoft.com/office/drawing/2014/main" id="{0F9EB1F5-0A3E-446D-B428-00D62197A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144" y="701113"/>
            <a:ext cx="6185649" cy="5103876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9BB67C-59F4-4A1C-BA91-CB4D320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086" y="1308831"/>
            <a:ext cx="4969765" cy="271651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solidFill>
                  <a:schemeClr val="bg1"/>
                </a:solidFill>
              </a:rPr>
              <a:t>Deze week zoeken we de aandelen</a:t>
            </a:r>
            <a:br>
              <a:rPr lang="nl-NL" sz="4300" b="1" dirty="0">
                <a:solidFill>
                  <a:schemeClr val="bg1"/>
                </a:solidFill>
              </a:rPr>
            </a:br>
            <a:r>
              <a:rPr lang="nl-NL" sz="4300" b="1" dirty="0">
                <a:solidFill>
                  <a:schemeClr val="bg1"/>
                </a:solidFill>
              </a:rPr>
              <a:t>in die koopwaardig zijn op </a:t>
            </a:r>
            <a:br>
              <a:rPr lang="nl-NL" sz="4300" b="1" dirty="0">
                <a:solidFill>
                  <a:schemeClr val="bg1"/>
                </a:solidFill>
              </a:rPr>
            </a:br>
            <a:r>
              <a:rPr lang="nl-NL" sz="4300" b="1" dirty="0" err="1">
                <a:solidFill>
                  <a:schemeClr val="bg1"/>
                </a:solidFill>
              </a:rPr>
              <a:t>europa</a:t>
            </a:r>
            <a:endParaRPr lang="nl-BE" sz="4300" b="1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39">
            <a:extLst>
              <a:ext uri="{FF2B5EF4-FFF2-40B4-BE49-F238E27FC236}">
                <a16:creationId xmlns:a16="http://schemas.microsoft.com/office/drawing/2014/main" id="{55C1F48A-3DEE-477F-9F90-15D411D98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5783" y="4153282"/>
            <a:ext cx="4492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69AAB-FF04-4E40-AF04-55F7C8F6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6835" y="5436506"/>
            <a:ext cx="1311847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E05333-F429-4736-A275-CFB4B1508247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8/4/2021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B486EF-2D53-4972-87D3-8411B21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8682" y="5436506"/>
            <a:ext cx="508907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16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34" name="Rectangle 122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14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24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grpSp>
        <p:nvGrpSpPr>
          <p:cNvPr id="136" name="Group 126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137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38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85C482-18F4-44A0-ADBE-F7B42D72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3968D4-B6DA-4BA0-A6C9-B2AA11BEF099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88CF8-0112-462A-B971-62150DC2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6D3E4C-768E-41EA-B934-5715E01D8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9437A2E-D58A-42E2-B196-70783508EBDC}"/>
              </a:ext>
            </a:extLst>
          </p:cNvPr>
          <p:cNvSpPr/>
          <p:nvPr/>
        </p:nvSpPr>
        <p:spPr>
          <a:xfrm>
            <a:off x="1078930" y="1006252"/>
            <a:ext cx="37444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 zijn nog steeds in de koopzone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0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30" name="Rectangle 10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33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0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00D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15A8E4-2B46-4B61-B1E4-8AAB55E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0D09A3-4B4A-4E61-A093-26FE45B9D2BA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12430F-E028-498D-87BB-4BB6C00F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C49728-9EFB-4553-AC81-F91319C1D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52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3" name="Rectangle 58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5CDB0C-FAF2-4A00-B30B-1E2826DB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BFA90-047E-4713-A8C5-C0FACC65B80D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F5D6D-C449-4B62-ACAD-14CEE593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4" name="Rectangle 60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9D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74E859-F5E2-483E-A677-F7CF13517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0"/>
            <a:ext cx="11514667" cy="6982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5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A52AE0-315B-42A0-8C73-67ADC047B4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39" r="2" b="2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72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74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FB61F2-FB90-4A00-B3E9-1B6F5DF8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96181C-0B89-4DE9-9DE1-081DFF30A186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24AB4C-4172-44C0-A0C3-49FC97EC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8ED1AD-1745-4BBE-B4C9-7D6FD7CA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BCB683-D054-4830-81E5-F622D5B48531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3E9130-D33C-4673-8E84-2D4F1ADE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98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68265E-B7D6-4426-BA06-2116F7074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1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00D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33C7EC-931A-4E73-9556-A5E856B97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F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1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D09CB6-0CEE-4C65-9842-1C9F474D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E4E422-F244-4A1F-B2EB-F5B360CEAB20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BA97F-B45C-4E8A-961E-682799FF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BCFCEA-EBA4-4EA7-91D4-062CEDE57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FA20CBD-740E-4ABD-9A44-44405ECC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85" y="927569"/>
            <a:ext cx="9071129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>
                <a:solidFill>
                  <a:srgbClr val="262626"/>
                </a:solidFill>
              </a:rPr>
              <a:t>Nieuwe tel : 050 344777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6A10-359A-45B1-8478-8686E3E4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8/4/2021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BD76B7-32F8-467A-A32E-F011A672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sz="1000" b="0" i="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Tijdelijke aanduiding voor tekst 2">
            <a:extLst>
              <a:ext uri="{FF2B5EF4-FFF2-40B4-BE49-F238E27FC236}">
                <a16:creationId xmlns:a16="http://schemas.microsoft.com/office/drawing/2014/main" id="{56FB4472-DC29-4542-8967-F561588CF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489782"/>
              </p:ext>
            </p:extLst>
          </p:nvPr>
        </p:nvGraphicFramePr>
        <p:xfrm>
          <a:off x="1223883" y="2618362"/>
          <a:ext cx="9071131" cy="271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37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3D32ED-B1D6-4C2F-8742-4976B0A2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EDE739-B538-42EB-820E-F6B652A930EC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EB5EA3-5EFD-4067-B029-D78F1DF7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30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28715-F3B6-42BA-9934-C32EF968C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0417A-8EC4-4C98-98FF-75EC25BB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30E78-EA14-4593-8BA8-80421F28D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6688E-14A6-433B-AB0A-0D5AB2A2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7D99FA-2167-4510-ABC5-98EE8117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2BAD476-3B10-4E95-AF4C-FBEB33A8E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B139-3C04-4770-8602-762CC28B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D0279C-8D21-432C-90FF-AD2C9F11F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B50549-24D3-4962-B350-610348AB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EB0C9A-1846-4309-8CD7-F24DFCA1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3A7DB2-D6FB-4BFC-8C37-F943235F6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9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CAC9-5931-4995-9DD6-01B616EE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D80E65-CA2E-4C6B-A732-9C3835144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FAB00-0E60-454D-9DE1-5110329F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B71C47-61A9-4EBB-97B5-172ADE90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2ACFEB-140F-487A-930F-DA780798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27BDE-23A5-47D5-AFF4-C510B602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C030C-0F89-4373-A0A4-4F1CB4645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5B7FE-BAB5-4A0D-8AFB-6D8B208B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87DCDA-A96B-4F49-AD16-59A3919E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9E0C8F6-01E5-4FBA-95C0-1B33A706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3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47BF5-00EC-434A-8061-2AD73634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B3F16C-0AFE-4B18-9D1D-D01309A1D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55C1C2-D091-4E16-993E-EDB0CEBD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8031B2-4CB6-4285-A30B-77372F4F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F5E5FE-E4EE-45E6-BFD6-B98D1B99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C56C-4014-4586-B22D-E38346270361}" type="datetime1">
              <a:rPr lang="en-US" smtClean="0"/>
              <a:t>8/4/2021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AAE850-4F31-4408-B0F0-3D51821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7C8702-6096-4520-BB9E-8D7C0B32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93084FF-F1B7-4892-94CC-EC56DBA5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90" y="718220"/>
            <a:ext cx="9576124" cy="483121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Het positief momentum blijft op onze beurzen</a:t>
            </a:r>
          </a:p>
          <a:p>
            <a:r>
              <a:rPr lang="nl-NL" dirty="0"/>
              <a:t>Doch we ontdekken meer en meer zenuwachtigheid bij beleggers om hun winsten te beveiligen</a:t>
            </a:r>
          </a:p>
          <a:p>
            <a:r>
              <a:rPr lang="nl-NL" dirty="0" err="1"/>
              <a:t>Degrondstoffen</a:t>
            </a:r>
            <a:r>
              <a:rPr lang="nl-NL" dirty="0"/>
              <a:t> blijven een sterk momentum hebben</a:t>
            </a:r>
          </a:p>
          <a:p>
            <a:r>
              <a:rPr lang="nl-NL" dirty="0"/>
              <a:t>De edelmetalen doen het goed maar </a:t>
            </a:r>
            <a:r>
              <a:rPr lang="nl-NL" dirty="0" err="1"/>
              <a:t>citybank</a:t>
            </a:r>
            <a:r>
              <a:rPr lang="nl-NL" dirty="0"/>
              <a:t> waarschuwt toch voor een lagere koers andere zien eerder de koers zwaar boven de 2000$</a:t>
            </a:r>
          </a:p>
          <a:p>
            <a:r>
              <a:rPr lang="nl-NL" dirty="0"/>
              <a:t>De goudmijnen blijven tergend laag  bij gebrek aan technische aankoopsignalen</a:t>
            </a:r>
          </a:p>
          <a:p>
            <a:r>
              <a:rPr lang="nl-NL" dirty="0"/>
              <a:t>Wat </a:t>
            </a:r>
            <a:r>
              <a:rPr lang="nl-NL" dirty="0" err="1"/>
              <a:t>covid</a:t>
            </a:r>
            <a:r>
              <a:rPr lang="nl-NL" dirty="0"/>
              <a:t> zal doen is koffiedik kijken maar de euforie op de beurzen is vlgs velen misplaatst en zal zich terug zetten </a:t>
            </a:r>
          </a:p>
          <a:p>
            <a:r>
              <a:rPr lang="nl-NL" dirty="0"/>
              <a:t>De maatschappij is veranderd door de </a:t>
            </a:r>
            <a:r>
              <a:rPr lang="nl-NL" dirty="0" err="1"/>
              <a:t>pandemie,,,bon</a:t>
            </a:r>
            <a:r>
              <a:rPr lang="nl-NL" dirty="0"/>
              <a:t> dat zegt men telkens maar ja we weten beter de mens verandert heel moeilijk zijn gewoontes hij /zij zoeken steeds het gemakkelijkste of minst duurdere.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86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8/4/2021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99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62" name="Rectangle 105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9D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0C69C2-86D2-4960-9FA5-33C3CDDF5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853" y="629750"/>
            <a:ext cx="7507193" cy="521750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EC8D7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397C3-5259-4CA2-A2B6-B0590C6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1B4733-726D-43DF-9020-9F84A9F217A6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84BB5-4A75-4491-ABFF-22DCC07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E76515AE-5AF4-4983-B0EA-565605252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98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C100AB-F99A-49AA-846B-38F018DDD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7163D74-AB56-4999-A5B6-9B1F4E84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5292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7ABD78-722D-4708-A5EE-FC5A399972A3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BDE46-3AFB-4BBA-82BA-28638422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5292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437C77-CFB3-4E12-AC95-7B57ABA07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44" y="28575"/>
            <a:ext cx="1036701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5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65" name="Rectangle 57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59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318E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DD49E65-53E0-4E32-BF32-5EACB3F83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082" y="753552"/>
            <a:ext cx="7056784" cy="520589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C76FB-5A7F-4920-B29F-4327342F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B576D4-55CF-4722-A13B-3A8877C4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9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461</Words>
  <Application>Microsoft Office PowerPoint</Application>
  <PresentationFormat>Aangepast</PresentationFormat>
  <Paragraphs>123</Paragraphs>
  <Slides>35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Arial Black</vt:lpstr>
      <vt:lpstr>Constantia</vt:lpstr>
      <vt:lpstr>Arial Unicode MS</vt:lpstr>
      <vt:lpstr>Calibri</vt:lpstr>
      <vt:lpstr>LJQQAM+ITC Zapf Chancery Medium Italic</vt:lpstr>
      <vt:lpstr>Garamond</vt:lpstr>
      <vt:lpstr>Arial</vt:lpstr>
      <vt:lpstr>Organisch</vt:lpstr>
      <vt:lpstr>PowerPoint-presentatie</vt:lpstr>
      <vt:lpstr>PowerPoint-presentatie</vt:lpstr>
      <vt:lpstr>Nieuwe tel : 050 344777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Deze week zoeken we de aandelen in die koopwaardig zijn op  europa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18</cp:revision>
  <dcterms:modified xsi:type="dcterms:W3CDTF">2021-08-04T14:26:51Z</dcterms:modified>
</cp:coreProperties>
</file>