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94" r:id="rId1"/>
  </p:sldMasterIdLst>
  <p:notesMasterIdLst>
    <p:notesMasterId r:id="rId39"/>
  </p:notesMasterIdLst>
  <p:sldIdLst>
    <p:sldId id="256" r:id="rId2"/>
    <p:sldId id="258" r:id="rId3"/>
    <p:sldId id="339" r:id="rId4"/>
    <p:sldId id="377" r:id="rId5"/>
    <p:sldId id="260" r:id="rId6"/>
    <p:sldId id="367" r:id="rId7"/>
    <p:sldId id="315" r:id="rId8"/>
    <p:sldId id="331" r:id="rId9"/>
    <p:sldId id="333" r:id="rId10"/>
    <p:sldId id="354" r:id="rId11"/>
    <p:sldId id="376" r:id="rId12"/>
    <p:sldId id="264" r:id="rId13"/>
    <p:sldId id="314" r:id="rId14"/>
    <p:sldId id="335" r:id="rId15"/>
    <p:sldId id="336" r:id="rId16"/>
    <p:sldId id="337" r:id="rId17"/>
    <p:sldId id="272" r:id="rId18"/>
    <p:sldId id="371" r:id="rId19"/>
    <p:sldId id="274" r:id="rId20"/>
    <p:sldId id="281" r:id="rId21"/>
    <p:sldId id="358" r:id="rId22"/>
    <p:sldId id="357" r:id="rId23"/>
    <p:sldId id="360" r:id="rId24"/>
    <p:sldId id="361" r:id="rId25"/>
    <p:sldId id="362" r:id="rId26"/>
    <p:sldId id="363" r:id="rId27"/>
    <p:sldId id="365" r:id="rId28"/>
    <p:sldId id="372" r:id="rId29"/>
    <p:sldId id="366" r:id="rId30"/>
    <p:sldId id="368" r:id="rId31"/>
    <p:sldId id="373" r:id="rId32"/>
    <p:sldId id="374" r:id="rId33"/>
    <p:sldId id="370" r:id="rId34"/>
    <p:sldId id="375" r:id="rId35"/>
    <p:sldId id="344" r:id="rId36"/>
    <p:sldId id="326" r:id="rId37"/>
    <p:sldId id="327" r:id="rId38"/>
  </p:sldIdLst>
  <p:sldSz cx="11518900" cy="6477000"/>
  <p:notesSz cx="11518900" cy="6477000"/>
  <p:embeddedFontLst>
    <p:embeddedFont>
      <p:font typeface="Arial Black" panose="020B0A04020102020204" pitchFamily="34" charset="0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  <p:embeddedFont>
      <p:font typeface="LJQQAM+ITC Zapf Chancery Medium Italic" panose="020B0604020202020204"/>
      <p:regular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260"/>
            <p14:sldId id="367"/>
            <p14:sldId id="315"/>
            <p14:sldId id="331"/>
            <p14:sldId id="333"/>
            <p14:sldId id="354"/>
            <p14:sldId id="376"/>
            <p14:sldId id="264"/>
            <p14:sldId id="314"/>
            <p14:sldId id="335"/>
            <p14:sldId id="336"/>
            <p14:sldId id="337"/>
            <p14:sldId id="272"/>
            <p14:sldId id="371"/>
            <p14:sldId id="274"/>
            <p14:sldId id="281"/>
            <p14:sldId id="358"/>
            <p14:sldId id="357"/>
            <p14:sldId id="360"/>
            <p14:sldId id="361"/>
            <p14:sldId id="362"/>
            <p14:sldId id="363"/>
            <p14:sldId id="365"/>
            <p14:sldId id="372"/>
            <p14:sldId id="366"/>
            <p14:sldId id="368"/>
            <p14:sldId id="373"/>
            <p14:sldId id="374"/>
            <p14:sldId id="370"/>
            <p14:sldId id="375"/>
            <p14:sldId id="344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F1C15-0ABC-4F4D-A2F1-05FC1DF2C34D}" v="3" dt="2022-04-28T09:51:14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28/04/2022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4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" y="6045200"/>
            <a:ext cx="11515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5982410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701" y="716788"/>
            <a:ext cx="9503093" cy="33680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555" spc="-4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319" y="4208086"/>
            <a:ext cx="9503093" cy="1079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67" cap="all" spc="189" baseline="0">
                <a:solidFill>
                  <a:schemeClr val="tx2"/>
                </a:solidFill>
                <a:latin typeface="+mj-lt"/>
              </a:defRPr>
            </a:lvl1pPr>
            <a:lvl2pPr marL="431780" indent="0" algn="ctr">
              <a:buNone/>
              <a:defRPr sz="2267"/>
            </a:lvl2pPr>
            <a:lvl3pPr marL="863559" indent="0" algn="ctr">
              <a:buNone/>
              <a:defRPr sz="2267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140985" y="4102100"/>
            <a:ext cx="93303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" y="6045200"/>
            <a:ext cx="11515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5982410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391735"/>
            <a:ext cx="2483763" cy="543756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1924" y="391735"/>
            <a:ext cx="7307302" cy="5437565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8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79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" y="6045200"/>
            <a:ext cx="11515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5982410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01" y="716788"/>
            <a:ext cx="9503093" cy="33680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55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701" y="4205732"/>
            <a:ext cx="9503093" cy="1079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67" cap="all" spc="189" baseline="0">
                <a:solidFill>
                  <a:schemeClr val="tx2"/>
                </a:solidFill>
                <a:latin typeface="+mj-lt"/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140985" y="4102100"/>
            <a:ext cx="93303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36701" y="270681"/>
            <a:ext cx="9503093" cy="137015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700" y="1743193"/>
            <a:ext cx="4665155" cy="3799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4639" y="1743194"/>
            <a:ext cx="4665155" cy="379984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0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6701" y="270681"/>
            <a:ext cx="9503093" cy="137015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701" y="1743494"/>
            <a:ext cx="4665155" cy="69537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89" b="0" cap="all" baseline="0">
                <a:solidFill>
                  <a:schemeClr val="tx2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701" y="2438871"/>
            <a:ext cx="4665155" cy="31905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4639" y="1743494"/>
            <a:ext cx="4665155" cy="69537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89" b="0" cap="all" baseline="0">
                <a:solidFill>
                  <a:schemeClr val="tx2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4639" y="2438871"/>
            <a:ext cx="4665155" cy="31905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2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0" y="6045200"/>
            <a:ext cx="11515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5982410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1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827154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817026" y="0"/>
            <a:ext cx="60474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561339"/>
            <a:ext cx="3023711" cy="2159000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67" y="690880"/>
            <a:ext cx="6133814" cy="49657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959" y="2763520"/>
            <a:ext cx="3023711" cy="319139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17">
                <a:solidFill>
                  <a:srgbClr val="FFFFFF"/>
                </a:solidFill>
              </a:defRPr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9812" y="6100909"/>
            <a:ext cx="2473946" cy="344840"/>
          </a:xfrm>
        </p:spPr>
        <p:txBody>
          <a:bodyPr/>
          <a:lstStyle>
            <a:lvl1pPr algn="l">
              <a:defRPr/>
            </a:lvl1pPr>
          </a:lstStyle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35567" y="6100909"/>
            <a:ext cx="4391581" cy="34484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2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677833"/>
            <a:ext cx="11515900" cy="1799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642016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01" y="4792980"/>
            <a:ext cx="9554928" cy="777240"/>
          </a:xfrm>
        </p:spPr>
        <p:txBody>
          <a:bodyPr lIns="91440" tIns="0" rIns="91440" bIns="0" anchor="b">
            <a:noAutofit/>
          </a:bodyPr>
          <a:lstStyle>
            <a:lvl1pPr>
              <a:defRPr sz="34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1518886" cy="464201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022">
                <a:solidFill>
                  <a:schemeClr val="bg1"/>
                </a:solidFill>
              </a:defRPr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701" y="5578855"/>
            <a:ext cx="9554928" cy="5613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417">
                <a:solidFill>
                  <a:srgbClr val="FFFFFF"/>
                </a:solidFill>
              </a:defRPr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9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45200"/>
            <a:ext cx="11518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82410"/>
            <a:ext cx="11518901" cy="62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701" y="270681"/>
            <a:ext cx="9503093" cy="137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701" y="1743193"/>
            <a:ext cx="9503093" cy="3799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701" y="6100909"/>
            <a:ext cx="2335781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2677" y="6100909"/>
            <a:ext cx="4556545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3871" y="6100909"/>
            <a:ext cx="12395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27639" y="1641298"/>
            <a:ext cx="94167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85000"/>
        </a:lnSpc>
        <a:spcBef>
          <a:spcPct val="0"/>
        </a:spcBef>
        <a:buNone/>
        <a:defRPr sz="4533" kern="1200" spc="-4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6356" indent="-86356" algn="l" defTabSz="863559" rtl="0" eaLnBrk="1" latinLnBrk="0" hangingPunct="1">
        <a:lnSpc>
          <a:spcPct val="90000"/>
        </a:lnSpc>
        <a:spcBef>
          <a:spcPts val="1133"/>
        </a:spcBef>
        <a:spcAft>
          <a:spcPts val="18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269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540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08119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0831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388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2772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166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054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50938" y="70799"/>
            <a:ext cx="8122060" cy="1247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Advies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spc="-4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3600" b="1" spc="1214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beleggers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&amp;-clubs</a:t>
            </a:r>
          </a:p>
          <a:p>
            <a:pPr marL="80137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docent</a:t>
            </a:r>
            <a:r>
              <a:rPr lang="en-US" sz="3600" b="1" spc="1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 </a:t>
            </a:r>
            <a:r>
              <a:rPr lang="en-US" sz="3600" b="1" spc="-12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Busschaer</a:t>
            </a:r>
            <a:r>
              <a:rPr lang="en-US" sz="3600" b="1" spc="-1197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7C6A84-4328-493F-A9BC-6CC7A43A8B74}" type="datetime1"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4/28/2022</a:t>
            </a:fld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sz="9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858" y="1429028"/>
            <a:ext cx="10483372" cy="366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rgbClr val="FF0000"/>
                </a:solidFill>
              </a:rPr>
              <a:t>Economisch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spc="-21" dirty="0" err="1">
                <a:solidFill>
                  <a:srgbClr val="FF0000"/>
                </a:solidFill>
              </a:rPr>
              <a:t>overzicht</a:t>
            </a:r>
            <a:endParaRPr lang="en-US" b="1" spc="-2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10" y="1931834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8782050" cy="1308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C0C0C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C0C0C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C0C0C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C0C0C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C0C0C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C0C0C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C0C0C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C0C0C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r>
              <a:rPr sz="2000" b="1" spc="563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 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13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69A52-AACA-4702-ABDD-9D5643F3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0079C2-C2CF-45D1-B654-FA1AAA41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10</a:t>
            </a:fld>
            <a:endParaRPr lang="en-US" sz="10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D0C389-6FED-4F5A-A880-18FA4E0F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0" y="0"/>
            <a:ext cx="1049633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242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2936F7-6194-4DC4-8DC2-2192DD67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8" y="23837"/>
            <a:ext cx="6840760" cy="644692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BB8E6-82F8-49B4-A377-787D0D3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E71C95-A74B-46F2-9E99-E284610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24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398" y="431800"/>
            <a:ext cx="10652103" cy="561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872" y="492252"/>
            <a:ext cx="10531155" cy="5492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002CCD-1F00-4CD7-8377-791213DC0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10" y="489913"/>
            <a:ext cx="7632847" cy="526886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53A9F-0AE8-4A31-8632-DA865792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b="0" i="0">
                <a:effectLst/>
              </a:rPr>
              <a:pPr>
                <a:spcAft>
                  <a:spcPts val="600"/>
                </a:spcAft>
              </a:pPr>
              <a:t>4/28/2022</a:t>
            </a:fld>
            <a:endParaRPr lang="en-US" sz="9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FEB6A3-2802-41D4-B427-5D56FDA6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b="0" i="0">
                <a:effectLst/>
              </a:rPr>
              <a:pPr>
                <a:spcAft>
                  <a:spcPts val="600"/>
                </a:spcAft>
              </a:pPr>
              <a:t>13</a:t>
            </a:fld>
            <a:endParaRPr lang="en-US" sz="105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Rectangle 4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920203-C31F-4413-9774-1DBCC5EC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34" y="757248"/>
            <a:ext cx="7560840" cy="498010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16C508-7459-4138-A464-C6B1AB80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097FA3-21EE-4448-9F04-C371EA2D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9874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6A46CB-C6AA-46CC-A5F7-DA4EB41D6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5" r="1" b="40948"/>
          <a:stretch/>
        </p:blipFill>
        <p:spPr>
          <a:xfrm>
            <a:off x="20" y="10"/>
            <a:ext cx="11518880" cy="598837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9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7DE5E5-59D9-4E44-BEB2-541388F8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66" y="343939"/>
            <a:ext cx="7632847" cy="553167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4D114-6E4C-40A3-877A-88C3129E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3A33CC-3EDB-4301-8B5F-8C3E100F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705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54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F36DE-DCB5-43FC-8EDF-6E86AF8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8F4E3-5AF3-4EE2-854C-2AE334C2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18</a:t>
            </a:fld>
            <a:endParaRPr lang="en-US" sz="10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E5291F-F224-4568-B3E0-78640975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783" y="5497730"/>
            <a:ext cx="1362075" cy="4953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5EAD75-6B7C-4DB6-AC53-03BC2EC92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" y="574204"/>
            <a:ext cx="10201275" cy="41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4/28/2022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4/28/2022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MEXEM BELGIUM </a:t>
            </a:r>
            <a:r>
              <a:rPr lang="nl-BE" sz="2800" b="1" dirty="0">
                <a:solidFill>
                  <a:srgbClr val="FF0000"/>
                </a:solidFill>
              </a:rPr>
              <a:t>KANTOOR VOOR PRIVATE PORTFOLIO BEHEER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solidFill>
                  <a:schemeClr val="tx1"/>
                </a:solidFill>
                <a:effectLst/>
              </a:rPr>
              <a:pPr>
                <a:spcAft>
                  <a:spcPts val="600"/>
                </a:spcAft>
              </a:pPr>
              <a:t>4/28/2022</a:t>
            </a:fld>
            <a:endParaRPr lang="en-US" sz="1000">
              <a:solidFill>
                <a:schemeClr val="tx1"/>
              </a:solidFill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chemeClr val="tx1"/>
                </a:solidFill>
                <a:effectLst/>
              </a:rPr>
              <a:pPr algn="r">
                <a:spcAft>
                  <a:spcPts val="600"/>
                </a:spcAft>
              </a:pPr>
              <a:t>20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934914" y="430188"/>
            <a:ext cx="8182410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 hadden je verwittigd en kijk nu</a:t>
            </a:r>
          </a:p>
          <a:p>
            <a:pPr algn="ctr"/>
            <a:r>
              <a:rPr lang="nl-NL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Wat gedaald is of stijgt</a:t>
            </a:r>
            <a:endParaRPr lang="nl-BE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5200"/>
            <a:ext cx="115189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409"/>
            <a:ext cx="11518900" cy="62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7639" y="1641298"/>
            <a:ext cx="94167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3528" cy="6477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3827153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D05D0-3686-4868-AC55-A74B5CF0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87" y="488121"/>
            <a:ext cx="2914534" cy="1986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400" spc="-50" dirty="0" err="1">
                <a:solidFill>
                  <a:srgbClr val="FFFFFF"/>
                </a:solidFill>
              </a:rPr>
              <a:t>Sommige</a:t>
            </a:r>
            <a:r>
              <a:rPr lang="en-US" sz="3400" spc="-50" dirty="0">
                <a:solidFill>
                  <a:srgbClr val="FFFFFF"/>
                </a:solidFill>
              </a:rPr>
              <a:t> </a:t>
            </a:r>
            <a:r>
              <a:rPr lang="en-US" sz="3400" spc="-50" dirty="0" err="1">
                <a:solidFill>
                  <a:srgbClr val="FFFFFF"/>
                </a:solidFill>
              </a:rPr>
              <a:t>aandelen</a:t>
            </a:r>
            <a:r>
              <a:rPr lang="en-US" sz="3400" spc="-50" dirty="0">
                <a:solidFill>
                  <a:srgbClr val="FFFFFF"/>
                </a:solidFill>
              </a:rPr>
              <a:t> </a:t>
            </a:r>
            <a:r>
              <a:rPr lang="en-US" sz="3400" spc="-50" dirty="0" err="1">
                <a:solidFill>
                  <a:srgbClr val="FFFFFF"/>
                </a:solidFill>
              </a:rPr>
              <a:t>zijn</a:t>
            </a:r>
            <a:r>
              <a:rPr lang="en-US" sz="3400" spc="-50" dirty="0">
                <a:solidFill>
                  <a:srgbClr val="FFFFFF"/>
                </a:solidFill>
              </a:rPr>
              <a:t> reeds min 30%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62756E-D917-4095-8836-2B8249E4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88" y="2506366"/>
            <a:ext cx="2914534" cy="3150213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r>
              <a:rPr lang="en-US" sz="1400" dirty="0">
                <a:solidFill>
                  <a:srgbClr val="FFFFFF"/>
                </a:solidFill>
              </a:rPr>
              <a:t>5 </a:t>
            </a:r>
            <a:r>
              <a:rPr lang="en-US" sz="1400" dirty="0" err="1">
                <a:solidFill>
                  <a:srgbClr val="FFFFFF"/>
                </a:solidFill>
              </a:rPr>
              <a:t>aandelen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deden</a:t>
            </a:r>
            <a:r>
              <a:rPr lang="en-US" sz="1400" dirty="0">
                <a:solidFill>
                  <a:srgbClr val="FFFFFF"/>
                </a:solidFill>
              </a:rPr>
              <a:t> het </a:t>
            </a:r>
            <a:r>
              <a:rPr lang="en-US" sz="1400" dirty="0" err="1">
                <a:solidFill>
                  <a:srgbClr val="FFFFFF"/>
                </a:solidFill>
              </a:rPr>
              <a:t>goed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 defTabSz="914400"/>
            <a:r>
              <a:rPr lang="en-US" sz="1400" dirty="0">
                <a:solidFill>
                  <a:srgbClr val="FFFFFF"/>
                </a:solidFill>
              </a:rPr>
              <a:t>Elia=</a:t>
            </a:r>
            <a:r>
              <a:rPr lang="en-US" sz="1400" dirty="0" err="1">
                <a:solidFill>
                  <a:srgbClr val="FFFFFF"/>
                </a:solidFill>
              </a:rPr>
              <a:t>energie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/>
            <a:r>
              <a:rPr lang="en-US" sz="1400" dirty="0">
                <a:solidFill>
                  <a:srgbClr val="FFFFFF"/>
                </a:solidFill>
              </a:rPr>
              <a:t>Galapagos= </a:t>
            </a:r>
            <a:r>
              <a:rPr lang="en-US" sz="1400" dirty="0" err="1">
                <a:solidFill>
                  <a:srgbClr val="FFFFFF"/>
                </a:solidFill>
              </a:rPr>
              <a:t>benoeming</a:t>
            </a:r>
            <a:r>
              <a:rPr lang="en-US" sz="1400" dirty="0">
                <a:solidFill>
                  <a:srgbClr val="FFFFFF"/>
                </a:solidFill>
              </a:rPr>
              <a:t> Stoffel </a:t>
            </a:r>
            <a:r>
              <a:rPr lang="en-US" sz="1400" dirty="0" err="1">
                <a:solidFill>
                  <a:srgbClr val="FFFFFF"/>
                </a:solidFill>
              </a:rPr>
              <a:t>als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ceo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/>
            <a:r>
              <a:rPr lang="en-US" sz="1400" dirty="0" err="1">
                <a:solidFill>
                  <a:srgbClr val="FFFFFF"/>
                </a:solidFill>
              </a:rPr>
              <a:t>Ucb</a:t>
            </a:r>
            <a:r>
              <a:rPr lang="en-US" sz="1400" dirty="0">
                <a:solidFill>
                  <a:srgbClr val="FFFFFF"/>
                </a:solidFill>
              </a:rPr>
              <a:t> =</a:t>
            </a:r>
            <a:r>
              <a:rPr lang="en-US" sz="1400" dirty="0" err="1">
                <a:solidFill>
                  <a:srgbClr val="FFFFFF"/>
                </a:solidFill>
              </a:rPr>
              <a:t>parma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/>
            <a:r>
              <a:rPr lang="en-US" sz="1400" dirty="0">
                <a:solidFill>
                  <a:srgbClr val="FFFFFF"/>
                </a:solidFill>
              </a:rPr>
              <a:t>Umicore=</a:t>
            </a:r>
            <a:r>
              <a:rPr lang="en-US" sz="1400" dirty="0" err="1">
                <a:solidFill>
                  <a:srgbClr val="FFFFFF"/>
                </a:solidFill>
              </a:rPr>
              <a:t>grondstoffen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/>
            <a:r>
              <a:rPr lang="en-US" sz="1400" dirty="0" err="1">
                <a:solidFill>
                  <a:srgbClr val="FFFFFF"/>
                </a:solidFill>
              </a:rPr>
              <a:t>Abinbev</a:t>
            </a:r>
            <a:r>
              <a:rPr lang="en-US" sz="1400" dirty="0">
                <a:solidFill>
                  <a:srgbClr val="FFFFFF"/>
                </a:solidFill>
              </a:rPr>
              <a:t>=</a:t>
            </a:r>
            <a:r>
              <a:rPr lang="en-US" sz="1400" dirty="0" err="1">
                <a:solidFill>
                  <a:srgbClr val="FFFFFF"/>
                </a:solidFill>
              </a:rPr>
              <a:t>komt</a:t>
            </a:r>
            <a:r>
              <a:rPr lang="en-US" sz="1400" dirty="0">
                <a:solidFill>
                  <a:srgbClr val="FFFFFF"/>
                </a:solidFill>
              </a:rPr>
              <a:t> reeds </a:t>
            </a:r>
            <a:r>
              <a:rPr lang="en-US" sz="1400" dirty="0" err="1">
                <a:solidFill>
                  <a:srgbClr val="FFFFFF"/>
                </a:solidFill>
              </a:rPr>
              <a:t>uit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dieptepunt</a:t>
            </a:r>
            <a:endParaRPr lang="en-US" sz="1400" dirty="0">
              <a:solidFill>
                <a:srgbClr val="FFFFFF"/>
              </a:solidFill>
            </a:endParaRPr>
          </a:p>
          <a:p>
            <a:pPr defTabSz="914400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025" y="0"/>
            <a:ext cx="60474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B45450-BAEF-491C-88D6-986FB999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80" y="604520"/>
            <a:ext cx="4267047" cy="526796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E92CC-51AD-43E8-ACBA-1A0F57EE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algn="r" defTabSz="914400"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027773-DF85-40F7-8152-E222DD5A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50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sz="105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4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398" y="431800"/>
            <a:ext cx="10652103" cy="561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872" y="492252"/>
            <a:ext cx="10531155" cy="5492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5FE68E-B8ED-47AD-BBC8-8A32B949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B9282A-6442-4193-BB24-605449C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22</a:t>
            </a:fld>
            <a:endParaRPr lang="en-US" sz="10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27AFF8-EC1D-47F3-8AAC-86F266C5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82" y="61912"/>
            <a:ext cx="4131518" cy="6353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DF14F5-2618-47AB-88A9-63943D19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58" y="0"/>
            <a:ext cx="3219124" cy="64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2F613-A03D-4F5A-AE1D-D7D1FA2B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4D4D88-E1BD-473A-8D0E-436633109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9160E9-5C50-481C-849A-629C2F0F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16BAA4-776C-4E77-ACB2-7607FF1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67D9AD8-B78F-4622-994D-738B75FD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-33463"/>
            <a:ext cx="5184576" cy="6477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960658-0F9A-43E1-A0D0-4B5BE66D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02" y="119062"/>
            <a:ext cx="6047936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0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14DBD-FACD-4E25-A72C-6E81590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C83CC8-9557-4992-8B58-6985AFA7C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64E0C-0770-4739-9571-0EA97E29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8E0DE-A10C-4540-A9BC-32A6800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4B9F1C-E5EB-4D48-A7DC-76EBA472F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7" y="-31251"/>
            <a:ext cx="5575853" cy="6477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237FF73-90D1-42F7-AC9F-52C870B6D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50" y="270682"/>
            <a:ext cx="5734786" cy="61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AB71-51EE-4B2D-958B-9AA3481B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1518D-4DC2-4CB8-9D2B-AC996F59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A16F-E681-4BA2-954B-FB9E65AE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B4B7A-B63A-4A39-B20B-7D246C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6F46AE9-2927-4549-A6A0-B2516663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0549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D232BD1-17A3-4B0E-82AD-47F2307E8390}"/>
              </a:ext>
            </a:extLst>
          </p:cNvPr>
          <p:cNvSpPr txBox="1"/>
          <p:nvPr/>
        </p:nvSpPr>
        <p:spPr>
          <a:xfrm>
            <a:off x="718890" y="31251"/>
            <a:ext cx="72728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We blijven in  verkoopzone voor </a:t>
            </a:r>
            <a:r>
              <a:rPr lang="nl-BE" dirty="0" err="1"/>
              <a:t>europa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78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19CFA-8B6F-42BF-9B3E-C4D4486A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B3AFAF-BF80-41E8-8D5A-344BF2041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15AE01-13D1-47CC-BFBA-FAE95270F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6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FE2537-52E0-4CC8-B2EB-468F4FD9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8B2C42-A033-47EF-9BA3-13092999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ACE62A-AED1-40CC-8454-B3B5EC1B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66" y="0"/>
            <a:ext cx="9676888" cy="1609589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Sorry de daling van de aandelen is maar net gestart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3C0DBEA-F1AA-45F5-955E-09F9B083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50" y="1582316"/>
            <a:ext cx="10369152" cy="4248472"/>
          </a:xfrm>
        </p:spPr>
        <p:txBody>
          <a:bodyPr>
            <a:normAutofit lnSpcReduction="10000"/>
          </a:bodyPr>
          <a:lstStyle/>
          <a:p>
            <a:r>
              <a:rPr lang="nl-BE" dirty="0"/>
              <a:t>Ongelooflijk hoe velen niet begrijpen dat na de eerste daling steeds een heropleving komt ,,,om nog dieper te gaan</a:t>
            </a:r>
          </a:p>
          <a:p>
            <a:endParaRPr lang="nl-BE" dirty="0"/>
          </a:p>
          <a:p>
            <a:r>
              <a:rPr lang="nl-BE" dirty="0"/>
              <a:t>We zitten met de inflatie en met rentevoeten die te laag zijn</a:t>
            </a:r>
          </a:p>
          <a:p>
            <a:endParaRPr lang="nl-BE" dirty="0"/>
          </a:p>
          <a:p>
            <a:r>
              <a:rPr lang="nl-BE" dirty="0"/>
              <a:t>Gevolg als we het wensen op te lossen is de rente omhoog te duwen</a:t>
            </a:r>
          </a:p>
          <a:p>
            <a:endParaRPr lang="nl-BE" dirty="0"/>
          </a:p>
          <a:p>
            <a:r>
              <a:rPr lang="nl-BE" dirty="0"/>
              <a:t>Dat zal de staat enorm geld kosten =hogere belasting</a:t>
            </a:r>
          </a:p>
          <a:p>
            <a:r>
              <a:rPr lang="nl-BE" dirty="0"/>
              <a:t>Dat zal de burger enorm geld kosten=minder uitgaven</a:t>
            </a:r>
          </a:p>
          <a:p>
            <a:r>
              <a:rPr lang="nl-BE" dirty="0"/>
              <a:t>Dat zal de economie  in broeivertraging sturen=recessie</a:t>
            </a:r>
          </a:p>
          <a:p>
            <a:r>
              <a:rPr lang="nl-BE" dirty="0"/>
              <a:t>Dat zal de aandelenbeurzen een klap geven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4/28/2022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AB6CD9-972B-4077-8545-E0C461EC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937964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421EE5-94BA-4158-AA20-F43F40EA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B401-00C0-4B73-8563-F464B218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7A80A3-7737-40C2-9CC7-F0C68726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F29031-8067-494F-95E7-69E6EC9E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9C44F-76E5-47CF-A74E-3C0CCB48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68FC11-4D4D-4340-9BCF-3A0655C1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145D8-619E-47F3-8CF3-B74912FC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7F12CB-0343-4004-83A3-33223D19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B511D5-875A-4325-815F-2A4643DD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21940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36C2D0-F218-4B5C-AFEA-4C657785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FB46E8-B130-4456-8902-FEEF9E3E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" y="47625"/>
            <a:ext cx="114395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3093C7E-059D-4033-8657-4C9CDB93E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86" y="1743075"/>
            <a:ext cx="5394078" cy="38004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1000"/>
              <a:pPr>
                <a:spcAft>
                  <a:spcPts val="600"/>
                </a:spcAft>
              </a:pPr>
              <a:t>4/28/2022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B6F15528-21DE-4FAA-801E-634DDDAF4B2B}" type="slidenum">
              <a:rPr lang="en-US" sz="9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36</a:t>
            </a:fld>
            <a:endParaRPr lang="en-US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20ADD62-29A4-4CB7-A2A4-2ED68AED2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404942" y="1743075"/>
            <a:ext cx="8766166" cy="38004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4/28/2022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38EBF9-E203-4D3E-A79B-8D1C52BA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7" y="0"/>
            <a:ext cx="1085652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4/28/2022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398" y="431800"/>
            <a:ext cx="10652103" cy="561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872" y="492252"/>
            <a:ext cx="10531155" cy="5492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FAE528-47B8-43F1-9CDF-B99A5BE9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90" y="429461"/>
            <a:ext cx="6834780" cy="549483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6C36E-EF5D-4A09-9057-0327BA39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A2D2A6-D846-4863-B4AC-AE15DF97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4476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chemeClr val="bg1"/>
          </a:solidFill>
          <a:ln w="22225">
            <a:solidFill>
              <a:srgbClr val="45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E512F0-E79E-451D-BE14-52712C1C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21" y="757248"/>
            <a:ext cx="6255777" cy="495770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pPr>
                <a:spcAft>
                  <a:spcPts val="600"/>
                </a:spcAft>
              </a:pPr>
              <a:t>4/28/2022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1026" name="Picture 2" descr="Visual Capitalist">
            <a:hlinkClick r:id="rId3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55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89E2CA-0357-4D80-8906-A971A86A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67" y="453390"/>
            <a:ext cx="7632848" cy="550976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E3091-0CE2-4CEB-A742-5A6D83C9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effectLst/>
              </a:rPr>
              <a:pPr>
                <a:spcAft>
                  <a:spcPts val="600"/>
                </a:spcAft>
              </a:pPr>
              <a:t>4/28/2022</a:t>
            </a:fld>
            <a:endParaRPr lang="en-US" sz="90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D622F6-1C89-44A6-BFEA-38AD228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5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5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55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9" y="6045200"/>
            <a:ext cx="11515901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5982409"/>
            <a:ext cx="11515900" cy="60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D6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3BB6BF-D7BF-4A03-8210-B85DABCB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7" y="77862"/>
            <a:ext cx="10565356" cy="62197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701" y="6100908"/>
            <a:ext cx="233578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4/28/2022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870" y="6100908"/>
            <a:ext cx="123959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0790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362</Words>
  <Application>Microsoft Office PowerPoint</Application>
  <PresentationFormat>Aangepast</PresentationFormat>
  <Paragraphs>124</Paragraphs>
  <Slides>37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5" baseType="lpstr">
      <vt:lpstr>Calibri Light</vt:lpstr>
      <vt:lpstr>Arial Black</vt:lpstr>
      <vt:lpstr>Wingdings 3</vt:lpstr>
      <vt:lpstr>LJQQAM+ITC Zapf Chancery Medium Italic</vt:lpstr>
      <vt:lpstr>Calibri</vt:lpstr>
      <vt:lpstr>Constantia</vt:lpstr>
      <vt:lpstr>Arial Unicode MS</vt:lpstr>
      <vt:lpstr>Terugblik</vt:lpstr>
      <vt:lpstr>PowerPoint-presentatie</vt:lpstr>
      <vt:lpstr>PowerPoint-presentatie</vt:lpstr>
      <vt:lpstr>Sorry de daling van de aandelen is maar net gestart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Sommige aandelen zijn reeds min 30%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45</cp:revision>
  <dcterms:modified xsi:type="dcterms:W3CDTF">2022-04-28T09:52:14Z</dcterms:modified>
</cp:coreProperties>
</file>