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525" r:id="rId1"/>
  </p:sldMasterIdLst>
  <p:notesMasterIdLst>
    <p:notesMasterId r:id="rId41"/>
  </p:notesMasterIdLst>
  <p:sldIdLst>
    <p:sldId id="256" r:id="rId2"/>
    <p:sldId id="258" r:id="rId3"/>
    <p:sldId id="339" r:id="rId4"/>
    <p:sldId id="377" r:id="rId5"/>
    <p:sldId id="387" r:id="rId6"/>
    <p:sldId id="390" r:id="rId7"/>
    <p:sldId id="388" r:id="rId8"/>
    <p:sldId id="389" r:id="rId9"/>
    <p:sldId id="260" r:id="rId10"/>
    <p:sldId id="376" r:id="rId11"/>
    <p:sldId id="315" r:id="rId12"/>
    <p:sldId id="378" r:id="rId13"/>
    <p:sldId id="379" r:id="rId14"/>
    <p:sldId id="264" r:id="rId15"/>
    <p:sldId id="336" r:id="rId16"/>
    <p:sldId id="272" r:id="rId17"/>
    <p:sldId id="371" r:id="rId18"/>
    <p:sldId id="274" r:id="rId19"/>
    <p:sldId id="281" r:id="rId20"/>
    <p:sldId id="361" r:id="rId21"/>
    <p:sldId id="385" r:id="rId22"/>
    <p:sldId id="362" r:id="rId23"/>
    <p:sldId id="363" r:id="rId24"/>
    <p:sldId id="365" r:id="rId25"/>
    <p:sldId id="372" r:id="rId26"/>
    <p:sldId id="366" r:id="rId27"/>
    <p:sldId id="368" r:id="rId28"/>
    <p:sldId id="373" r:id="rId29"/>
    <p:sldId id="374" r:id="rId30"/>
    <p:sldId id="375" r:id="rId31"/>
    <p:sldId id="380" r:id="rId32"/>
    <p:sldId id="381" r:id="rId33"/>
    <p:sldId id="382" r:id="rId34"/>
    <p:sldId id="383" r:id="rId35"/>
    <p:sldId id="384" r:id="rId36"/>
    <p:sldId id="344" r:id="rId37"/>
    <p:sldId id="326" r:id="rId38"/>
    <p:sldId id="327" r:id="rId39"/>
    <p:sldId id="386" r:id="rId40"/>
  </p:sldIdLst>
  <p:sldSz cx="11518900" cy="6477000"/>
  <p:notesSz cx="11518900" cy="6477000"/>
  <p:embeddedFontLst>
    <p:embeddedFont>
      <p:font typeface="Arial Black" panose="020B0A04020102020204" pitchFamily="34" charset="0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Constantia" panose="02030602050306030303" pitchFamily="18" charset="0"/>
      <p:regular r:id="rId49"/>
      <p:bold r:id="rId50"/>
      <p:italic r:id="rId51"/>
      <p:boldItalic r:id="rId52"/>
    </p:embeddedFont>
    <p:embeddedFont>
      <p:font typeface="LJQQAM+ITC Zapf Chancery Medium Italic" panose="020B0604020202020204"/>
      <p:regular r:id="rId53"/>
    </p:embeddedFont>
    <p:embeddedFont>
      <p:font typeface="Wingdings 3" panose="05040102010807070707" pitchFamily="18" charset="2"/>
      <p:regular r:id="rId54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</p14:sldIdLst>
        </p14:section>
        <p14:section name="Naamloze sectie" id="{8755B586-2486-49CE-8420-C76D66869903}">
          <p14:sldIdLst>
            <p14:sldId id="258"/>
            <p14:sldId id="339"/>
            <p14:sldId id="377"/>
            <p14:sldId id="387"/>
            <p14:sldId id="390"/>
            <p14:sldId id="388"/>
            <p14:sldId id="389"/>
            <p14:sldId id="260"/>
            <p14:sldId id="376"/>
            <p14:sldId id="315"/>
            <p14:sldId id="378"/>
            <p14:sldId id="379"/>
            <p14:sldId id="264"/>
            <p14:sldId id="336"/>
            <p14:sldId id="272"/>
            <p14:sldId id="371"/>
            <p14:sldId id="274"/>
            <p14:sldId id="281"/>
            <p14:sldId id="361"/>
            <p14:sldId id="385"/>
            <p14:sldId id="362"/>
            <p14:sldId id="363"/>
            <p14:sldId id="365"/>
            <p14:sldId id="372"/>
            <p14:sldId id="366"/>
            <p14:sldId id="368"/>
            <p14:sldId id="373"/>
            <p14:sldId id="374"/>
            <p14:sldId id="375"/>
            <p14:sldId id="380"/>
            <p14:sldId id="381"/>
            <p14:sldId id="382"/>
            <p14:sldId id="383"/>
            <p14:sldId id="384"/>
            <p14:sldId id="344"/>
            <p14:sldId id="326"/>
            <p14:sldId id="327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16525C-9009-4338-8E32-BA3E7B2D0941}" v="7" dt="2022-06-09T08:29:43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210" y="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E4BEE-636B-40D1-B18E-C9DE39A6A8F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1BF6306-1783-4D57-A5A4-F2433DEFF4B2}">
      <dgm:prSet/>
      <dgm:spPr/>
      <dgm:t>
        <a:bodyPr/>
        <a:lstStyle/>
        <a:p>
          <a:r>
            <a:rPr lang="nl-BE"/>
            <a:t>Alhoewel de beurzen scherp dalen zijn er winnaars</a:t>
          </a:r>
          <a:endParaRPr lang="en-US"/>
        </a:p>
      </dgm:t>
    </dgm:pt>
    <dgm:pt modelId="{8E80A9DF-A697-4A99-8E35-32F45B6E4334}" type="parTrans" cxnId="{AC182274-5FF0-4B6A-908A-F3847D8B2C57}">
      <dgm:prSet/>
      <dgm:spPr/>
      <dgm:t>
        <a:bodyPr/>
        <a:lstStyle/>
        <a:p>
          <a:endParaRPr lang="en-US"/>
        </a:p>
      </dgm:t>
    </dgm:pt>
    <dgm:pt modelId="{55991F69-5500-4919-807C-FFB0C7771DA4}" type="sibTrans" cxnId="{AC182274-5FF0-4B6A-908A-F3847D8B2C57}">
      <dgm:prSet/>
      <dgm:spPr/>
      <dgm:t>
        <a:bodyPr/>
        <a:lstStyle/>
        <a:p>
          <a:endParaRPr lang="en-US"/>
        </a:p>
      </dgm:t>
    </dgm:pt>
    <dgm:pt modelId="{5D6F22DA-8278-4608-A3FD-A12A5E337584}">
      <dgm:prSet/>
      <dgm:spPr/>
      <dgm:t>
        <a:bodyPr/>
        <a:lstStyle/>
        <a:p>
          <a:r>
            <a:rPr lang="nl-BE"/>
            <a:t>Alle aandelen in agrizaken  landbouw voesel</a:t>
          </a:r>
          <a:endParaRPr lang="en-US"/>
        </a:p>
      </dgm:t>
    </dgm:pt>
    <dgm:pt modelId="{C12FF0DB-E1A8-4364-AB1C-36890ABB5709}" type="parTrans" cxnId="{343D44ED-E232-4A48-B0FE-D200908327ED}">
      <dgm:prSet/>
      <dgm:spPr/>
      <dgm:t>
        <a:bodyPr/>
        <a:lstStyle/>
        <a:p>
          <a:endParaRPr lang="en-US"/>
        </a:p>
      </dgm:t>
    </dgm:pt>
    <dgm:pt modelId="{3AE60EC8-03BC-4886-B170-082C95EED5AA}" type="sibTrans" cxnId="{343D44ED-E232-4A48-B0FE-D200908327ED}">
      <dgm:prSet/>
      <dgm:spPr/>
      <dgm:t>
        <a:bodyPr/>
        <a:lstStyle/>
        <a:p>
          <a:endParaRPr lang="en-US"/>
        </a:p>
      </dgm:t>
    </dgm:pt>
    <dgm:pt modelId="{525ADC38-ED6B-40E6-B4B5-0055BAB8EDFB}">
      <dgm:prSet/>
      <dgm:spPr/>
      <dgm:t>
        <a:bodyPr/>
        <a:lstStyle/>
        <a:p>
          <a:r>
            <a:rPr lang="nl-BE"/>
            <a:t>Alle aandelen in uranium</a:t>
          </a:r>
          <a:endParaRPr lang="en-US"/>
        </a:p>
      </dgm:t>
    </dgm:pt>
    <dgm:pt modelId="{49E62703-8167-4ECB-9973-90EDA79AB182}" type="parTrans" cxnId="{F69F9D6B-1405-4142-AF77-A507FA9F4826}">
      <dgm:prSet/>
      <dgm:spPr/>
      <dgm:t>
        <a:bodyPr/>
        <a:lstStyle/>
        <a:p>
          <a:endParaRPr lang="en-US"/>
        </a:p>
      </dgm:t>
    </dgm:pt>
    <dgm:pt modelId="{2DA29E3B-A40F-4C62-AE05-D93C0F6430D8}" type="sibTrans" cxnId="{F69F9D6B-1405-4142-AF77-A507FA9F4826}">
      <dgm:prSet/>
      <dgm:spPr/>
      <dgm:t>
        <a:bodyPr/>
        <a:lstStyle/>
        <a:p>
          <a:endParaRPr lang="en-US"/>
        </a:p>
      </dgm:t>
    </dgm:pt>
    <dgm:pt modelId="{FA2FD92C-4D39-4EC1-B3EF-F957D106994A}">
      <dgm:prSet/>
      <dgm:spPr/>
      <dgm:t>
        <a:bodyPr/>
        <a:lstStyle/>
        <a:p>
          <a:r>
            <a:rPr lang="nl-BE"/>
            <a:t>Alle aandelen in olie</a:t>
          </a:r>
          <a:endParaRPr lang="en-US"/>
        </a:p>
      </dgm:t>
    </dgm:pt>
    <dgm:pt modelId="{3B4FEB44-7881-4A04-90FC-8F73E7AAD4B8}" type="parTrans" cxnId="{DA16D685-842D-4B84-A170-6CF6C1E6A313}">
      <dgm:prSet/>
      <dgm:spPr/>
      <dgm:t>
        <a:bodyPr/>
        <a:lstStyle/>
        <a:p>
          <a:endParaRPr lang="en-US"/>
        </a:p>
      </dgm:t>
    </dgm:pt>
    <dgm:pt modelId="{87464F78-3AA0-48DD-A04A-D7BC7D7EF284}" type="sibTrans" cxnId="{DA16D685-842D-4B84-A170-6CF6C1E6A313}">
      <dgm:prSet/>
      <dgm:spPr/>
      <dgm:t>
        <a:bodyPr/>
        <a:lstStyle/>
        <a:p>
          <a:endParaRPr lang="en-US"/>
        </a:p>
      </dgm:t>
    </dgm:pt>
    <dgm:pt modelId="{A83A6BAF-2A03-4081-9EAF-0BAE4ADB4B95}">
      <dgm:prSet/>
      <dgm:spPr/>
      <dgm:t>
        <a:bodyPr/>
        <a:lstStyle/>
        <a:p>
          <a:r>
            <a:rPr lang="nl-BE"/>
            <a:t>Alle aandelen in energie</a:t>
          </a:r>
          <a:endParaRPr lang="en-US"/>
        </a:p>
      </dgm:t>
    </dgm:pt>
    <dgm:pt modelId="{296A127E-700A-4EF2-B930-8D9BA5B37CDC}" type="parTrans" cxnId="{193B6A85-6F1F-4EA3-AEDB-44415D2A4DF0}">
      <dgm:prSet/>
      <dgm:spPr/>
      <dgm:t>
        <a:bodyPr/>
        <a:lstStyle/>
        <a:p>
          <a:endParaRPr lang="en-US"/>
        </a:p>
      </dgm:t>
    </dgm:pt>
    <dgm:pt modelId="{92ECF012-F597-43AA-B637-2A631934493F}" type="sibTrans" cxnId="{193B6A85-6F1F-4EA3-AEDB-44415D2A4DF0}">
      <dgm:prSet/>
      <dgm:spPr/>
      <dgm:t>
        <a:bodyPr/>
        <a:lstStyle/>
        <a:p>
          <a:endParaRPr lang="en-US"/>
        </a:p>
      </dgm:t>
    </dgm:pt>
    <dgm:pt modelId="{14BD3F35-ADD4-455D-ACC2-3D4048CC6D81}">
      <dgm:prSet/>
      <dgm:spPr/>
      <dgm:t>
        <a:bodyPr/>
        <a:lstStyle/>
        <a:p>
          <a:r>
            <a:rPr lang="nl-BE"/>
            <a:t>Alle chinese aandelen in ict gamespelletjes</a:t>
          </a:r>
          <a:endParaRPr lang="en-US"/>
        </a:p>
      </dgm:t>
    </dgm:pt>
    <dgm:pt modelId="{AC50B098-B0B9-4B02-88CA-BB278BB21B6D}" type="parTrans" cxnId="{D2F5CFF5-EF0B-41B6-A8E7-73E15613DD99}">
      <dgm:prSet/>
      <dgm:spPr/>
      <dgm:t>
        <a:bodyPr/>
        <a:lstStyle/>
        <a:p>
          <a:endParaRPr lang="en-US"/>
        </a:p>
      </dgm:t>
    </dgm:pt>
    <dgm:pt modelId="{DF040E2A-7ECE-4C8A-863D-D5D9CC804332}" type="sibTrans" cxnId="{D2F5CFF5-EF0B-41B6-A8E7-73E15613DD99}">
      <dgm:prSet/>
      <dgm:spPr/>
      <dgm:t>
        <a:bodyPr/>
        <a:lstStyle/>
        <a:p>
          <a:endParaRPr lang="en-US"/>
        </a:p>
      </dgm:t>
    </dgm:pt>
    <dgm:pt modelId="{674A9EFA-2F4B-4F48-8365-440D8AF56B3B}">
      <dgm:prSet/>
      <dgm:spPr/>
      <dgm:t>
        <a:bodyPr/>
        <a:lstStyle/>
        <a:p>
          <a:r>
            <a:rPr lang="nl-BE"/>
            <a:t>Grondstoffen en edelmetalen</a:t>
          </a:r>
          <a:endParaRPr lang="en-US"/>
        </a:p>
      </dgm:t>
    </dgm:pt>
    <dgm:pt modelId="{9FCB71E0-C37E-4F4B-85ED-01A20DAB0E5E}" type="parTrans" cxnId="{44B7D3B4-E177-4B9C-96E4-4F7EB5DEF676}">
      <dgm:prSet/>
      <dgm:spPr/>
      <dgm:t>
        <a:bodyPr/>
        <a:lstStyle/>
        <a:p>
          <a:endParaRPr lang="en-US"/>
        </a:p>
      </dgm:t>
    </dgm:pt>
    <dgm:pt modelId="{013B87F3-5DBC-4F44-A7C4-3808C75D47D6}" type="sibTrans" cxnId="{44B7D3B4-E177-4B9C-96E4-4F7EB5DEF676}">
      <dgm:prSet/>
      <dgm:spPr/>
      <dgm:t>
        <a:bodyPr/>
        <a:lstStyle/>
        <a:p>
          <a:endParaRPr lang="en-US"/>
        </a:p>
      </dgm:t>
    </dgm:pt>
    <dgm:pt modelId="{B1D163BE-55BB-46F2-BD04-5D34276ED2F2}">
      <dgm:prSet/>
      <dgm:spPr/>
      <dgm:t>
        <a:bodyPr/>
        <a:lstStyle/>
        <a:p>
          <a:r>
            <a:rPr lang="nl-BE"/>
            <a:t>Short etf</a:t>
          </a:r>
          <a:endParaRPr lang="en-US"/>
        </a:p>
      </dgm:t>
    </dgm:pt>
    <dgm:pt modelId="{59AE9E34-EEB7-4E85-B1B1-401F42AEC6C8}" type="parTrans" cxnId="{898401AE-EEEA-4184-9656-49D87A38274C}">
      <dgm:prSet/>
      <dgm:spPr/>
      <dgm:t>
        <a:bodyPr/>
        <a:lstStyle/>
        <a:p>
          <a:endParaRPr lang="en-US"/>
        </a:p>
      </dgm:t>
    </dgm:pt>
    <dgm:pt modelId="{F413B4AB-380C-4E77-898C-87D47C8B76C5}" type="sibTrans" cxnId="{898401AE-EEEA-4184-9656-49D87A38274C}">
      <dgm:prSet/>
      <dgm:spPr/>
      <dgm:t>
        <a:bodyPr/>
        <a:lstStyle/>
        <a:p>
          <a:endParaRPr lang="en-US"/>
        </a:p>
      </dgm:t>
    </dgm:pt>
    <dgm:pt modelId="{E7D03549-47BE-4459-B942-42199EED9286}">
      <dgm:prSet/>
      <dgm:spPr/>
      <dgm:t>
        <a:bodyPr/>
        <a:lstStyle/>
        <a:p>
          <a:r>
            <a:rPr lang="nl-BE"/>
            <a:t>Bepaalde farma aandelen</a:t>
          </a:r>
          <a:endParaRPr lang="en-US"/>
        </a:p>
      </dgm:t>
    </dgm:pt>
    <dgm:pt modelId="{4AA965C8-7A6D-48A0-810E-1F55E00FCB2D}" type="parTrans" cxnId="{BB7A196D-DD0F-425F-9B1B-8D36544C2235}">
      <dgm:prSet/>
      <dgm:spPr/>
      <dgm:t>
        <a:bodyPr/>
        <a:lstStyle/>
        <a:p>
          <a:endParaRPr lang="en-US"/>
        </a:p>
      </dgm:t>
    </dgm:pt>
    <dgm:pt modelId="{C125F1B8-9323-4E49-9083-0D1F8B75E9B6}" type="sibTrans" cxnId="{BB7A196D-DD0F-425F-9B1B-8D36544C2235}">
      <dgm:prSet/>
      <dgm:spPr/>
      <dgm:t>
        <a:bodyPr/>
        <a:lstStyle/>
        <a:p>
          <a:endParaRPr lang="en-US"/>
        </a:p>
      </dgm:t>
    </dgm:pt>
    <dgm:pt modelId="{0C35BACE-0C69-4C17-9D05-8269A1F75EA5}" type="pres">
      <dgm:prSet presAssocID="{C6FE4BEE-636B-40D1-B18E-C9DE39A6A8F3}" presName="diagram" presStyleCnt="0">
        <dgm:presLayoutVars>
          <dgm:dir/>
          <dgm:resizeHandles val="exact"/>
        </dgm:presLayoutVars>
      </dgm:prSet>
      <dgm:spPr/>
    </dgm:pt>
    <dgm:pt modelId="{460FFA1F-7C4E-43F0-BDD5-CCF072223D2C}" type="pres">
      <dgm:prSet presAssocID="{81BF6306-1783-4D57-A5A4-F2433DEFF4B2}" presName="node" presStyleLbl="node1" presStyleIdx="0" presStyleCnt="9">
        <dgm:presLayoutVars>
          <dgm:bulletEnabled val="1"/>
        </dgm:presLayoutVars>
      </dgm:prSet>
      <dgm:spPr/>
    </dgm:pt>
    <dgm:pt modelId="{DF90D6D6-DEBB-45CD-82B3-677DD791BDC4}" type="pres">
      <dgm:prSet presAssocID="{55991F69-5500-4919-807C-FFB0C7771DA4}" presName="sibTrans" presStyleCnt="0"/>
      <dgm:spPr/>
    </dgm:pt>
    <dgm:pt modelId="{608610D6-79AB-40FC-AC7C-9F9A6A807FA8}" type="pres">
      <dgm:prSet presAssocID="{5D6F22DA-8278-4608-A3FD-A12A5E337584}" presName="node" presStyleLbl="node1" presStyleIdx="1" presStyleCnt="9">
        <dgm:presLayoutVars>
          <dgm:bulletEnabled val="1"/>
        </dgm:presLayoutVars>
      </dgm:prSet>
      <dgm:spPr/>
    </dgm:pt>
    <dgm:pt modelId="{9F552E86-E586-402F-B782-2542B5EED2A6}" type="pres">
      <dgm:prSet presAssocID="{3AE60EC8-03BC-4886-B170-082C95EED5AA}" presName="sibTrans" presStyleCnt="0"/>
      <dgm:spPr/>
    </dgm:pt>
    <dgm:pt modelId="{DEFDC7AA-03FD-4C60-83E2-DBF0E712DB07}" type="pres">
      <dgm:prSet presAssocID="{525ADC38-ED6B-40E6-B4B5-0055BAB8EDFB}" presName="node" presStyleLbl="node1" presStyleIdx="2" presStyleCnt="9">
        <dgm:presLayoutVars>
          <dgm:bulletEnabled val="1"/>
        </dgm:presLayoutVars>
      </dgm:prSet>
      <dgm:spPr/>
    </dgm:pt>
    <dgm:pt modelId="{432115B9-4A50-4051-90C0-BA49974C002F}" type="pres">
      <dgm:prSet presAssocID="{2DA29E3B-A40F-4C62-AE05-D93C0F6430D8}" presName="sibTrans" presStyleCnt="0"/>
      <dgm:spPr/>
    </dgm:pt>
    <dgm:pt modelId="{33A988EA-967F-4F8D-9B27-CA1F3C54881A}" type="pres">
      <dgm:prSet presAssocID="{FA2FD92C-4D39-4EC1-B3EF-F957D106994A}" presName="node" presStyleLbl="node1" presStyleIdx="3" presStyleCnt="9">
        <dgm:presLayoutVars>
          <dgm:bulletEnabled val="1"/>
        </dgm:presLayoutVars>
      </dgm:prSet>
      <dgm:spPr/>
    </dgm:pt>
    <dgm:pt modelId="{38BF24FD-B1E1-4A3B-A49E-C74F92B51FE3}" type="pres">
      <dgm:prSet presAssocID="{87464F78-3AA0-48DD-A04A-D7BC7D7EF284}" presName="sibTrans" presStyleCnt="0"/>
      <dgm:spPr/>
    </dgm:pt>
    <dgm:pt modelId="{61F61568-6F70-438F-9E6B-D583C3BFA2F0}" type="pres">
      <dgm:prSet presAssocID="{A83A6BAF-2A03-4081-9EAF-0BAE4ADB4B95}" presName="node" presStyleLbl="node1" presStyleIdx="4" presStyleCnt="9">
        <dgm:presLayoutVars>
          <dgm:bulletEnabled val="1"/>
        </dgm:presLayoutVars>
      </dgm:prSet>
      <dgm:spPr/>
    </dgm:pt>
    <dgm:pt modelId="{25810DAD-33EF-4D8E-9394-30B31023A720}" type="pres">
      <dgm:prSet presAssocID="{92ECF012-F597-43AA-B637-2A631934493F}" presName="sibTrans" presStyleCnt="0"/>
      <dgm:spPr/>
    </dgm:pt>
    <dgm:pt modelId="{2460525B-36F2-436A-A6D9-8FEAF68035D4}" type="pres">
      <dgm:prSet presAssocID="{14BD3F35-ADD4-455D-ACC2-3D4048CC6D81}" presName="node" presStyleLbl="node1" presStyleIdx="5" presStyleCnt="9">
        <dgm:presLayoutVars>
          <dgm:bulletEnabled val="1"/>
        </dgm:presLayoutVars>
      </dgm:prSet>
      <dgm:spPr/>
    </dgm:pt>
    <dgm:pt modelId="{1DA5646A-5560-48F9-815E-34C6DBC9DAD4}" type="pres">
      <dgm:prSet presAssocID="{DF040E2A-7ECE-4C8A-863D-D5D9CC804332}" presName="sibTrans" presStyleCnt="0"/>
      <dgm:spPr/>
    </dgm:pt>
    <dgm:pt modelId="{6FF602A0-4E4B-4598-BA5F-E3D8C8C2C93D}" type="pres">
      <dgm:prSet presAssocID="{674A9EFA-2F4B-4F48-8365-440D8AF56B3B}" presName="node" presStyleLbl="node1" presStyleIdx="6" presStyleCnt="9">
        <dgm:presLayoutVars>
          <dgm:bulletEnabled val="1"/>
        </dgm:presLayoutVars>
      </dgm:prSet>
      <dgm:spPr/>
    </dgm:pt>
    <dgm:pt modelId="{58B8E107-9EF9-41B0-9D5A-942981F9C0ED}" type="pres">
      <dgm:prSet presAssocID="{013B87F3-5DBC-4F44-A7C4-3808C75D47D6}" presName="sibTrans" presStyleCnt="0"/>
      <dgm:spPr/>
    </dgm:pt>
    <dgm:pt modelId="{AEB47A01-64C3-4B00-B8E9-94C68A2DC014}" type="pres">
      <dgm:prSet presAssocID="{B1D163BE-55BB-46F2-BD04-5D34276ED2F2}" presName="node" presStyleLbl="node1" presStyleIdx="7" presStyleCnt="9">
        <dgm:presLayoutVars>
          <dgm:bulletEnabled val="1"/>
        </dgm:presLayoutVars>
      </dgm:prSet>
      <dgm:spPr/>
    </dgm:pt>
    <dgm:pt modelId="{7F050876-A0B5-484A-9A86-EE08BE352738}" type="pres">
      <dgm:prSet presAssocID="{F413B4AB-380C-4E77-898C-87D47C8B76C5}" presName="sibTrans" presStyleCnt="0"/>
      <dgm:spPr/>
    </dgm:pt>
    <dgm:pt modelId="{280C4CCB-17ED-4D7A-8026-8DBB1E34E7FC}" type="pres">
      <dgm:prSet presAssocID="{E7D03549-47BE-4459-B942-42199EED9286}" presName="node" presStyleLbl="node1" presStyleIdx="8" presStyleCnt="9">
        <dgm:presLayoutVars>
          <dgm:bulletEnabled val="1"/>
        </dgm:presLayoutVars>
      </dgm:prSet>
      <dgm:spPr/>
    </dgm:pt>
  </dgm:ptLst>
  <dgm:cxnLst>
    <dgm:cxn modelId="{BCF11C01-722E-42FE-8AB3-FEC00CC13367}" type="presOf" srcId="{525ADC38-ED6B-40E6-B4B5-0055BAB8EDFB}" destId="{DEFDC7AA-03FD-4C60-83E2-DBF0E712DB07}" srcOrd="0" destOrd="0" presId="urn:microsoft.com/office/officeart/2005/8/layout/default"/>
    <dgm:cxn modelId="{10A81D0A-F85C-4CBF-9772-7A767BFE7D00}" type="presOf" srcId="{674A9EFA-2F4B-4F48-8365-440D8AF56B3B}" destId="{6FF602A0-4E4B-4598-BA5F-E3D8C8C2C93D}" srcOrd="0" destOrd="0" presId="urn:microsoft.com/office/officeart/2005/8/layout/default"/>
    <dgm:cxn modelId="{3EAFDD22-6334-4841-B051-041E1AC9DB63}" type="presOf" srcId="{FA2FD92C-4D39-4EC1-B3EF-F957D106994A}" destId="{33A988EA-967F-4F8D-9B27-CA1F3C54881A}" srcOrd="0" destOrd="0" presId="urn:microsoft.com/office/officeart/2005/8/layout/default"/>
    <dgm:cxn modelId="{F69F9D6B-1405-4142-AF77-A507FA9F4826}" srcId="{C6FE4BEE-636B-40D1-B18E-C9DE39A6A8F3}" destId="{525ADC38-ED6B-40E6-B4B5-0055BAB8EDFB}" srcOrd="2" destOrd="0" parTransId="{49E62703-8167-4ECB-9973-90EDA79AB182}" sibTransId="{2DA29E3B-A40F-4C62-AE05-D93C0F6430D8}"/>
    <dgm:cxn modelId="{BB7A196D-DD0F-425F-9B1B-8D36544C2235}" srcId="{C6FE4BEE-636B-40D1-B18E-C9DE39A6A8F3}" destId="{E7D03549-47BE-4459-B942-42199EED9286}" srcOrd="8" destOrd="0" parTransId="{4AA965C8-7A6D-48A0-810E-1F55E00FCB2D}" sibTransId="{C125F1B8-9323-4E49-9083-0D1F8B75E9B6}"/>
    <dgm:cxn modelId="{79A2BE50-2FD3-48B3-88C9-F2E625D247BA}" type="presOf" srcId="{5D6F22DA-8278-4608-A3FD-A12A5E337584}" destId="{608610D6-79AB-40FC-AC7C-9F9A6A807FA8}" srcOrd="0" destOrd="0" presId="urn:microsoft.com/office/officeart/2005/8/layout/default"/>
    <dgm:cxn modelId="{AC182274-5FF0-4B6A-908A-F3847D8B2C57}" srcId="{C6FE4BEE-636B-40D1-B18E-C9DE39A6A8F3}" destId="{81BF6306-1783-4D57-A5A4-F2433DEFF4B2}" srcOrd="0" destOrd="0" parTransId="{8E80A9DF-A697-4A99-8E35-32F45B6E4334}" sibTransId="{55991F69-5500-4919-807C-FFB0C7771DA4}"/>
    <dgm:cxn modelId="{193B6A85-6F1F-4EA3-AEDB-44415D2A4DF0}" srcId="{C6FE4BEE-636B-40D1-B18E-C9DE39A6A8F3}" destId="{A83A6BAF-2A03-4081-9EAF-0BAE4ADB4B95}" srcOrd="4" destOrd="0" parTransId="{296A127E-700A-4EF2-B930-8D9BA5B37CDC}" sibTransId="{92ECF012-F597-43AA-B637-2A631934493F}"/>
    <dgm:cxn modelId="{DA16D685-842D-4B84-A170-6CF6C1E6A313}" srcId="{C6FE4BEE-636B-40D1-B18E-C9DE39A6A8F3}" destId="{FA2FD92C-4D39-4EC1-B3EF-F957D106994A}" srcOrd="3" destOrd="0" parTransId="{3B4FEB44-7881-4A04-90FC-8F73E7AAD4B8}" sibTransId="{87464F78-3AA0-48DD-A04A-D7BC7D7EF284}"/>
    <dgm:cxn modelId="{B6066C8F-E651-49AA-B8C5-A85FA748F958}" type="presOf" srcId="{E7D03549-47BE-4459-B942-42199EED9286}" destId="{280C4CCB-17ED-4D7A-8026-8DBB1E34E7FC}" srcOrd="0" destOrd="0" presId="urn:microsoft.com/office/officeart/2005/8/layout/default"/>
    <dgm:cxn modelId="{B37F4291-4429-40CB-B013-D57212CDDEAE}" type="presOf" srcId="{81BF6306-1783-4D57-A5A4-F2433DEFF4B2}" destId="{460FFA1F-7C4E-43F0-BDD5-CCF072223D2C}" srcOrd="0" destOrd="0" presId="urn:microsoft.com/office/officeart/2005/8/layout/default"/>
    <dgm:cxn modelId="{BB7B8B9C-8293-4474-90C9-B0B0ED51FC3F}" type="presOf" srcId="{14BD3F35-ADD4-455D-ACC2-3D4048CC6D81}" destId="{2460525B-36F2-436A-A6D9-8FEAF68035D4}" srcOrd="0" destOrd="0" presId="urn:microsoft.com/office/officeart/2005/8/layout/default"/>
    <dgm:cxn modelId="{166A25AA-BCE3-48F7-80BB-476E4665FC3E}" type="presOf" srcId="{C6FE4BEE-636B-40D1-B18E-C9DE39A6A8F3}" destId="{0C35BACE-0C69-4C17-9D05-8269A1F75EA5}" srcOrd="0" destOrd="0" presId="urn:microsoft.com/office/officeart/2005/8/layout/default"/>
    <dgm:cxn modelId="{898401AE-EEEA-4184-9656-49D87A38274C}" srcId="{C6FE4BEE-636B-40D1-B18E-C9DE39A6A8F3}" destId="{B1D163BE-55BB-46F2-BD04-5D34276ED2F2}" srcOrd="7" destOrd="0" parTransId="{59AE9E34-EEB7-4E85-B1B1-401F42AEC6C8}" sibTransId="{F413B4AB-380C-4E77-898C-87D47C8B76C5}"/>
    <dgm:cxn modelId="{757C46B3-7C87-405B-AB77-948DF1115766}" type="presOf" srcId="{A83A6BAF-2A03-4081-9EAF-0BAE4ADB4B95}" destId="{61F61568-6F70-438F-9E6B-D583C3BFA2F0}" srcOrd="0" destOrd="0" presId="urn:microsoft.com/office/officeart/2005/8/layout/default"/>
    <dgm:cxn modelId="{44B7D3B4-E177-4B9C-96E4-4F7EB5DEF676}" srcId="{C6FE4BEE-636B-40D1-B18E-C9DE39A6A8F3}" destId="{674A9EFA-2F4B-4F48-8365-440D8AF56B3B}" srcOrd="6" destOrd="0" parTransId="{9FCB71E0-C37E-4F4B-85ED-01A20DAB0E5E}" sibTransId="{013B87F3-5DBC-4F44-A7C4-3808C75D47D6}"/>
    <dgm:cxn modelId="{343D44ED-E232-4A48-B0FE-D200908327ED}" srcId="{C6FE4BEE-636B-40D1-B18E-C9DE39A6A8F3}" destId="{5D6F22DA-8278-4608-A3FD-A12A5E337584}" srcOrd="1" destOrd="0" parTransId="{C12FF0DB-E1A8-4364-AB1C-36890ABB5709}" sibTransId="{3AE60EC8-03BC-4886-B170-082C95EED5AA}"/>
    <dgm:cxn modelId="{891D4EF3-D0AE-41EA-923E-78467775C606}" type="presOf" srcId="{B1D163BE-55BB-46F2-BD04-5D34276ED2F2}" destId="{AEB47A01-64C3-4B00-B8E9-94C68A2DC014}" srcOrd="0" destOrd="0" presId="urn:microsoft.com/office/officeart/2005/8/layout/default"/>
    <dgm:cxn modelId="{D2F5CFF5-EF0B-41B6-A8E7-73E15613DD99}" srcId="{C6FE4BEE-636B-40D1-B18E-C9DE39A6A8F3}" destId="{14BD3F35-ADD4-455D-ACC2-3D4048CC6D81}" srcOrd="5" destOrd="0" parTransId="{AC50B098-B0B9-4B02-88CA-BB278BB21B6D}" sibTransId="{DF040E2A-7ECE-4C8A-863D-D5D9CC804332}"/>
    <dgm:cxn modelId="{46809D5E-A9B8-46D4-8C5A-7A85A5A496CA}" type="presParOf" srcId="{0C35BACE-0C69-4C17-9D05-8269A1F75EA5}" destId="{460FFA1F-7C4E-43F0-BDD5-CCF072223D2C}" srcOrd="0" destOrd="0" presId="urn:microsoft.com/office/officeart/2005/8/layout/default"/>
    <dgm:cxn modelId="{DAE30100-ECDC-4AEE-A3B8-A0AE824FC744}" type="presParOf" srcId="{0C35BACE-0C69-4C17-9D05-8269A1F75EA5}" destId="{DF90D6D6-DEBB-45CD-82B3-677DD791BDC4}" srcOrd="1" destOrd="0" presId="urn:microsoft.com/office/officeart/2005/8/layout/default"/>
    <dgm:cxn modelId="{B35878EC-549F-439B-A3B0-FE2A60CFF115}" type="presParOf" srcId="{0C35BACE-0C69-4C17-9D05-8269A1F75EA5}" destId="{608610D6-79AB-40FC-AC7C-9F9A6A807FA8}" srcOrd="2" destOrd="0" presId="urn:microsoft.com/office/officeart/2005/8/layout/default"/>
    <dgm:cxn modelId="{6D2EF2A0-E9A7-4B06-AEBF-BB9C78C7DDA6}" type="presParOf" srcId="{0C35BACE-0C69-4C17-9D05-8269A1F75EA5}" destId="{9F552E86-E586-402F-B782-2542B5EED2A6}" srcOrd="3" destOrd="0" presId="urn:microsoft.com/office/officeart/2005/8/layout/default"/>
    <dgm:cxn modelId="{827BC894-2A83-4779-8CC6-D39D7804AF0F}" type="presParOf" srcId="{0C35BACE-0C69-4C17-9D05-8269A1F75EA5}" destId="{DEFDC7AA-03FD-4C60-83E2-DBF0E712DB07}" srcOrd="4" destOrd="0" presId="urn:microsoft.com/office/officeart/2005/8/layout/default"/>
    <dgm:cxn modelId="{E8DEF396-32BD-49B5-9917-EE2ED84E518B}" type="presParOf" srcId="{0C35BACE-0C69-4C17-9D05-8269A1F75EA5}" destId="{432115B9-4A50-4051-90C0-BA49974C002F}" srcOrd="5" destOrd="0" presId="urn:microsoft.com/office/officeart/2005/8/layout/default"/>
    <dgm:cxn modelId="{F14B8135-42BD-46DC-9289-41DEA1CB7DBA}" type="presParOf" srcId="{0C35BACE-0C69-4C17-9D05-8269A1F75EA5}" destId="{33A988EA-967F-4F8D-9B27-CA1F3C54881A}" srcOrd="6" destOrd="0" presId="urn:microsoft.com/office/officeart/2005/8/layout/default"/>
    <dgm:cxn modelId="{D41328DF-6B01-423C-987F-FAF05F259410}" type="presParOf" srcId="{0C35BACE-0C69-4C17-9D05-8269A1F75EA5}" destId="{38BF24FD-B1E1-4A3B-A49E-C74F92B51FE3}" srcOrd="7" destOrd="0" presId="urn:microsoft.com/office/officeart/2005/8/layout/default"/>
    <dgm:cxn modelId="{562FB37B-AD4C-4CA1-8405-A48883EF1F6D}" type="presParOf" srcId="{0C35BACE-0C69-4C17-9D05-8269A1F75EA5}" destId="{61F61568-6F70-438F-9E6B-D583C3BFA2F0}" srcOrd="8" destOrd="0" presId="urn:microsoft.com/office/officeart/2005/8/layout/default"/>
    <dgm:cxn modelId="{4BC1B0D0-4EA1-401A-A123-04CD3EECF503}" type="presParOf" srcId="{0C35BACE-0C69-4C17-9D05-8269A1F75EA5}" destId="{25810DAD-33EF-4D8E-9394-30B31023A720}" srcOrd="9" destOrd="0" presId="urn:microsoft.com/office/officeart/2005/8/layout/default"/>
    <dgm:cxn modelId="{FEA6DD40-6903-45AE-A7AB-7AFED4CB4479}" type="presParOf" srcId="{0C35BACE-0C69-4C17-9D05-8269A1F75EA5}" destId="{2460525B-36F2-436A-A6D9-8FEAF68035D4}" srcOrd="10" destOrd="0" presId="urn:microsoft.com/office/officeart/2005/8/layout/default"/>
    <dgm:cxn modelId="{A7EA9727-3D7F-481F-BACA-15A9C4894168}" type="presParOf" srcId="{0C35BACE-0C69-4C17-9D05-8269A1F75EA5}" destId="{1DA5646A-5560-48F9-815E-34C6DBC9DAD4}" srcOrd="11" destOrd="0" presId="urn:microsoft.com/office/officeart/2005/8/layout/default"/>
    <dgm:cxn modelId="{4CC888B1-9360-4250-AD9D-14E6893399A5}" type="presParOf" srcId="{0C35BACE-0C69-4C17-9D05-8269A1F75EA5}" destId="{6FF602A0-4E4B-4598-BA5F-E3D8C8C2C93D}" srcOrd="12" destOrd="0" presId="urn:microsoft.com/office/officeart/2005/8/layout/default"/>
    <dgm:cxn modelId="{C3DE51FC-CB10-4CC6-AD9E-9DE12448D5A3}" type="presParOf" srcId="{0C35BACE-0C69-4C17-9D05-8269A1F75EA5}" destId="{58B8E107-9EF9-41B0-9D5A-942981F9C0ED}" srcOrd="13" destOrd="0" presId="urn:microsoft.com/office/officeart/2005/8/layout/default"/>
    <dgm:cxn modelId="{A90B5A7B-196F-4056-8F41-87F16FB3D87A}" type="presParOf" srcId="{0C35BACE-0C69-4C17-9D05-8269A1F75EA5}" destId="{AEB47A01-64C3-4B00-B8E9-94C68A2DC014}" srcOrd="14" destOrd="0" presId="urn:microsoft.com/office/officeart/2005/8/layout/default"/>
    <dgm:cxn modelId="{EEF09159-527E-439B-B4F5-12D867DDCFA6}" type="presParOf" srcId="{0C35BACE-0C69-4C17-9D05-8269A1F75EA5}" destId="{7F050876-A0B5-484A-9A86-EE08BE352738}" srcOrd="15" destOrd="0" presId="urn:microsoft.com/office/officeart/2005/8/layout/default"/>
    <dgm:cxn modelId="{50A6FC6C-C829-428A-94DB-7FE1A3070558}" type="presParOf" srcId="{0C35BACE-0C69-4C17-9D05-8269A1F75EA5}" destId="{280C4CCB-17ED-4D7A-8026-8DBB1E34E7F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FFA1F-7C4E-43F0-BDD5-CCF072223D2C}">
      <dsp:nvSpPr>
        <dsp:cNvPr id="0" name=""/>
        <dsp:cNvSpPr/>
      </dsp:nvSpPr>
      <dsp:spPr>
        <a:xfrm>
          <a:off x="550478" y="358"/>
          <a:ext cx="2054440" cy="12326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Alhoewel de beurzen scherp dalen zijn er winnaars</a:t>
          </a:r>
          <a:endParaRPr lang="en-US" sz="1900" kern="1200"/>
        </a:p>
      </dsp:txBody>
      <dsp:txXfrm>
        <a:off x="550478" y="358"/>
        <a:ext cx="2054440" cy="1232664"/>
      </dsp:txXfrm>
    </dsp:sp>
    <dsp:sp modelId="{608610D6-79AB-40FC-AC7C-9F9A6A807FA8}">
      <dsp:nvSpPr>
        <dsp:cNvPr id="0" name=""/>
        <dsp:cNvSpPr/>
      </dsp:nvSpPr>
      <dsp:spPr>
        <a:xfrm>
          <a:off x="2810362" y="358"/>
          <a:ext cx="2054440" cy="12326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Alle aandelen in agrizaken  landbouw voesel</a:t>
          </a:r>
          <a:endParaRPr lang="en-US" sz="1900" kern="1200"/>
        </a:p>
      </dsp:txBody>
      <dsp:txXfrm>
        <a:off x="2810362" y="358"/>
        <a:ext cx="2054440" cy="1232664"/>
      </dsp:txXfrm>
    </dsp:sp>
    <dsp:sp modelId="{DEFDC7AA-03FD-4C60-83E2-DBF0E712DB07}">
      <dsp:nvSpPr>
        <dsp:cNvPr id="0" name=""/>
        <dsp:cNvSpPr/>
      </dsp:nvSpPr>
      <dsp:spPr>
        <a:xfrm>
          <a:off x="5070247" y="358"/>
          <a:ext cx="2054440" cy="12326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Alle aandelen in uranium</a:t>
          </a:r>
          <a:endParaRPr lang="en-US" sz="1900" kern="1200"/>
        </a:p>
      </dsp:txBody>
      <dsp:txXfrm>
        <a:off x="5070247" y="358"/>
        <a:ext cx="2054440" cy="1232664"/>
      </dsp:txXfrm>
    </dsp:sp>
    <dsp:sp modelId="{33A988EA-967F-4F8D-9B27-CA1F3C54881A}">
      <dsp:nvSpPr>
        <dsp:cNvPr id="0" name=""/>
        <dsp:cNvSpPr/>
      </dsp:nvSpPr>
      <dsp:spPr>
        <a:xfrm>
          <a:off x="7330132" y="358"/>
          <a:ext cx="2054440" cy="12326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Alle aandelen in olie</a:t>
          </a:r>
          <a:endParaRPr lang="en-US" sz="1900" kern="1200"/>
        </a:p>
      </dsp:txBody>
      <dsp:txXfrm>
        <a:off x="7330132" y="358"/>
        <a:ext cx="2054440" cy="1232664"/>
      </dsp:txXfrm>
    </dsp:sp>
    <dsp:sp modelId="{61F61568-6F70-438F-9E6B-D583C3BFA2F0}">
      <dsp:nvSpPr>
        <dsp:cNvPr id="0" name=""/>
        <dsp:cNvSpPr/>
      </dsp:nvSpPr>
      <dsp:spPr>
        <a:xfrm>
          <a:off x="550478" y="1438466"/>
          <a:ext cx="2054440" cy="12326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Alle aandelen in energie</a:t>
          </a:r>
          <a:endParaRPr lang="en-US" sz="1900" kern="1200"/>
        </a:p>
      </dsp:txBody>
      <dsp:txXfrm>
        <a:off x="550478" y="1438466"/>
        <a:ext cx="2054440" cy="1232664"/>
      </dsp:txXfrm>
    </dsp:sp>
    <dsp:sp modelId="{2460525B-36F2-436A-A6D9-8FEAF68035D4}">
      <dsp:nvSpPr>
        <dsp:cNvPr id="0" name=""/>
        <dsp:cNvSpPr/>
      </dsp:nvSpPr>
      <dsp:spPr>
        <a:xfrm>
          <a:off x="2810362" y="1438466"/>
          <a:ext cx="2054440" cy="12326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Alle chinese aandelen in ict gamespelletjes</a:t>
          </a:r>
          <a:endParaRPr lang="en-US" sz="1900" kern="1200"/>
        </a:p>
      </dsp:txBody>
      <dsp:txXfrm>
        <a:off x="2810362" y="1438466"/>
        <a:ext cx="2054440" cy="1232664"/>
      </dsp:txXfrm>
    </dsp:sp>
    <dsp:sp modelId="{6FF602A0-4E4B-4598-BA5F-E3D8C8C2C93D}">
      <dsp:nvSpPr>
        <dsp:cNvPr id="0" name=""/>
        <dsp:cNvSpPr/>
      </dsp:nvSpPr>
      <dsp:spPr>
        <a:xfrm>
          <a:off x="5070247" y="1438466"/>
          <a:ext cx="2054440" cy="12326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Grondstoffen en edelmetalen</a:t>
          </a:r>
          <a:endParaRPr lang="en-US" sz="1900" kern="1200"/>
        </a:p>
      </dsp:txBody>
      <dsp:txXfrm>
        <a:off x="5070247" y="1438466"/>
        <a:ext cx="2054440" cy="1232664"/>
      </dsp:txXfrm>
    </dsp:sp>
    <dsp:sp modelId="{AEB47A01-64C3-4B00-B8E9-94C68A2DC014}">
      <dsp:nvSpPr>
        <dsp:cNvPr id="0" name=""/>
        <dsp:cNvSpPr/>
      </dsp:nvSpPr>
      <dsp:spPr>
        <a:xfrm>
          <a:off x="7330132" y="1438466"/>
          <a:ext cx="2054440" cy="12326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Short etf</a:t>
          </a:r>
          <a:endParaRPr lang="en-US" sz="1900" kern="1200"/>
        </a:p>
      </dsp:txBody>
      <dsp:txXfrm>
        <a:off x="7330132" y="1438466"/>
        <a:ext cx="2054440" cy="1232664"/>
      </dsp:txXfrm>
    </dsp:sp>
    <dsp:sp modelId="{280C4CCB-17ED-4D7A-8026-8DBB1E34E7FC}">
      <dsp:nvSpPr>
        <dsp:cNvPr id="0" name=""/>
        <dsp:cNvSpPr/>
      </dsp:nvSpPr>
      <dsp:spPr>
        <a:xfrm>
          <a:off x="3940305" y="2876574"/>
          <a:ext cx="2054440" cy="12326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Bepaalde farma aandelen</a:t>
          </a:r>
          <a:endParaRPr lang="en-US" sz="1900" kern="1200"/>
        </a:p>
      </dsp:txBody>
      <dsp:txXfrm>
        <a:off x="3940305" y="2876574"/>
        <a:ext cx="2054440" cy="1232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9T08:45:35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8:59:50.8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11,'0'0,"0"0,0-1,0 1,0-1,1 1,-1-1,0 1,0-1,0 1,0-1,0 1,1 0,-1-1,0 1,0-1,1 1,-1 0,0-1,1 1,-1 0,0-1,1 1,-1 0,0 0,1-1,-1 1,1 0,-1 0,1 0,-1 0,0-1,1 1,-1 0,1 0,-1 0,1 0,-1 0,1 0,-1 0,1 0,-1 0,0 0,1 1,-1-1,1 0,-1 0,1 0,0 1,23 10,-13-2,-1-1,0 2,-1-1,0 1,0 0,8 14,45 79,-22-36,42 55,45 77,-107-164,-3 1,0 1,21 76,13 102,-18-70,64 176,-54-193,-29-78,3-1,2-1,42 76,-59-121,0 0,0 0,0 0,1 0,-1 0,1 0,0-1,0 0,0 1,0-1,0 0,1 0,-1-1,0 1,1-1,-1 1,1-1,0 0,0 0,-1-1,1 1,0-1,0 0,-1 0,1 0,0-1,0 1,-1-1,1 0,5-2,11-4,-1-1,-1-1,0 0,29-20,-6 3,525-260,12 38,-150 67,-410 173,1 1,-2-2,1 0,-1-2,-1 1,0-2,0 0,-1-1,-1-1,0 0,17-24,67-87,-38 51,234-338,-122 163,-150 216,-7 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8:59:58.4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9:00:10.0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9:00:24.8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09T09:00:27.9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9/06/2022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09625"/>
            <a:ext cx="3886200" cy="218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152525" y="3117850"/>
            <a:ext cx="9213850" cy="254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524625" y="615156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447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321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012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AE82C-695D-A311-8CD3-0277FC701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863" y="1060009"/>
            <a:ext cx="8639175" cy="2254956"/>
          </a:xfrm>
        </p:spPr>
        <p:txBody>
          <a:bodyPr anchor="b"/>
          <a:lstStyle>
            <a:lvl1pPr algn="ctr">
              <a:defRPr sz="5666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647C2A8-FC30-FE78-54C9-AD01ED586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863" y="3401925"/>
            <a:ext cx="8639175" cy="1563775"/>
          </a:xfrm>
        </p:spPr>
        <p:txBody>
          <a:bodyPr/>
          <a:lstStyle>
            <a:lvl1pPr marL="0" indent="0" algn="ctr">
              <a:buNone/>
              <a:defRPr sz="2267"/>
            </a:lvl1pPr>
            <a:lvl2pPr marL="431780" indent="0" algn="ctr">
              <a:buNone/>
              <a:defRPr sz="1889"/>
            </a:lvl2pPr>
            <a:lvl3pPr marL="863559" indent="0" algn="ctr">
              <a:buNone/>
              <a:defRPr sz="1700"/>
            </a:lvl3pPr>
            <a:lvl4pPr marL="1295339" indent="0" algn="ctr">
              <a:buNone/>
              <a:defRPr sz="1511"/>
            </a:lvl4pPr>
            <a:lvl5pPr marL="1727119" indent="0" algn="ctr">
              <a:buNone/>
              <a:defRPr sz="1511"/>
            </a:lvl5pPr>
            <a:lvl6pPr marL="2158898" indent="0" algn="ctr">
              <a:buNone/>
              <a:defRPr sz="1511"/>
            </a:lvl6pPr>
            <a:lvl7pPr marL="2590678" indent="0" algn="ctr">
              <a:buNone/>
              <a:defRPr sz="1511"/>
            </a:lvl7pPr>
            <a:lvl8pPr marL="3022458" indent="0" algn="ctr">
              <a:buNone/>
              <a:defRPr sz="1511"/>
            </a:lvl8pPr>
            <a:lvl9pPr marL="3454237" indent="0" algn="ctr">
              <a:buNone/>
              <a:defRPr sz="1511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D97CE3-9775-19A3-7774-9B547F24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AA0747-0BB4-8111-D2D7-FF35D847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633A22-AB90-89CB-EF77-ADDB1A64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437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E19D1-156B-8FE0-581E-F8404FD7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637533-F632-1B07-E4A7-B6E43E45A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43C980-3664-8D13-C52F-A4FC6C2F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0165D8-33DA-32E8-AA32-DAD5F59A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5F7BA6-8C1B-FAE4-7179-FEAD87BE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261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44D8E6C-E0B8-4196-7514-175B38CE3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3213" y="344840"/>
            <a:ext cx="2483763" cy="548895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7B2F0CF-FDB1-6CAC-97D3-313666BAE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1924" y="344840"/>
            <a:ext cx="7307302" cy="548895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932A0B-C335-EB9A-D37C-34F17705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23966E-19EA-F63D-CEBB-4EB0F750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A9198A-2E56-8040-A86C-771E389A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3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5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ADDD4-D47F-E6A4-95D7-8BD63DDD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18311A-D4B0-7C0E-D3AC-C7561A28F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FC7E2A-D1A7-3A8B-7B0C-1173788D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7B6EB3-5642-BFC9-4A65-23F3B1E4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5BB6DC-A6A8-84AC-A967-C5110414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35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B2B6C-7F2C-E7FC-E367-0EF80D73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25" y="1614753"/>
            <a:ext cx="9935051" cy="2694252"/>
          </a:xfrm>
        </p:spPr>
        <p:txBody>
          <a:bodyPr anchor="b"/>
          <a:lstStyle>
            <a:lvl1pPr>
              <a:defRPr sz="5666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F4611C-B9CB-AE2C-F9BF-27B9D0BC3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925" y="4334493"/>
            <a:ext cx="9935051" cy="1416843"/>
          </a:xfrm>
        </p:spPr>
        <p:txBody>
          <a:bodyPr/>
          <a:lstStyle>
            <a:lvl1pPr marL="0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1pPr>
            <a:lvl2pPr marL="431780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79229A-4FAD-97A8-EF5E-8DD4920F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49A3D8-74C8-786B-14A4-DC4B6E0B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750BA7-BE93-042B-D6D0-96CA0F11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038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A1B41-EA77-9682-1D92-19D21D039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4C7A13-F330-3C0A-D4D6-092ED52FB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924" y="1724201"/>
            <a:ext cx="4895533" cy="41095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D7713B6-92DE-D94D-3874-15B6C0E8D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1443" y="1724201"/>
            <a:ext cx="4895533" cy="41095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F417E-B6CF-D358-EABD-2068561AC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747C1C-1E43-9B34-04CB-4A817E558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9B8453-A26A-4D72-7C8F-6FF71891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46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6B5D1-1FA5-1F38-B019-6C78606F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344841"/>
            <a:ext cx="9935051" cy="125192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732A04-3739-5796-0EB5-F6E80442A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425" y="1587765"/>
            <a:ext cx="4873034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CEB13E9-1A66-F364-F8A6-37C52A6E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425" y="2365904"/>
            <a:ext cx="4873034" cy="34798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155E955-5D0F-5B48-BA90-49E23635A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1443" y="1587765"/>
            <a:ext cx="4897033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912D19-BF20-54DE-CFCC-942BA6B6E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1443" y="2365904"/>
            <a:ext cx="4897033" cy="34798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0B9418E-27C9-83C3-24F7-8E77F26DA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6/9/2022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D39FDA3-A84D-1EF8-09EF-AACDB46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26C08F5-4835-53CF-13B2-543BF94F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11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C4F82-602E-10CF-B181-9CA5CD2D5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ADBDA0A-DFFE-F3EE-F854-1192C9C4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6/9/2022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EB26698-8AA7-BC6D-E97E-DE897100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E2DC706-9975-A219-8A96-6ECBCA57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971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DDE956E-7F0E-7FB6-3710-7A91F79A4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6/9/2022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CC0E758-863E-506E-171C-AFDF9EDC3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B0A009-2510-21CE-BA42-DD993EFA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749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1E3A3-184B-05B6-8B4D-02EE29AF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1800"/>
            <a:ext cx="3715145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1B6C9C-7EB2-4A19-AC14-130A1446D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033" y="932569"/>
            <a:ext cx="5831443" cy="4602868"/>
          </a:xfr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7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7711F5-D2FC-1E3A-70FE-8159908CE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3100"/>
            <a:ext cx="3715145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50DF63-B196-32D9-5B88-C098EB68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80F2E9-1CCE-7935-F69F-7F876D3A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806B020-0E28-46B6-E0C9-7436D80E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3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A2677-F890-7339-CD85-76A023B43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1800"/>
            <a:ext cx="3715145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FE6DFDE-AAF1-18A3-0F9C-FACAFA912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033" y="932569"/>
            <a:ext cx="5831443" cy="4602868"/>
          </a:xfrm>
        </p:spPr>
        <p:txBody>
          <a:bodyPr/>
          <a:lstStyle>
            <a:lvl1pPr marL="0" indent="0">
              <a:buNone/>
              <a:defRPr sz="3022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65D435-F85C-D244-6DC1-0D98FED0C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3100"/>
            <a:ext cx="3715145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649CA7-BE3B-4FA2-4E3F-5DA148DFF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2F27-2F7B-4771-8667-393EC6809EA0}" type="datetime1">
              <a:rPr lang="en-US" smtClean="0"/>
              <a:t>6/9/2022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9B4EB2-E2D4-4589-B0FC-1B363E2A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3E726E-4BDA-DCC6-17FE-C8C93215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44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80549CA-0DF8-5DD4-C894-497E9907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25" y="344841"/>
            <a:ext cx="9935051" cy="1251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936904-A340-E444-950A-730DC2A8B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925" y="1724201"/>
            <a:ext cx="9935051" cy="410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2C233A-00C3-BACA-DCA2-696198A85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924" y="6003220"/>
            <a:ext cx="2591753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D91B47-44DE-75D2-7879-3711E9295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5636" y="6003220"/>
            <a:ext cx="3887629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332F8A-8B35-9000-2300-95BB06DBC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5223" y="6003220"/>
            <a:ext cx="2591753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286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  <p:sldLayoutId id="214748453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890" indent="-215890" algn="l" defTabSz="863559" rtl="0" eaLnBrk="1" latinLnBrk="0" hangingPunct="1">
        <a:lnSpc>
          <a:spcPct val="90000"/>
        </a:lnSpc>
        <a:spcBef>
          <a:spcPts val="944"/>
        </a:spcBef>
        <a:buFont typeface="Arial" panose="020B0604020202020204" pitchFamily="34" charset="0"/>
        <a:buChar char="•"/>
        <a:defRPr sz="2644" kern="1200">
          <a:solidFill>
            <a:schemeClr val="tx1"/>
          </a:solidFill>
          <a:latin typeface="+mn-lt"/>
          <a:ea typeface="+mn-ea"/>
          <a:cs typeface="+mn-cs"/>
        </a:defRPr>
      </a:lvl1pPr>
      <a:lvl2pPr marL="647670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07944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51122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00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478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656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834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127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ualcapitalist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customXml" Target="../ink/ink3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customXml" Target="../ink/ink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kydk82cc44eb40c5a4bf18c87b51fca3b3a6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84382" y="196886"/>
            <a:ext cx="8122060" cy="1247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Advies</a:t>
            </a:r>
            <a:r>
              <a:rPr lang="en-US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spc="-4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en-US" sz="4400" b="1" spc="1214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beleggers</a:t>
            </a:r>
            <a:r>
              <a:rPr lang="en-US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&amp;-clubs</a:t>
            </a:r>
          </a:p>
          <a:p>
            <a:pPr marL="80137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docent</a:t>
            </a:r>
            <a:r>
              <a:rPr lang="en-US" sz="4400" b="1" spc="1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 </a:t>
            </a:r>
            <a:r>
              <a:rPr lang="en-US" sz="4400" b="1" spc="-12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Busschaer</a:t>
            </a:r>
            <a:r>
              <a:rPr lang="en-US" sz="4400" b="1" spc="-1197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C7C6A84-4328-493F-A9BC-6CC7A43A8B74}" type="datetime1">
              <a: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6/9/2022</a:t>
            </a:fld>
            <a:endParaRPr lang="en-US" sz="9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13321F6-5D50-49EA-BD80-2D858BA5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</a:t>
            </a:fld>
            <a:endParaRPr lang="en-US" sz="9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0858" y="1429028"/>
            <a:ext cx="10483372" cy="366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dirty="0" err="1">
                <a:solidFill>
                  <a:srgbClr val="FF0000"/>
                </a:solidFill>
              </a:rPr>
              <a:t>Economisch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spc="-21" dirty="0" err="1">
                <a:solidFill>
                  <a:srgbClr val="FF0000"/>
                </a:solidFill>
              </a:rPr>
              <a:t>overzicht</a:t>
            </a:r>
            <a:endParaRPr lang="en-US" b="1" spc="-21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210" y="1931834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rgbClr val="FF0000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</a:t>
            </a:r>
            <a:r>
              <a:rPr sz="2300" spc="-21" dirty="0">
                <a:solidFill>
                  <a:schemeClr val="bg2"/>
                </a:solidFill>
                <a:latin typeface="Arial Black"/>
                <a:cs typeface="Arial Black"/>
              </a:rPr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78000" y="3850625"/>
            <a:ext cx="8782050" cy="1308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C0C0C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C0C0C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C0C0C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C0C0C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C0C0C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C0C0C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C0C0C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C0C0C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C0C0C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C0C0C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C0C0C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1469" y="5543371"/>
            <a:ext cx="9312761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170" y="6058192"/>
            <a:ext cx="11301730" cy="31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INVESTORS</a:t>
            </a:r>
            <a:r>
              <a:rPr sz="2000" b="1" spc="-10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NETWORK</a:t>
            </a:r>
            <a:r>
              <a:rPr lang="nl-NL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bv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;</a:t>
            </a:r>
            <a:r>
              <a:rPr sz="2000" b="1" spc="563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 BUSSCHAERT PIERSLN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50C75BF-B1B9-D372-3054-E912C851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072" y="757248"/>
            <a:ext cx="6384755" cy="4980109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9BB8E6-82F8-49B4-A377-787D0D30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6/9/2022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E71C95-A74B-46F2-9E99-E2846105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50" smtClean="0"/>
              <a:pPr>
                <a:spcAft>
                  <a:spcPts val="600"/>
                </a:spcAft>
              </a:pPr>
              <a:t>10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3242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10E0983-7A14-928D-5BA2-F4BBF2B15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962" y="488674"/>
            <a:ext cx="8784976" cy="551257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8DEB89-A61D-4F14-8B42-D2674F0AA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effectLst/>
              </a:rPr>
              <a:pPr>
                <a:spcAft>
                  <a:spcPts val="600"/>
                </a:spcAft>
              </a:pPr>
              <a:t>6/9/2022</a:t>
            </a:fld>
            <a:endParaRPr lang="en-US" sz="900"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6860A11-6142-49CE-A8C3-831C707A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50"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050">
              <a:effectLst/>
            </a:endParaRPr>
          </a:p>
        </p:txBody>
      </p:sp>
      <p:pic>
        <p:nvPicPr>
          <p:cNvPr id="1026" name="Picture 2" descr="Visual Capitalist">
            <a:hlinkClick r:id="rId3"/>
            <a:extLst>
              <a:ext uri="{FF2B5EF4-FFF2-40B4-BE49-F238E27FC236}">
                <a16:creationId xmlns:a16="http://schemas.microsoft.com/office/drawing/2014/main" id="{87DD0086-1212-46F5-AE07-682341A4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10553700"/>
            <a:ext cx="190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19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3D78915-CB2E-F0C6-014C-BE8D7EE00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70" y="451052"/>
            <a:ext cx="8856984" cy="557648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A5A0D5-3AF8-4B5F-B5F3-EAA4C2B6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6/9/2022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A9B718-BE77-4CE2-8E13-279F2ACA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50" smtClean="0"/>
              <a:pPr>
                <a:spcAft>
                  <a:spcPts val="600"/>
                </a:spcAft>
              </a:pPr>
              <a:t>12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69306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5A557-2350-5654-AE0B-1F9202FFA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F1B13F-A7DB-E4A9-6764-72A037576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236021-6566-8530-1148-126044F61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DD0563-7E1A-BC9E-2A13-B1C43C89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13</a:t>
            </a:fld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76BE37E-4CE9-2922-0CCB-E06D84CB5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9" y="0"/>
            <a:ext cx="11483091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6/9/2022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/>
              <a:pPr>
                <a:spcAft>
                  <a:spcPts val="600"/>
                </a:spcAft>
              </a:pPr>
              <a:t>6/9/2022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50"/>
              <a:pPr>
                <a:spcAft>
                  <a:spcPts val="600"/>
                </a:spcAft>
              </a:pPr>
              <a:t>15</a:t>
            </a:fld>
            <a:endParaRPr lang="en-US" sz="105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DA3EA56-F757-486B-B96B-E3112F181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2" y="31252"/>
            <a:ext cx="6060397" cy="6477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44A4BE1-36E3-F1BF-CD12-7228572B5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346" y="31252"/>
            <a:ext cx="6639535" cy="115175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B077617-8CC0-E6EC-6463-5A4F8A4FF5FD}"/>
              </a:ext>
            </a:extLst>
          </p:cNvPr>
          <p:cNvSpPr txBox="1"/>
          <p:nvPr/>
        </p:nvSpPr>
        <p:spPr>
          <a:xfrm>
            <a:off x="6057425" y="1477988"/>
            <a:ext cx="5442880" cy="46229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74D8D89-5C38-E128-D822-DA3F80BA4441}"/>
              </a:ext>
            </a:extLst>
          </p:cNvPr>
          <p:cNvSpPr/>
          <p:nvPr/>
        </p:nvSpPr>
        <p:spPr>
          <a:xfrm>
            <a:off x="6273963" y="1254596"/>
            <a:ext cx="3912577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Nu verkrijgbaar zonder kosten</a:t>
            </a:r>
          </a:p>
          <a:p>
            <a:pPr algn="ctr"/>
            <a:r>
              <a:rPr lang="nl-NL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Dat is 2% winst</a:t>
            </a:r>
            <a:endParaRPr lang="nl-NL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2177CF72-A864-2B45-5DA2-E018C716C84C}"/>
              </a:ext>
            </a:extLst>
          </p:cNvPr>
          <p:cNvSpPr/>
          <p:nvPr/>
        </p:nvSpPr>
        <p:spPr>
          <a:xfrm>
            <a:off x="18595" y="4462636"/>
            <a:ext cx="3580615" cy="1870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Ideale belegging in tijden van </a:t>
            </a:r>
            <a:r>
              <a:rPr lang="nl-BE" dirty="0" err="1"/>
              <a:t>reccessies</a:t>
            </a:r>
            <a:r>
              <a:rPr lang="nl-BE" dirty="0"/>
              <a:t> en inflatie</a:t>
            </a:r>
          </a:p>
          <a:p>
            <a:pPr algn="ctr"/>
            <a:r>
              <a:rPr lang="nl-BE" dirty="0"/>
              <a:t>En  koopkrachtvermindering</a:t>
            </a: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6/9/2022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18086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556CC0A-116D-BD40-DEEE-86D976BDDC9A}"/>
              </a:ext>
            </a:extLst>
          </p:cNvPr>
          <p:cNvSpPr txBox="1"/>
          <p:nvPr/>
        </p:nvSpPr>
        <p:spPr>
          <a:xfrm>
            <a:off x="791923" y="274918"/>
            <a:ext cx="9935050" cy="880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Sofina  5%  dit is UITSTEKEND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989F7B-5887-E049-E2A6-FC00EF0FD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24" y="2223924"/>
            <a:ext cx="9935050" cy="352694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EF36DE-DCB5-43FC-8EDF-6E86AF8FF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6/9/2022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A8F4E3-5AF3-4EE2-854C-2AE334C2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17</a:t>
            </a:fld>
            <a:endParaRPr lang="en-US" sz="12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7E5291F-F224-4568-B3E0-786409755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783" y="5497730"/>
            <a:ext cx="13620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2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34342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6/9/2022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216E867-037D-4216-8051-13D4E900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9971" y="6036735"/>
            <a:ext cx="1633457" cy="2859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4185D74-A411-4864-95B8-09ED005F71A0}" type="datetime1">
              <a:rPr lang="en-US" sz="1000">
                <a:solidFill>
                  <a:schemeClr val="tx1"/>
                </a:solidFill>
                <a:effectLst/>
              </a:rPr>
              <a:pPr>
                <a:spcAft>
                  <a:spcPts val="600"/>
                </a:spcAft>
              </a:pPr>
              <a:t>6/9/2022</a:t>
            </a:fld>
            <a:endParaRPr lang="en-US" sz="1000">
              <a:solidFill>
                <a:schemeClr val="tx1"/>
              </a:solidFill>
              <a:effectLst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A32A83-097B-4503-BD0F-89CBF915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0202" y="6000984"/>
            <a:ext cx="791924" cy="3236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chemeClr val="tx1"/>
                </a:solidFill>
                <a:effectLst/>
              </a:rPr>
              <a:pPr algn="r">
                <a:spcAft>
                  <a:spcPts val="600"/>
                </a:spcAft>
              </a:pPr>
              <a:t>19</a:t>
            </a:fld>
            <a:endParaRPr lang="en-US" sz="90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C050BD8D-E881-4586-9E75-6D5BB7D10207}"/>
                  </a:ext>
                </a:extLst>
              </p14:cNvPr>
              <p14:cNvContentPartPr/>
              <p14:nvPr/>
            </p14:nvContentPartPr>
            <p14:xfrm>
              <a:off x="4658033" y="3709297"/>
              <a:ext cx="360" cy="36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C050BD8D-E881-4586-9E75-6D5BB7D102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49393" y="3700297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hthoek 5">
            <a:extLst>
              <a:ext uri="{FF2B5EF4-FFF2-40B4-BE49-F238E27FC236}">
                <a16:creationId xmlns:a16="http://schemas.microsoft.com/office/drawing/2014/main" id="{E3A2CD5E-C0CD-4580-82C3-DB4037B9F6DC}"/>
              </a:ext>
            </a:extLst>
          </p:cNvPr>
          <p:cNvSpPr/>
          <p:nvPr/>
        </p:nvSpPr>
        <p:spPr>
          <a:xfrm>
            <a:off x="934914" y="430188"/>
            <a:ext cx="8182410" cy="43204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72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Koopwaardige aandelen in een korte termijn rally</a:t>
            </a:r>
          </a:p>
          <a:p>
            <a:pPr algn="ctr"/>
            <a:r>
              <a:rPr lang="nl-BE" sz="72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europa</a:t>
            </a:r>
            <a:endParaRPr lang="nl-BE" sz="7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37068" y="539750"/>
            <a:ext cx="10444763" cy="53975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6/9/2022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2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MEXEM BELGIUM </a:t>
            </a:r>
            <a:r>
              <a:rPr lang="nl-BE" sz="2800" b="1" dirty="0">
                <a:solidFill>
                  <a:srgbClr val="FF0000"/>
                </a:solidFill>
              </a:rPr>
              <a:t>KANTOOR VOOR PRIVATE PORTFOLIO BEHEER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364E0C-0770-4739-9571-0EA97E29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A8E0DE-A10C-4540-A9BC-32A68009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20</a:t>
            </a:fld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58B9BE-C2DF-A16F-929B-412C80F02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0"/>
            <a:ext cx="11514667" cy="69109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9947C9C-1A1B-F59E-5291-AA7B12069E9C}"/>
              </a:ext>
            </a:extLst>
          </p:cNvPr>
          <p:cNvSpPr txBox="1"/>
          <p:nvPr/>
        </p:nvSpPr>
        <p:spPr>
          <a:xfrm>
            <a:off x="502866" y="1942356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Hier ziet je op grafiek wat teveel gestegen is en wat is blijven liggen: meestal als er recessies zijn keren de rollen</a:t>
            </a:r>
          </a:p>
          <a:p>
            <a:r>
              <a:rPr lang="nl-BE" dirty="0" err="1">
                <a:solidFill>
                  <a:srgbClr val="FF0000"/>
                </a:solidFill>
              </a:rPr>
              <a:t>Nasdaq</a:t>
            </a:r>
            <a:r>
              <a:rPr lang="nl-BE" dirty="0">
                <a:solidFill>
                  <a:srgbClr val="FF0000"/>
                </a:solidFill>
              </a:rPr>
              <a:t> zal de zwaarste daler  zijn</a:t>
            </a:r>
          </a:p>
          <a:p>
            <a:r>
              <a:rPr lang="nl-BE" dirty="0">
                <a:solidFill>
                  <a:srgbClr val="FF0000"/>
                </a:solidFill>
              </a:rPr>
              <a:t>Nadien de </a:t>
            </a:r>
            <a:r>
              <a:rPr lang="nl-BE" dirty="0" err="1">
                <a:solidFill>
                  <a:srgbClr val="FF0000"/>
                </a:solidFill>
              </a:rPr>
              <a:t>sp</a:t>
            </a:r>
            <a:r>
              <a:rPr lang="nl-BE" dirty="0">
                <a:solidFill>
                  <a:srgbClr val="FF0000"/>
                </a:solidFill>
              </a:rPr>
              <a:t> 500 en gewone beursindexen</a:t>
            </a:r>
          </a:p>
          <a:p>
            <a:r>
              <a:rPr lang="nl-BE" dirty="0">
                <a:solidFill>
                  <a:srgbClr val="FF0000"/>
                </a:solidFill>
              </a:rPr>
              <a:t>De stijgers zal of zijn  grondstoffen waaronder energie en edelmetalen en </a:t>
            </a:r>
            <a:r>
              <a:rPr lang="nl-BE" dirty="0" err="1">
                <a:solidFill>
                  <a:srgbClr val="FF0000"/>
                </a:solidFill>
              </a:rPr>
              <a:t>landbouwprodukten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34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4E030-D27C-A4E0-0A6A-AD597FBF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68BC56-C2FE-C1C6-1BAD-6D94C895B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9E17C1-6391-1255-3FA5-391ADBE0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B59C2F-0B10-3497-3279-0CA18105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39ECACB-557A-1BF9-D9DC-3E346BACE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1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0AB71-51EE-4B2D-958B-9AA3481B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41518D-4DC2-4CB8-9D2B-AC996F59D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8BA16F-E681-4BA2-954B-FB9E65AE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3B4B7A-B63A-4A39-B20B-7D246C96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22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3549536-C4D2-628C-C343-C914FF340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12693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879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7EA9947-E35C-5A1E-D892-C468945C4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42" y="128940"/>
            <a:ext cx="11056210" cy="692598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4FC074-20A9-496F-8F70-A9DB6DC8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6/9/2022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A3319C7-B9B7-4644-B01F-A090B3F9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828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03BAF-7B4F-4980-92A7-B16D1296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6D2E56-E463-4543-AA46-84EC0076E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46627C-7DE3-43D3-B4EE-0E948516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03322E-854C-4144-94A5-4AF74BE0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24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A137125-E6EB-CBC6-B97F-E26C466D6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4149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54753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F39A1-BC14-4A91-899F-465618F7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1DC318-7C9C-4027-9ED5-20053B71E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87868D-688F-44C3-B7E8-40B1F723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857EBA-E6AC-4269-A6C1-10865AD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25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18B893E-A47D-AD17-4C36-53EE26586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1989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4155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8013A-DF00-4806-88FC-ECD7C00D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3D9060-7841-4768-9003-CF57DE15F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4F896D-AA3C-4698-BEF3-11A0826E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DF96B6-8DFB-4570-A1BF-14D795A7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26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B2DA8E2-A090-1751-888E-7723E8F9C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27094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E8453F90-2186-CB67-AC7A-FF046AE7502C}"/>
                  </a:ext>
                </a:extLst>
              </p14:cNvPr>
              <p14:cNvContentPartPr/>
              <p14:nvPr/>
            </p14:nvContentPartPr>
            <p14:xfrm>
              <a:off x="1052960" y="5288487"/>
              <a:ext cx="1284480" cy="694800"/>
            </p14:xfrm>
          </p:contentPart>
        </mc:Choice>
        <mc:Fallback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E8453F90-2186-CB67-AC7A-FF046AE750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960" y="5180487"/>
                <a:ext cx="1392120" cy="9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77A9FCFD-3C42-EE78-234C-2F04FD880338}"/>
                  </a:ext>
                </a:extLst>
              </p14:cNvPr>
              <p14:cNvContentPartPr/>
              <p14:nvPr/>
            </p14:nvContentPartPr>
            <p14:xfrm>
              <a:off x="2031800" y="5643447"/>
              <a:ext cx="360" cy="360"/>
            </p14:xfrm>
          </p:contentPart>
        </mc:Choice>
        <mc:Fallback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77A9FCFD-3C42-EE78-234C-2F04FD88033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7800" y="553544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F86137B7-1551-9DCC-DB0F-B27238EF3E9A}"/>
                  </a:ext>
                </a:extLst>
              </p14:cNvPr>
              <p14:cNvContentPartPr/>
              <p14:nvPr/>
            </p14:nvContentPartPr>
            <p14:xfrm>
              <a:off x="1034240" y="5255367"/>
              <a:ext cx="360" cy="360"/>
            </p14:xfrm>
          </p:contentPart>
        </mc:Choice>
        <mc:Fallback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F86137B7-1551-9DCC-DB0F-B27238EF3E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0600" y="5147727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2891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11C63-AC12-4494-8E5B-B5B31EFE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868579-D4E7-45ED-BC03-60D51798A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6C1D24-2AA8-44F4-9D1C-21B70F20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F143B5-3EC8-42C3-9AD5-FD431E93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A2F29EA0-187A-105E-8877-D89BD08481AB}"/>
                  </a:ext>
                </a:extLst>
              </p14:cNvPr>
              <p14:cNvContentPartPr/>
              <p14:nvPr/>
            </p14:nvContentPartPr>
            <p14:xfrm>
              <a:off x="5181275" y="4060539"/>
              <a:ext cx="360" cy="360"/>
            </p14:xfrm>
          </p:contentPart>
        </mc:Choice>
        <mc:Fallback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A2F29EA0-187A-105E-8877-D89BD08481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7635" y="395289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010999BC-A96D-FEEA-6C5B-D53A63E8EE19}"/>
                  </a:ext>
                </a:extLst>
              </p14:cNvPr>
              <p14:cNvContentPartPr/>
              <p14:nvPr/>
            </p14:nvContentPartPr>
            <p14:xfrm>
              <a:off x="5396555" y="3657339"/>
              <a:ext cx="360" cy="360"/>
            </p14:xfrm>
          </p:contentPart>
        </mc:Choice>
        <mc:Fallback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010999BC-A96D-FEEA-6C5B-D53A63E8EE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2555" y="3549699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Afbeelding 9">
            <a:extLst>
              <a:ext uri="{FF2B5EF4-FFF2-40B4-BE49-F238E27FC236}">
                <a16:creationId xmlns:a16="http://schemas.microsoft.com/office/drawing/2014/main" id="{97323272-34AB-99F8-E5A3-9E99CE3D2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0"/>
            <a:ext cx="11514667" cy="72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5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BA52D-A451-4168-B2C2-3E99D338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82B409-1B58-41B5-B8D4-CAFE66B5B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6BA36B-0D91-4C94-861D-7FFDD8EB0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FE603A-AE93-4417-9999-7EDEDFAC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28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7981EDD-C103-8510-EC99-326624C2E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2709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228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39" y="0"/>
            <a:ext cx="11516021" cy="64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ED058B9-AB00-C2FD-C9B2-F2F35DA66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5"/>
          <a:stretch/>
        </p:blipFill>
        <p:spPr>
          <a:xfrm>
            <a:off x="4710" y="358180"/>
            <a:ext cx="11518880" cy="69817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B5488C-A940-449E-9F2C-31317A20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6/9/2022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719BF2-4B7E-44A4-9B83-4178CE2F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6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C4D2623-9AB9-455E-97F9-B0A47E73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42" y="303859"/>
            <a:ext cx="10303015" cy="1072641"/>
          </a:xfrm>
        </p:spPr>
        <p:txBody>
          <a:bodyPr>
            <a:normAutofit/>
          </a:bodyPr>
          <a:lstStyle/>
          <a:p>
            <a:r>
              <a:rPr lang="nl-BE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toch zijn er aandelen die stijgen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42544" y="2002133"/>
            <a:ext cx="609514" cy="60973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721465" y="1268193"/>
            <a:ext cx="2392119" cy="1202750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997CC3-2793-4F90-BC47-A91E474C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942" y="6003219"/>
            <a:ext cx="2591752" cy="34484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/>
              <a:pPr defTabSz="914400">
                <a:spcAft>
                  <a:spcPts val="600"/>
                </a:spcAft>
              </a:pPr>
              <a:t>6/9/2022</a:t>
            </a:fld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473708" y="4819567"/>
            <a:ext cx="1905492" cy="95807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04376" y="5410362"/>
            <a:ext cx="458601" cy="45877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3408237-8D82-447E-A191-35620F23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9205" y="6003219"/>
            <a:ext cx="2591752" cy="34484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/>
              <a:pPr defTabSz="914400"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9" name="Tijdelijke aanduiding voor inhoud 6">
            <a:extLst>
              <a:ext uri="{FF2B5EF4-FFF2-40B4-BE49-F238E27FC236}">
                <a16:creationId xmlns:a16="http://schemas.microsoft.com/office/drawing/2014/main" id="{74AE8BE3-4B10-8FD8-9787-A524EA716D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776475"/>
              </p:ext>
            </p:extLst>
          </p:nvPr>
        </p:nvGraphicFramePr>
        <p:xfrm>
          <a:off x="791924" y="1724201"/>
          <a:ext cx="9935051" cy="4109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966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A41E8-F1F2-49BE-938D-469390E2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04B9DA-50F9-44F5-A3A6-542975683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18F7D3-375E-4637-AD4D-622F67D3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A2B8F5-48BE-4A25-9823-B9338B0A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30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16E05BB-5D3A-E0CC-094A-9E265A2EA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4149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137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1367C-E6D0-2F40-0BD8-10328A5C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86C67D-58DA-A2BD-7C3D-B8052A502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1ED8DB2-0BB2-1021-A4B4-41983F59C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2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B83F5-C4BF-C8DD-F2AD-6D277F72A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244319-EDA8-5AC8-8656-65D3069EE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6F1ED3-A5B8-6319-905C-A835BED6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69EA9B-58A3-6B15-1005-3F89E42F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01B7DE3-4AFB-99AC-C000-6991FF5ED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63098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8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F17EE-3B18-666B-1BA6-6B4CFD36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09757C-CDB4-E709-57C7-493B50A87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C9F80F-4279-6AFB-3DA0-B7E66012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47221E-FB11-3FEC-D0F7-4FB05AD7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33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D17EDA-CE34-8EF4-3BBE-4691132F1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414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61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2" y="0"/>
            <a:ext cx="11516018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82" y="0"/>
            <a:ext cx="11516018" cy="6477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2D6DD8-FAD6-401D-9DE6-71DD04C98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516020" cy="6477000"/>
            <a:chOff x="651279" y="598259"/>
            <a:chExt cx="10889442" cy="5680742"/>
          </a:xfrm>
        </p:grpSpPr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1BAD33E9-3181-4B0F-B82D-384777D81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CF64871D-491F-4731-8BF2-391FF2F06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39" y="0"/>
            <a:ext cx="11516018" cy="6476999"/>
            <a:chOff x="0" y="0"/>
            <a:chExt cx="12188952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54B3F436-B8D6-2791-97FA-47D239ACA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293"/>
          <a:stretch/>
        </p:blipFill>
        <p:spPr>
          <a:xfrm>
            <a:off x="607623" y="565022"/>
            <a:ext cx="10288254" cy="536514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E0050B-39C3-0875-AFD2-5435B966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33752" y="932688"/>
            <a:ext cx="2159794" cy="60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chemeClr val="bg1"/>
                </a:solidFill>
              </a:rPr>
              <a:pPr algn="r">
                <a:spcAft>
                  <a:spcPts val="600"/>
                </a:spcAft>
              </a:pPr>
              <a:t>6/9/2022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866379-C128-863A-FAF2-54290FF8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157" y="5881575"/>
            <a:ext cx="604743" cy="60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0F073CC-40D5-4B23-8DF0-9BD0A0C12F2C}" type="slidenum">
              <a:rPr lang="en-US" sz="150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34</a:t>
            </a:fld>
            <a:endParaRPr lang="en-US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E2BED-894D-E580-E366-1F1EA082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F870EA-9994-8A54-E340-913383282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0CDBFB-DB3D-903E-E8AB-B6444A3E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790F0B9-5F58-2CC6-9F70-04140C6F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35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8DDF6E8-B650-CB17-74B0-8E13DF0AC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74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6/9/2022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36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263A5AC8-4DB3-44B8-3ABF-C1538A783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67" y="1150268"/>
            <a:ext cx="2914534" cy="3150213"/>
          </a:xfrm>
        </p:spPr>
        <p:txBody>
          <a:bodyPr>
            <a:noAutofit/>
          </a:bodyPr>
          <a:lstStyle/>
          <a:p>
            <a:r>
              <a:rPr lang="nl-BE" sz="1800" b="1" dirty="0">
                <a:solidFill>
                  <a:srgbClr val="FFFF00"/>
                </a:solidFill>
              </a:rPr>
              <a:t>Iedereen kan orders plaatsen met limieten</a:t>
            </a:r>
          </a:p>
          <a:p>
            <a:r>
              <a:rPr lang="nl-BE" sz="1800" b="1" dirty="0">
                <a:solidFill>
                  <a:srgbClr val="FFFF00"/>
                </a:solidFill>
              </a:rPr>
              <a:t>Dus je moet niet aan dagkoers kopen of verkopen</a:t>
            </a:r>
          </a:p>
          <a:p>
            <a:endParaRPr lang="nl-BE" sz="1800" b="1" dirty="0">
              <a:solidFill>
                <a:srgbClr val="FFFF00"/>
              </a:solidFill>
            </a:endParaRPr>
          </a:p>
          <a:p>
            <a:r>
              <a:rPr lang="nl-BE" sz="1800" b="1" dirty="0">
                <a:solidFill>
                  <a:srgbClr val="FFFF00"/>
                </a:solidFill>
              </a:rPr>
              <a:t>Je denkt dat de kg naar 59000</a:t>
            </a:r>
            <a:r>
              <a:rPr lang="nl-BE" sz="1800" b="1" baseline="30000" dirty="0">
                <a:solidFill>
                  <a:srgbClr val="FFFF00"/>
                </a:solidFill>
              </a:rPr>
              <a:t>e</a:t>
            </a:r>
            <a:r>
              <a:rPr lang="nl-BE" sz="1800" b="1" dirty="0">
                <a:solidFill>
                  <a:srgbClr val="FFFF00"/>
                </a:solidFill>
              </a:rPr>
              <a:t> kan gaan en je plaatst een order aan 59000</a:t>
            </a:r>
            <a:r>
              <a:rPr lang="nl-BE" sz="1800" b="1" baseline="30000" dirty="0">
                <a:solidFill>
                  <a:srgbClr val="FFFF00"/>
                </a:solidFill>
              </a:rPr>
              <a:t>e</a:t>
            </a:r>
            <a:r>
              <a:rPr lang="nl-BE" sz="1800" b="1" dirty="0">
                <a:solidFill>
                  <a:srgbClr val="FFFF00"/>
                </a:solidFill>
              </a:rPr>
              <a:t> all-in</a:t>
            </a:r>
          </a:p>
          <a:p>
            <a:r>
              <a:rPr lang="nl-BE" sz="1800" b="1" dirty="0">
                <a:solidFill>
                  <a:srgbClr val="FFFF00"/>
                </a:solidFill>
              </a:rPr>
              <a:t>Voorwaarden deponeren van je goud of overboeken van de geldsom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35ADFD-A230-470C-9ECC-8A01F2D8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68053" y="6100908"/>
            <a:ext cx="1639564" cy="344840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fld id="{47309314-E4B1-4CA1-9313-ED56281F2FEC}" type="datetime1">
              <a:rPr lang="en-US"/>
              <a:pPr algn="r">
                <a:spcAft>
                  <a:spcPts val="600"/>
                </a:spcAft>
              </a:pPr>
              <a:t>6/9/2022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ABA706-3FCC-482C-B9CF-EAAD4820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37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8EC8C7E-3D3F-BE9F-8959-D1760EC7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218" y="701506"/>
            <a:ext cx="6422771" cy="50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8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68EBC9F7-98A9-70E4-EDD5-6334F9DDF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962" y="508624"/>
            <a:ext cx="9283143" cy="5250155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8125FF-02AF-4F4F-BF70-A6E46A3B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7309314-E4B1-4CA1-9313-ED56281F2FEC}" type="datetime1">
              <a:rPr lang="en-US" sz="900"/>
              <a:pPr>
                <a:spcAft>
                  <a:spcPts val="600"/>
                </a:spcAft>
              </a:pPr>
              <a:t>6/9/2022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9958FF-7672-4CFF-AB81-C71D3AB7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50"/>
              <a:pPr>
                <a:spcAft>
                  <a:spcPts val="600"/>
                </a:spcAft>
              </a:pPr>
              <a:t>38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63266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20" y="10"/>
            <a:ext cx="11518880" cy="64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900"/>
              <a:pPr>
                <a:spcAft>
                  <a:spcPts val="600"/>
                </a:spcAft>
              </a:pPr>
              <a:t>6/9/2022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50"/>
              <a:pPr>
                <a:spcAft>
                  <a:spcPts val="600"/>
                </a:spcAft>
              </a:pPr>
              <a:t>39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EAC01-5076-4716-B0D9-35C04098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5448DA-4B0D-4341-8B89-3CAB9E42B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65678-3F22-441E-85D3-25F31DC9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C55387-7D62-4BC0-AACC-C44E685B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4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338EBF9-E203-4D3E-A79B-8D1C52BAF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87" y="0"/>
            <a:ext cx="10856526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3C2A3A6-E67A-6371-4646-5930E60DBEBB}"/>
              </a:ext>
            </a:extLst>
          </p:cNvPr>
          <p:cNvSpPr txBox="1"/>
          <p:nvPr/>
        </p:nvSpPr>
        <p:spPr>
          <a:xfrm>
            <a:off x="430858" y="718220"/>
            <a:ext cx="105851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b="1" dirty="0"/>
              <a:t>Dit is de nieuwe brokersfirma bij </a:t>
            </a:r>
            <a:r>
              <a:rPr lang="nl-BE" b="1" dirty="0" err="1">
                <a:solidFill>
                  <a:srgbClr val="FF0000"/>
                </a:solidFill>
              </a:rPr>
              <a:t>Busschaert&amp;co</a:t>
            </a:r>
            <a:r>
              <a:rPr lang="nl-BE" b="1" dirty="0">
                <a:solidFill>
                  <a:srgbClr val="FF0000"/>
                </a:solidFill>
              </a:rPr>
              <a:t>-//B BUSSCHAERT </a:t>
            </a:r>
            <a:r>
              <a:rPr lang="nl-BE" b="1" dirty="0"/>
              <a:t>IS uitvoerend bestuurder VAN MEXEM BELGIUM EN VERANTWOORDELIJK VOOR </a:t>
            </a:r>
            <a:r>
              <a:rPr lang="nl-BE" b="1" dirty="0" err="1"/>
              <a:t>ADVIESBEHEER.adviesbeheer</a:t>
            </a:r>
            <a:r>
              <a:rPr lang="nl-BE" b="1" dirty="0"/>
              <a:t> =0,4% commissie op a/v</a:t>
            </a:r>
          </a:p>
        </p:txBody>
      </p:sp>
    </p:spTree>
    <p:extLst>
      <p:ext uri="{BB962C8B-B14F-4D97-AF65-F5344CB8AC3E}">
        <p14:creationId xmlns:p14="http://schemas.microsoft.com/office/powerpoint/2010/main" val="2679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0FE35-B5AC-1AF4-329B-FE893328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547F4D-8391-6EDE-75E7-AF4C2CE96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ABCEC8-D6A0-BCE9-28CA-E93307A1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711C4E-E83D-96C4-9070-A451BF8D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5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D97CD57-5D5C-35D5-8F01-BCA462B62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58" y="0"/>
            <a:ext cx="10729192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7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1434" y="453390"/>
            <a:ext cx="5156789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EC61291-EFA6-2ADA-9D7A-628153F3103F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" r="-1" b="16770"/>
          <a:stretch>
            <a:fillRect/>
          </a:stretch>
        </p:blipFill>
        <p:spPr bwMode="auto">
          <a:xfrm>
            <a:off x="6066540" y="607718"/>
            <a:ext cx="4846577" cy="5261563"/>
          </a:xfrm>
          <a:prstGeom prst="rect">
            <a:avLst/>
          </a:prstGeom>
          <a:noFill/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ABCEC8-D6A0-BCE9-28CA-E93307A1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6/9/2022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5156788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05F7E6-98D2-D396-3208-D2F8BC0DA3C4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" r="-1" b="16770"/>
          <a:stretch>
            <a:fillRect/>
          </a:stretch>
        </p:blipFill>
        <p:spPr bwMode="auto">
          <a:xfrm>
            <a:off x="5794567" y="453389"/>
            <a:ext cx="4846577" cy="5261563"/>
          </a:xfrm>
          <a:prstGeom prst="rect">
            <a:avLst/>
          </a:prstGeom>
          <a:noFill/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711C4E-E83D-96C4-9070-A451BF8D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4141E769-4943-5A2B-1600-90029A090808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6" y="-73868"/>
            <a:ext cx="5405015" cy="7011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77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02583-339B-347A-2488-7B790BAD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2139B6-1117-2B80-9FB4-124636F79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6FA79A-6E5E-2288-E128-81DAD369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7A6973-CC6C-3DB3-725D-CCE68403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7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29530-D9B9-E180-B8A2-47D50BF12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58" y="0"/>
            <a:ext cx="10545629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6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A4C6C-6A80-2D2C-C95F-E71252AB9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485206-7532-0367-1B03-7D129B753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85D48C-0D41-ADF3-CF26-5EE7E629F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6/9/2022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FA96AC-F45C-759B-C79A-55A47B8D2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8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8C06D1C-0C68-2AB0-C9C8-D76F28F48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42" y="0"/>
            <a:ext cx="11017223" cy="6477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09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6/9/2022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426</Words>
  <Application>Microsoft Office PowerPoint</Application>
  <PresentationFormat>Aangepast</PresentationFormat>
  <Paragraphs>135</Paragraphs>
  <Slides>39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8" baseType="lpstr">
      <vt:lpstr>Calibri</vt:lpstr>
      <vt:lpstr>LJQQAM+ITC Zapf Chancery Medium Italic</vt:lpstr>
      <vt:lpstr>Arial Unicode MS</vt:lpstr>
      <vt:lpstr>Wingdings 3</vt:lpstr>
      <vt:lpstr>Calibri Light</vt:lpstr>
      <vt:lpstr>Arial</vt:lpstr>
      <vt:lpstr>Constantia</vt:lpstr>
      <vt:lpstr>Arial Black</vt:lpstr>
      <vt:lpstr>Kantoorthema</vt:lpstr>
      <vt:lpstr>PowerPoint-presentatie</vt:lpstr>
      <vt:lpstr>PowerPoint-presentatie</vt:lpstr>
      <vt:lpstr>En toch zijn er aandelen die stijgen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51</cp:revision>
  <dcterms:modified xsi:type="dcterms:W3CDTF">2022-06-09T09:08:11Z</dcterms:modified>
</cp:coreProperties>
</file>