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82" r:id="rId1"/>
  </p:sldMasterIdLst>
  <p:notesMasterIdLst>
    <p:notesMasterId r:id="rId35"/>
  </p:notesMasterIdLst>
  <p:sldIdLst>
    <p:sldId id="256" r:id="rId2"/>
    <p:sldId id="258" r:id="rId3"/>
    <p:sldId id="339" r:id="rId4"/>
    <p:sldId id="377" r:id="rId5"/>
    <p:sldId id="387" r:id="rId6"/>
    <p:sldId id="260" r:id="rId7"/>
    <p:sldId id="376" r:id="rId8"/>
    <p:sldId id="315" r:id="rId9"/>
    <p:sldId id="378" r:id="rId10"/>
    <p:sldId id="391" r:id="rId11"/>
    <p:sldId id="264" r:id="rId12"/>
    <p:sldId id="336" r:id="rId13"/>
    <p:sldId id="272" r:id="rId14"/>
    <p:sldId id="371" r:id="rId15"/>
    <p:sldId id="274" r:id="rId16"/>
    <p:sldId id="281" r:id="rId17"/>
    <p:sldId id="361" r:id="rId18"/>
    <p:sldId id="385" r:id="rId19"/>
    <p:sldId id="362" r:id="rId20"/>
    <p:sldId id="363" r:id="rId21"/>
    <p:sldId id="365" r:id="rId22"/>
    <p:sldId id="372" r:id="rId23"/>
    <p:sldId id="366" r:id="rId24"/>
    <p:sldId id="368" r:id="rId25"/>
    <p:sldId id="373" r:id="rId26"/>
    <p:sldId id="374" r:id="rId27"/>
    <p:sldId id="375" r:id="rId28"/>
    <p:sldId id="380" r:id="rId29"/>
    <p:sldId id="381" r:id="rId30"/>
    <p:sldId id="344" r:id="rId31"/>
    <p:sldId id="326" r:id="rId32"/>
    <p:sldId id="327" r:id="rId33"/>
    <p:sldId id="386" r:id="rId34"/>
  </p:sldIdLst>
  <p:sldSz cx="11518900" cy="6477000"/>
  <p:notesSz cx="11518900" cy="6477000"/>
  <p:embeddedFontLs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387"/>
            <p14:sldId id="260"/>
            <p14:sldId id="376"/>
            <p14:sldId id="315"/>
            <p14:sldId id="378"/>
            <p14:sldId id="391"/>
            <p14:sldId id="264"/>
            <p14:sldId id="336"/>
            <p14:sldId id="272"/>
            <p14:sldId id="371"/>
            <p14:sldId id="274"/>
            <p14:sldId id="281"/>
            <p14:sldId id="361"/>
            <p14:sldId id="385"/>
            <p14:sldId id="362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6781D-3C1A-4F2F-8BCF-2C5493A1642A}" v="17" dt="2022-06-22T08:59:18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10" autoAdjust="0"/>
  </p:normalViewPr>
  <p:slideViewPr>
    <p:cSldViewPr>
      <p:cViewPr varScale="1">
        <p:scale>
          <a:sx n="109" d="100"/>
          <a:sy n="109" d="100"/>
        </p:scale>
        <p:origin x="138" y="2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4BEE-636B-40D1-B18E-C9DE39A6A8F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F6306-1783-4D57-A5A4-F2433DEFF4B2}">
      <dgm:prSet/>
      <dgm:spPr/>
      <dgm:t>
        <a:bodyPr/>
        <a:lstStyle/>
        <a:p>
          <a:r>
            <a:rPr lang="nl-BE"/>
            <a:t>Alhoewel de beurzen scherp dalen zijn er winnaars</a:t>
          </a:r>
          <a:endParaRPr lang="en-US"/>
        </a:p>
      </dgm:t>
    </dgm:pt>
    <dgm:pt modelId="{8E80A9DF-A697-4A99-8E35-32F45B6E4334}" type="parTrans" cxnId="{AC182274-5FF0-4B6A-908A-F3847D8B2C57}">
      <dgm:prSet/>
      <dgm:spPr/>
      <dgm:t>
        <a:bodyPr/>
        <a:lstStyle/>
        <a:p>
          <a:endParaRPr lang="en-US"/>
        </a:p>
      </dgm:t>
    </dgm:pt>
    <dgm:pt modelId="{55991F69-5500-4919-807C-FFB0C7771DA4}" type="sibTrans" cxnId="{AC182274-5FF0-4B6A-908A-F3847D8B2C57}">
      <dgm:prSet/>
      <dgm:spPr/>
      <dgm:t>
        <a:bodyPr/>
        <a:lstStyle/>
        <a:p>
          <a:endParaRPr lang="en-US"/>
        </a:p>
      </dgm:t>
    </dgm:pt>
    <dgm:pt modelId="{5D6F22DA-8278-4608-A3FD-A12A5E337584}">
      <dgm:prSet/>
      <dgm:spPr/>
      <dgm:t>
        <a:bodyPr/>
        <a:lstStyle/>
        <a:p>
          <a:r>
            <a:rPr lang="nl-BE" dirty="0"/>
            <a:t>Alle aandelen in </a:t>
          </a:r>
          <a:r>
            <a:rPr lang="nl-BE" dirty="0" err="1"/>
            <a:t>agrizaken</a:t>
          </a:r>
          <a:r>
            <a:rPr lang="nl-BE" dirty="0"/>
            <a:t>  landbouw voedsel</a:t>
          </a:r>
          <a:endParaRPr lang="en-US" dirty="0"/>
        </a:p>
      </dgm:t>
    </dgm:pt>
    <dgm:pt modelId="{C12FF0DB-E1A8-4364-AB1C-36890ABB5709}" type="parTrans" cxnId="{343D44ED-E232-4A48-B0FE-D200908327ED}">
      <dgm:prSet/>
      <dgm:spPr/>
      <dgm:t>
        <a:bodyPr/>
        <a:lstStyle/>
        <a:p>
          <a:endParaRPr lang="en-US"/>
        </a:p>
      </dgm:t>
    </dgm:pt>
    <dgm:pt modelId="{3AE60EC8-03BC-4886-B170-082C95EED5AA}" type="sibTrans" cxnId="{343D44ED-E232-4A48-B0FE-D200908327ED}">
      <dgm:prSet/>
      <dgm:spPr/>
      <dgm:t>
        <a:bodyPr/>
        <a:lstStyle/>
        <a:p>
          <a:endParaRPr lang="en-US"/>
        </a:p>
      </dgm:t>
    </dgm:pt>
    <dgm:pt modelId="{525ADC38-ED6B-40E6-B4B5-0055BAB8EDFB}">
      <dgm:prSet/>
      <dgm:spPr/>
      <dgm:t>
        <a:bodyPr/>
        <a:lstStyle/>
        <a:p>
          <a:r>
            <a:rPr lang="nl-BE" dirty="0"/>
            <a:t>Alle aandelen in uranium EN LITHIUM</a:t>
          </a:r>
          <a:endParaRPr lang="en-US" dirty="0"/>
        </a:p>
      </dgm:t>
    </dgm:pt>
    <dgm:pt modelId="{49E62703-8167-4ECB-9973-90EDA79AB182}" type="parTrans" cxnId="{F69F9D6B-1405-4142-AF77-A507FA9F4826}">
      <dgm:prSet/>
      <dgm:spPr/>
      <dgm:t>
        <a:bodyPr/>
        <a:lstStyle/>
        <a:p>
          <a:endParaRPr lang="en-US"/>
        </a:p>
      </dgm:t>
    </dgm:pt>
    <dgm:pt modelId="{2DA29E3B-A40F-4C62-AE05-D93C0F6430D8}" type="sibTrans" cxnId="{F69F9D6B-1405-4142-AF77-A507FA9F4826}">
      <dgm:prSet/>
      <dgm:spPr/>
      <dgm:t>
        <a:bodyPr/>
        <a:lstStyle/>
        <a:p>
          <a:endParaRPr lang="en-US"/>
        </a:p>
      </dgm:t>
    </dgm:pt>
    <dgm:pt modelId="{FA2FD92C-4D39-4EC1-B3EF-F957D106994A}">
      <dgm:prSet/>
      <dgm:spPr/>
      <dgm:t>
        <a:bodyPr/>
        <a:lstStyle/>
        <a:p>
          <a:r>
            <a:rPr lang="nl-BE"/>
            <a:t>Alle aandelen in olie</a:t>
          </a:r>
          <a:endParaRPr lang="en-US"/>
        </a:p>
      </dgm:t>
    </dgm:pt>
    <dgm:pt modelId="{3B4FEB44-7881-4A04-90FC-8F73E7AAD4B8}" type="parTrans" cxnId="{DA16D685-842D-4B84-A170-6CF6C1E6A313}">
      <dgm:prSet/>
      <dgm:spPr/>
      <dgm:t>
        <a:bodyPr/>
        <a:lstStyle/>
        <a:p>
          <a:endParaRPr lang="en-US"/>
        </a:p>
      </dgm:t>
    </dgm:pt>
    <dgm:pt modelId="{87464F78-3AA0-48DD-A04A-D7BC7D7EF284}" type="sibTrans" cxnId="{DA16D685-842D-4B84-A170-6CF6C1E6A313}">
      <dgm:prSet/>
      <dgm:spPr/>
      <dgm:t>
        <a:bodyPr/>
        <a:lstStyle/>
        <a:p>
          <a:endParaRPr lang="en-US"/>
        </a:p>
      </dgm:t>
    </dgm:pt>
    <dgm:pt modelId="{A83A6BAF-2A03-4081-9EAF-0BAE4ADB4B95}">
      <dgm:prSet/>
      <dgm:spPr/>
      <dgm:t>
        <a:bodyPr/>
        <a:lstStyle/>
        <a:p>
          <a:r>
            <a:rPr lang="nl-BE"/>
            <a:t>Alle aandelen in energie</a:t>
          </a:r>
          <a:endParaRPr lang="en-US"/>
        </a:p>
      </dgm:t>
    </dgm:pt>
    <dgm:pt modelId="{296A127E-700A-4EF2-B930-8D9BA5B37CDC}" type="parTrans" cxnId="{193B6A85-6F1F-4EA3-AEDB-44415D2A4DF0}">
      <dgm:prSet/>
      <dgm:spPr/>
      <dgm:t>
        <a:bodyPr/>
        <a:lstStyle/>
        <a:p>
          <a:endParaRPr lang="en-US"/>
        </a:p>
      </dgm:t>
    </dgm:pt>
    <dgm:pt modelId="{92ECF012-F597-43AA-B637-2A631934493F}" type="sibTrans" cxnId="{193B6A85-6F1F-4EA3-AEDB-44415D2A4DF0}">
      <dgm:prSet/>
      <dgm:spPr/>
      <dgm:t>
        <a:bodyPr/>
        <a:lstStyle/>
        <a:p>
          <a:endParaRPr lang="en-US"/>
        </a:p>
      </dgm:t>
    </dgm:pt>
    <dgm:pt modelId="{14BD3F35-ADD4-455D-ACC2-3D4048CC6D81}">
      <dgm:prSet/>
      <dgm:spPr/>
      <dgm:t>
        <a:bodyPr/>
        <a:lstStyle/>
        <a:p>
          <a:r>
            <a:rPr lang="nl-BE"/>
            <a:t>Alle chinese aandelen in ict gamespelletjes</a:t>
          </a:r>
          <a:endParaRPr lang="en-US"/>
        </a:p>
      </dgm:t>
    </dgm:pt>
    <dgm:pt modelId="{AC50B098-B0B9-4B02-88CA-BB278BB21B6D}" type="parTrans" cxnId="{D2F5CFF5-EF0B-41B6-A8E7-73E15613DD99}">
      <dgm:prSet/>
      <dgm:spPr/>
      <dgm:t>
        <a:bodyPr/>
        <a:lstStyle/>
        <a:p>
          <a:endParaRPr lang="en-US"/>
        </a:p>
      </dgm:t>
    </dgm:pt>
    <dgm:pt modelId="{DF040E2A-7ECE-4C8A-863D-D5D9CC804332}" type="sibTrans" cxnId="{D2F5CFF5-EF0B-41B6-A8E7-73E15613DD99}">
      <dgm:prSet/>
      <dgm:spPr/>
      <dgm:t>
        <a:bodyPr/>
        <a:lstStyle/>
        <a:p>
          <a:endParaRPr lang="en-US"/>
        </a:p>
      </dgm:t>
    </dgm:pt>
    <dgm:pt modelId="{674A9EFA-2F4B-4F48-8365-440D8AF56B3B}">
      <dgm:prSet/>
      <dgm:spPr/>
      <dgm:t>
        <a:bodyPr/>
        <a:lstStyle/>
        <a:p>
          <a:r>
            <a:rPr lang="nl-BE"/>
            <a:t>Grondstoffen en edelmetalen</a:t>
          </a:r>
          <a:endParaRPr lang="en-US"/>
        </a:p>
      </dgm:t>
    </dgm:pt>
    <dgm:pt modelId="{9FCB71E0-C37E-4F4B-85ED-01A20DAB0E5E}" type="parTrans" cxnId="{44B7D3B4-E177-4B9C-96E4-4F7EB5DEF676}">
      <dgm:prSet/>
      <dgm:spPr/>
      <dgm:t>
        <a:bodyPr/>
        <a:lstStyle/>
        <a:p>
          <a:endParaRPr lang="en-US"/>
        </a:p>
      </dgm:t>
    </dgm:pt>
    <dgm:pt modelId="{013B87F3-5DBC-4F44-A7C4-3808C75D47D6}" type="sibTrans" cxnId="{44B7D3B4-E177-4B9C-96E4-4F7EB5DEF676}">
      <dgm:prSet/>
      <dgm:spPr/>
      <dgm:t>
        <a:bodyPr/>
        <a:lstStyle/>
        <a:p>
          <a:endParaRPr lang="en-US"/>
        </a:p>
      </dgm:t>
    </dgm:pt>
    <dgm:pt modelId="{B1D163BE-55BB-46F2-BD04-5D34276ED2F2}">
      <dgm:prSet/>
      <dgm:spPr/>
      <dgm:t>
        <a:bodyPr/>
        <a:lstStyle/>
        <a:p>
          <a:r>
            <a:rPr lang="nl-BE"/>
            <a:t>Short etf</a:t>
          </a:r>
          <a:endParaRPr lang="en-US"/>
        </a:p>
      </dgm:t>
    </dgm:pt>
    <dgm:pt modelId="{59AE9E34-EEB7-4E85-B1B1-401F42AEC6C8}" type="parTrans" cxnId="{898401AE-EEEA-4184-9656-49D87A38274C}">
      <dgm:prSet/>
      <dgm:spPr/>
      <dgm:t>
        <a:bodyPr/>
        <a:lstStyle/>
        <a:p>
          <a:endParaRPr lang="en-US"/>
        </a:p>
      </dgm:t>
    </dgm:pt>
    <dgm:pt modelId="{F413B4AB-380C-4E77-898C-87D47C8B76C5}" type="sibTrans" cxnId="{898401AE-EEEA-4184-9656-49D87A38274C}">
      <dgm:prSet/>
      <dgm:spPr/>
      <dgm:t>
        <a:bodyPr/>
        <a:lstStyle/>
        <a:p>
          <a:endParaRPr lang="en-US"/>
        </a:p>
      </dgm:t>
    </dgm:pt>
    <dgm:pt modelId="{E7D03549-47BE-4459-B942-42199EED9286}">
      <dgm:prSet/>
      <dgm:spPr/>
      <dgm:t>
        <a:bodyPr/>
        <a:lstStyle/>
        <a:p>
          <a:r>
            <a:rPr lang="nl-BE"/>
            <a:t>Bepaalde farma aandelen</a:t>
          </a:r>
          <a:endParaRPr lang="en-US"/>
        </a:p>
      </dgm:t>
    </dgm:pt>
    <dgm:pt modelId="{4AA965C8-7A6D-48A0-810E-1F55E00FCB2D}" type="parTrans" cxnId="{BB7A196D-DD0F-425F-9B1B-8D36544C2235}">
      <dgm:prSet/>
      <dgm:spPr/>
      <dgm:t>
        <a:bodyPr/>
        <a:lstStyle/>
        <a:p>
          <a:endParaRPr lang="en-US"/>
        </a:p>
      </dgm:t>
    </dgm:pt>
    <dgm:pt modelId="{C125F1B8-9323-4E49-9083-0D1F8B75E9B6}" type="sibTrans" cxnId="{BB7A196D-DD0F-425F-9B1B-8D36544C2235}">
      <dgm:prSet/>
      <dgm:spPr/>
      <dgm:t>
        <a:bodyPr/>
        <a:lstStyle/>
        <a:p>
          <a:endParaRPr lang="en-US"/>
        </a:p>
      </dgm:t>
    </dgm:pt>
    <dgm:pt modelId="{D5A3B9DF-CAA0-4AED-9F69-254A3DFB14A9}" type="pres">
      <dgm:prSet presAssocID="{C6FE4BEE-636B-40D1-B18E-C9DE39A6A8F3}" presName="linear" presStyleCnt="0">
        <dgm:presLayoutVars>
          <dgm:animLvl val="lvl"/>
          <dgm:resizeHandles val="exact"/>
        </dgm:presLayoutVars>
      </dgm:prSet>
      <dgm:spPr/>
    </dgm:pt>
    <dgm:pt modelId="{5AF5B190-3671-4EAF-9831-EACC13598D68}" type="pres">
      <dgm:prSet presAssocID="{81BF6306-1783-4D57-A5A4-F2433DEFF4B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3B30CFB-66FC-43CB-9620-8BAC4166BE9B}" type="pres">
      <dgm:prSet presAssocID="{55991F69-5500-4919-807C-FFB0C7771DA4}" presName="spacer" presStyleCnt="0"/>
      <dgm:spPr/>
    </dgm:pt>
    <dgm:pt modelId="{D879943C-DBBF-4D8C-B5E7-9C532B85B9C2}" type="pres">
      <dgm:prSet presAssocID="{5D6F22DA-8278-4608-A3FD-A12A5E33758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BDB4380-952E-4233-ADEE-BD0D9F683BB2}" type="pres">
      <dgm:prSet presAssocID="{3AE60EC8-03BC-4886-B170-082C95EED5AA}" presName="spacer" presStyleCnt="0"/>
      <dgm:spPr/>
    </dgm:pt>
    <dgm:pt modelId="{F6B90F9E-64BA-46B2-AFA0-F88E21FF0DF1}" type="pres">
      <dgm:prSet presAssocID="{525ADC38-ED6B-40E6-B4B5-0055BAB8EDF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5A8BD87-6414-40A0-99B6-CE8F0CEE808C}" type="pres">
      <dgm:prSet presAssocID="{2DA29E3B-A40F-4C62-AE05-D93C0F6430D8}" presName="spacer" presStyleCnt="0"/>
      <dgm:spPr/>
    </dgm:pt>
    <dgm:pt modelId="{386031C1-FA1B-4B7A-AFD1-387394EE89FC}" type="pres">
      <dgm:prSet presAssocID="{FA2FD92C-4D39-4EC1-B3EF-F957D106994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649B4A3-CD4F-472E-8459-BBEA2C468353}" type="pres">
      <dgm:prSet presAssocID="{87464F78-3AA0-48DD-A04A-D7BC7D7EF284}" presName="spacer" presStyleCnt="0"/>
      <dgm:spPr/>
    </dgm:pt>
    <dgm:pt modelId="{5801091D-6CD9-4A6B-88A7-7056F581A722}" type="pres">
      <dgm:prSet presAssocID="{A83A6BAF-2A03-4081-9EAF-0BAE4ADB4B9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9AC097B-F406-4094-ADFA-68F167AE45F8}" type="pres">
      <dgm:prSet presAssocID="{92ECF012-F597-43AA-B637-2A631934493F}" presName="spacer" presStyleCnt="0"/>
      <dgm:spPr/>
    </dgm:pt>
    <dgm:pt modelId="{E8CB127B-40F7-4F0A-B922-FA161DC1A673}" type="pres">
      <dgm:prSet presAssocID="{14BD3F35-ADD4-455D-ACC2-3D4048CC6D8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BA1D041-33AD-4C50-9464-09C9DCDF9412}" type="pres">
      <dgm:prSet presAssocID="{DF040E2A-7ECE-4C8A-863D-D5D9CC804332}" presName="spacer" presStyleCnt="0"/>
      <dgm:spPr/>
    </dgm:pt>
    <dgm:pt modelId="{D4CC355D-AFE3-41DD-A334-B395FDA6D582}" type="pres">
      <dgm:prSet presAssocID="{674A9EFA-2F4B-4F48-8365-440D8AF56B3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36B8973-3CC4-486C-B8C6-C011B86FCA68}" type="pres">
      <dgm:prSet presAssocID="{013B87F3-5DBC-4F44-A7C4-3808C75D47D6}" presName="spacer" presStyleCnt="0"/>
      <dgm:spPr/>
    </dgm:pt>
    <dgm:pt modelId="{49535057-ACB0-4A80-BF85-645072F50602}" type="pres">
      <dgm:prSet presAssocID="{B1D163BE-55BB-46F2-BD04-5D34276ED2F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1EA4713-9A8E-4383-A5F6-BBAA8CE0BA8E}" type="pres">
      <dgm:prSet presAssocID="{F413B4AB-380C-4E77-898C-87D47C8B76C5}" presName="spacer" presStyleCnt="0"/>
      <dgm:spPr/>
    </dgm:pt>
    <dgm:pt modelId="{566F9D38-A250-474E-ADCD-B9F7895FE8C8}" type="pres">
      <dgm:prSet presAssocID="{E7D03549-47BE-4459-B942-42199EED928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4CE0320-8D81-4895-B227-B8B5924FAB22}" type="presOf" srcId="{E7D03549-47BE-4459-B942-42199EED9286}" destId="{566F9D38-A250-474E-ADCD-B9F7895FE8C8}" srcOrd="0" destOrd="0" presId="urn:microsoft.com/office/officeart/2005/8/layout/vList2"/>
    <dgm:cxn modelId="{2BCE4E20-0326-4898-B250-F51292C82651}" type="presOf" srcId="{C6FE4BEE-636B-40D1-B18E-C9DE39A6A8F3}" destId="{D5A3B9DF-CAA0-4AED-9F69-254A3DFB14A9}" srcOrd="0" destOrd="0" presId="urn:microsoft.com/office/officeart/2005/8/layout/vList2"/>
    <dgm:cxn modelId="{F69F9D6B-1405-4142-AF77-A507FA9F4826}" srcId="{C6FE4BEE-636B-40D1-B18E-C9DE39A6A8F3}" destId="{525ADC38-ED6B-40E6-B4B5-0055BAB8EDFB}" srcOrd="2" destOrd="0" parTransId="{49E62703-8167-4ECB-9973-90EDA79AB182}" sibTransId="{2DA29E3B-A40F-4C62-AE05-D93C0F6430D8}"/>
    <dgm:cxn modelId="{BB7A196D-DD0F-425F-9B1B-8D36544C2235}" srcId="{C6FE4BEE-636B-40D1-B18E-C9DE39A6A8F3}" destId="{E7D03549-47BE-4459-B942-42199EED9286}" srcOrd="8" destOrd="0" parTransId="{4AA965C8-7A6D-48A0-810E-1F55E00FCB2D}" sibTransId="{C125F1B8-9323-4E49-9083-0D1F8B75E9B6}"/>
    <dgm:cxn modelId="{C53B8053-F935-4497-AA2A-720FD051A620}" type="presOf" srcId="{674A9EFA-2F4B-4F48-8365-440D8AF56B3B}" destId="{D4CC355D-AFE3-41DD-A334-B395FDA6D582}" srcOrd="0" destOrd="0" presId="urn:microsoft.com/office/officeart/2005/8/layout/vList2"/>
    <dgm:cxn modelId="{AC182274-5FF0-4B6A-908A-F3847D8B2C57}" srcId="{C6FE4BEE-636B-40D1-B18E-C9DE39A6A8F3}" destId="{81BF6306-1783-4D57-A5A4-F2433DEFF4B2}" srcOrd="0" destOrd="0" parTransId="{8E80A9DF-A697-4A99-8E35-32F45B6E4334}" sibTransId="{55991F69-5500-4919-807C-FFB0C7771DA4}"/>
    <dgm:cxn modelId="{6F1BFC81-2F6F-42CB-A067-58FA00232B37}" type="presOf" srcId="{FA2FD92C-4D39-4EC1-B3EF-F957D106994A}" destId="{386031C1-FA1B-4B7A-AFD1-387394EE89FC}" srcOrd="0" destOrd="0" presId="urn:microsoft.com/office/officeart/2005/8/layout/vList2"/>
    <dgm:cxn modelId="{193B6A85-6F1F-4EA3-AEDB-44415D2A4DF0}" srcId="{C6FE4BEE-636B-40D1-B18E-C9DE39A6A8F3}" destId="{A83A6BAF-2A03-4081-9EAF-0BAE4ADB4B95}" srcOrd="4" destOrd="0" parTransId="{296A127E-700A-4EF2-B930-8D9BA5B37CDC}" sibTransId="{92ECF012-F597-43AA-B637-2A631934493F}"/>
    <dgm:cxn modelId="{DA16D685-842D-4B84-A170-6CF6C1E6A313}" srcId="{C6FE4BEE-636B-40D1-B18E-C9DE39A6A8F3}" destId="{FA2FD92C-4D39-4EC1-B3EF-F957D106994A}" srcOrd="3" destOrd="0" parTransId="{3B4FEB44-7881-4A04-90FC-8F73E7AAD4B8}" sibTransId="{87464F78-3AA0-48DD-A04A-D7BC7D7EF284}"/>
    <dgm:cxn modelId="{F2C23797-5469-4CBF-9D9B-54659F5FFBE3}" type="presOf" srcId="{14BD3F35-ADD4-455D-ACC2-3D4048CC6D81}" destId="{E8CB127B-40F7-4F0A-B922-FA161DC1A673}" srcOrd="0" destOrd="0" presId="urn:microsoft.com/office/officeart/2005/8/layout/vList2"/>
    <dgm:cxn modelId="{AE579998-E723-4237-8FD5-526578C3FEE5}" type="presOf" srcId="{525ADC38-ED6B-40E6-B4B5-0055BAB8EDFB}" destId="{F6B90F9E-64BA-46B2-AFA0-F88E21FF0DF1}" srcOrd="0" destOrd="0" presId="urn:microsoft.com/office/officeart/2005/8/layout/vList2"/>
    <dgm:cxn modelId="{0C7CACA8-8FF1-464B-A9F0-0358513F532C}" type="presOf" srcId="{5D6F22DA-8278-4608-A3FD-A12A5E337584}" destId="{D879943C-DBBF-4D8C-B5E7-9C532B85B9C2}" srcOrd="0" destOrd="0" presId="urn:microsoft.com/office/officeart/2005/8/layout/vList2"/>
    <dgm:cxn modelId="{898401AE-EEEA-4184-9656-49D87A38274C}" srcId="{C6FE4BEE-636B-40D1-B18E-C9DE39A6A8F3}" destId="{B1D163BE-55BB-46F2-BD04-5D34276ED2F2}" srcOrd="7" destOrd="0" parTransId="{59AE9E34-EEB7-4E85-B1B1-401F42AEC6C8}" sibTransId="{F413B4AB-380C-4E77-898C-87D47C8B76C5}"/>
    <dgm:cxn modelId="{44B7D3B4-E177-4B9C-96E4-4F7EB5DEF676}" srcId="{C6FE4BEE-636B-40D1-B18E-C9DE39A6A8F3}" destId="{674A9EFA-2F4B-4F48-8365-440D8AF56B3B}" srcOrd="6" destOrd="0" parTransId="{9FCB71E0-C37E-4F4B-85ED-01A20DAB0E5E}" sibTransId="{013B87F3-5DBC-4F44-A7C4-3808C75D47D6}"/>
    <dgm:cxn modelId="{891472DA-B9CD-4774-9D2C-BDC040D68B32}" type="presOf" srcId="{B1D163BE-55BB-46F2-BD04-5D34276ED2F2}" destId="{49535057-ACB0-4A80-BF85-645072F50602}" srcOrd="0" destOrd="0" presId="urn:microsoft.com/office/officeart/2005/8/layout/vList2"/>
    <dgm:cxn modelId="{584D45E9-04DC-45CA-9736-98F64C28A2D0}" type="presOf" srcId="{A83A6BAF-2A03-4081-9EAF-0BAE4ADB4B95}" destId="{5801091D-6CD9-4A6B-88A7-7056F581A722}" srcOrd="0" destOrd="0" presId="urn:microsoft.com/office/officeart/2005/8/layout/vList2"/>
    <dgm:cxn modelId="{343D44ED-E232-4A48-B0FE-D200908327ED}" srcId="{C6FE4BEE-636B-40D1-B18E-C9DE39A6A8F3}" destId="{5D6F22DA-8278-4608-A3FD-A12A5E337584}" srcOrd="1" destOrd="0" parTransId="{C12FF0DB-E1A8-4364-AB1C-36890ABB5709}" sibTransId="{3AE60EC8-03BC-4886-B170-082C95EED5AA}"/>
    <dgm:cxn modelId="{D2F5CFF5-EF0B-41B6-A8E7-73E15613DD99}" srcId="{C6FE4BEE-636B-40D1-B18E-C9DE39A6A8F3}" destId="{14BD3F35-ADD4-455D-ACC2-3D4048CC6D81}" srcOrd="5" destOrd="0" parTransId="{AC50B098-B0B9-4B02-88CA-BB278BB21B6D}" sibTransId="{DF040E2A-7ECE-4C8A-863D-D5D9CC804332}"/>
    <dgm:cxn modelId="{B20281FC-9222-49DD-A9CB-E8AE0783651C}" type="presOf" srcId="{81BF6306-1783-4D57-A5A4-F2433DEFF4B2}" destId="{5AF5B190-3671-4EAF-9831-EACC13598D68}" srcOrd="0" destOrd="0" presId="urn:microsoft.com/office/officeart/2005/8/layout/vList2"/>
    <dgm:cxn modelId="{0219D6A1-1E4A-494C-9572-FC4B3D14B90E}" type="presParOf" srcId="{D5A3B9DF-CAA0-4AED-9F69-254A3DFB14A9}" destId="{5AF5B190-3671-4EAF-9831-EACC13598D68}" srcOrd="0" destOrd="0" presId="urn:microsoft.com/office/officeart/2005/8/layout/vList2"/>
    <dgm:cxn modelId="{6E0C1CE8-5EBD-4E77-A3CE-B978CE9B9F6D}" type="presParOf" srcId="{D5A3B9DF-CAA0-4AED-9F69-254A3DFB14A9}" destId="{C3B30CFB-66FC-43CB-9620-8BAC4166BE9B}" srcOrd="1" destOrd="0" presId="urn:microsoft.com/office/officeart/2005/8/layout/vList2"/>
    <dgm:cxn modelId="{3EB356D6-E591-4036-A654-7FCE7D5897A9}" type="presParOf" srcId="{D5A3B9DF-CAA0-4AED-9F69-254A3DFB14A9}" destId="{D879943C-DBBF-4D8C-B5E7-9C532B85B9C2}" srcOrd="2" destOrd="0" presId="urn:microsoft.com/office/officeart/2005/8/layout/vList2"/>
    <dgm:cxn modelId="{7DFEFF48-1F6C-43D1-A415-22210C2241F7}" type="presParOf" srcId="{D5A3B9DF-CAA0-4AED-9F69-254A3DFB14A9}" destId="{4BDB4380-952E-4233-ADEE-BD0D9F683BB2}" srcOrd="3" destOrd="0" presId="urn:microsoft.com/office/officeart/2005/8/layout/vList2"/>
    <dgm:cxn modelId="{E82AA2D1-0571-43B1-92EA-32AA9D256784}" type="presParOf" srcId="{D5A3B9DF-CAA0-4AED-9F69-254A3DFB14A9}" destId="{F6B90F9E-64BA-46B2-AFA0-F88E21FF0DF1}" srcOrd="4" destOrd="0" presId="urn:microsoft.com/office/officeart/2005/8/layout/vList2"/>
    <dgm:cxn modelId="{224D3EB2-1B5D-4AF3-ABA7-536976087D42}" type="presParOf" srcId="{D5A3B9DF-CAA0-4AED-9F69-254A3DFB14A9}" destId="{15A8BD87-6414-40A0-99B6-CE8F0CEE808C}" srcOrd="5" destOrd="0" presId="urn:microsoft.com/office/officeart/2005/8/layout/vList2"/>
    <dgm:cxn modelId="{F1CEFF11-F9B0-451E-98E4-C10439582A17}" type="presParOf" srcId="{D5A3B9DF-CAA0-4AED-9F69-254A3DFB14A9}" destId="{386031C1-FA1B-4B7A-AFD1-387394EE89FC}" srcOrd="6" destOrd="0" presId="urn:microsoft.com/office/officeart/2005/8/layout/vList2"/>
    <dgm:cxn modelId="{11B72E85-85EF-43D0-B9CD-BFB3DB5B0E8D}" type="presParOf" srcId="{D5A3B9DF-CAA0-4AED-9F69-254A3DFB14A9}" destId="{E649B4A3-CD4F-472E-8459-BBEA2C468353}" srcOrd="7" destOrd="0" presId="urn:microsoft.com/office/officeart/2005/8/layout/vList2"/>
    <dgm:cxn modelId="{5540203A-11DD-4614-8B9B-7E4F63476B76}" type="presParOf" srcId="{D5A3B9DF-CAA0-4AED-9F69-254A3DFB14A9}" destId="{5801091D-6CD9-4A6B-88A7-7056F581A722}" srcOrd="8" destOrd="0" presId="urn:microsoft.com/office/officeart/2005/8/layout/vList2"/>
    <dgm:cxn modelId="{8C1DC1EB-4CA7-412B-B4C7-E37A82EEC077}" type="presParOf" srcId="{D5A3B9DF-CAA0-4AED-9F69-254A3DFB14A9}" destId="{69AC097B-F406-4094-ADFA-68F167AE45F8}" srcOrd="9" destOrd="0" presId="urn:microsoft.com/office/officeart/2005/8/layout/vList2"/>
    <dgm:cxn modelId="{6FD9BFE1-4F64-486F-A2CC-83A577C53A06}" type="presParOf" srcId="{D5A3B9DF-CAA0-4AED-9F69-254A3DFB14A9}" destId="{E8CB127B-40F7-4F0A-B922-FA161DC1A673}" srcOrd="10" destOrd="0" presId="urn:microsoft.com/office/officeart/2005/8/layout/vList2"/>
    <dgm:cxn modelId="{BA713277-F9AD-4138-82EB-C4A9430A62E3}" type="presParOf" srcId="{D5A3B9DF-CAA0-4AED-9F69-254A3DFB14A9}" destId="{1BA1D041-33AD-4C50-9464-09C9DCDF9412}" srcOrd="11" destOrd="0" presId="urn:microsoft.com/office/officeart/2005/8/layout/vList2"/>
    <dgm:cxn modelId="{08B6F08B-C432-4464-8CF3-030C70167C88}" type="presParOf" srcId="{D5A3B9DF-CAA0-4AED-9F69-254A3DFB14A9}" destId="{D4CC355D-AFE3-41DD-A334-B395FDA6D582}" srcOrd="12" destOrd="0" presId="urn:microsoft.com/office/officeart/2005/8/layout/vList2"/>
    <dgm:cxn modelId="{DC371182-82BF-456B-B4E6-A68E38C62CE9}" type="presParOf" srcId="{D5A3B9DF-CAA0-4AED-9F69-254A3DFB14A9}" destId="{A36B8973-3CC4-486C-B8C6-C011B86FCA68}" srcOrd="13" destOrd="0" presId="urn:microsoft.com/office/officeart/2005/8/layout/vList2"/>
    <dgm:cxn modelId="{1A386AEC-B298-4D71-928C-54465A414FEE}" type="presParOf" srcId="{D5A3B9DF-CAA0-4AED-9F69-254A3DFB14A9}" destId="{49535057-ACB0-4A80-BF85-645072F50602}" srcOrd="14" destOrd="0" presId="urn:microsoft.com/office/officeart/2005/8/layout/vList2"/>
    <dgm:cxn modelId="{C8B46C74-C402-4B23-9BCA-1059F11B6FA6}" type="presParOf" srcId="{D5A3B9DF-CAA0-4AED-9F69-254A3DFB14A9}" destId="{51EA4713-9A8E-4383-A5F6-BBAA8CE0BA8E}" srcOrd="15" destOrd="0" presId="urn:microsoft.com/office/officeart/2005/8/layout/vList2"/>
    <dgm:cxn modelId="{92012921-FC19-4C97-8C10-2F76C604B42D}" type="presParOf" srcId="{D5A3B9DF-CAA0-4AED-9F69-254A3DFB14A9}" destId="{566F9D38-A250-474E-ADCD-B9F7895FE8C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B190-3671-4EAF-9831-EACC13598D68}">
      <dsp:nvSpPr>
        <dsp:cNvPr id="0" name=""/>
        <dsp:cNvSpPr/>
      </dsp:nvSpPr>
      <dsp:spPr>
        <a:xfrm>
          <a:off x="0" y="64226"/>
          <a:ext cx="6689197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Alhoewel de beurzen scherp dalen zijn er winnaars</a:t>
          </a:r>
          <a:endParaRPr lang="en-US" sz="1500" kern="1200"/>
        </a:p>
      </dsp:txBody>
      <dsp:txXfrm>
        <a:off x="17563" y="81789"/>
        <a:ext cx="6654071" cy="324648"/>
      </dsp:txXfrm>
    </dsp:sp>
    <dsp:sp modelId="{D879943C-DBBF-4D8C-B5E7-9C532B85B9C2}">
      <dsp:nvSpPr>
        <dsp:cNvPr id="0" name=""/>
        <dsp:cNvSpPr/>
      </dsp:nvSpPr>
      <dsp:spPr>
        <a:xfrm>
          <a:off x="0" y="467201"/>
          <a:ext cx="6689197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Alle aandelen in </a:t>
          </a:r>
          <a:r>
            <a:rPr lang="nl-BE" sz="1500" kern="1200" dirty="0" err="1"/>
            <a:t>agrizaken</a:t>
          </a:r>
          <a:r>
            <a:rPr lang="nl-BE" sz="1500" kern="1200" dirty="0"/>
            <a:t>  landbouw voedsel</a:t>
          </a:r>
          <a:endParaRPr lang="en-US" sz="1500" kern="1200" dirty="0"/>
        </a:p>
      </dsp:txBody>
      <dsp:txXfrm>
        <a:off x="17563" y="484764"/>
        <a:ext cx="6654071" cy="324648"/>
      </dsp:txXfrm>
    </dsp:sp>
    <dsp:sp modelId="{F6B90F9E-64BA-46B2-AFA0-F88E21FF0DF1}">
      <dsp:nvSpPr>
        <dsp:cNvPr id="0" name=""/>
        <dsp:cNvSpPr/>
      </dsp:nvSpPr>
      <dsp:spPr>
        <a:xfrm>
          <a:off x="0" y="870176"/>
          <a:ext cx="6689197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Alle aandelen in uranium EN LITHIUM</a:t>
          </a:r>
          <a:endParaRPr lang="en-US" sz="1500" kern="1200" dirty="0"/>
        </a:p>
      </dsp:txBody>
      <dsp:txXfrm>
        <a:off x="17563" y="887739"/>
        <a:ext cx="6654071" cy="324648"/>
      </dsp:txXfrm>
    </dsp:sp>
    <dsp:sp modelId="{386031C1-FA1B-4B7A-AFD1-387394EE89FC}">
      <dsp:nvSpPr>
        <dsp:cNvPr id="0" name=""/>
        <dsp:cNvSpPr/>
      </dsp:nvSpPr>
      <dsp:spPr>
        <a:xfrm>
          <a:off x="0" y="1273151"/>
          <a:ext cx="6689197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aandelen in olie</a:t>
          </a:r>
          <a:endParaRPr lang="en-US" sz="1500" kern="1200"/>
        </a:p>
      </dsp:txBody>
      <dsp:txXfrm>
        <a:off x="17563" y="1290714"/>
        <a:ext cx="6654071" cy="324648"/>
      </dsp:txXfrm>
    </dsp:sp>
    <dsp:sp modelId="{5801091D-6CD9-4A6B-88A7-7056F581A722}">
      <dsp:nvSpPr>
        <dsp:cNvPr id="0" name=""/>
        <dsp:cNvSpPr/>
      </dsp:nvSpPr>
      <dsp:spPr>
        <a:xfrm>
          <a:off x="0" y="1676126"/>
          <a:ext cx="6689197" cy="3597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aandelen in energie</a:t>
          </a:r>
          <a:endParaRPr lang="en-US" sz="1500" kern="1200"/>
        </a:p>
      </dsp:txBody>
      <dsp:txXfrm>
        <a:off x="17563" y="1693689"/>
        <a:ext cx="6654071" cy="324648"/>
      </dsp:txXfrm>
    </dsp:sp>
    <dsp:sp modelId="{E8CB127B-40F7-4F0A-B922-FA161DC1A673}">
      <dsp:nvSpPr>
        <dsp:cNvPr id="0" name=""/>
        <dsp:cNvSpPr/>
      </dsp:nvSpPr>
      <dsp:spPr>
        <a:xfrm>
          <a:off x="0" y="2079101"/>
          <a:ext cx="6689197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chinese aandelen in ict gamespelletjes</a:t>
          </a:r>
          <a:endParaRPr lang="en-US" sz="1500" kern="1200"/>
        </a:p>
      </dsp:txBody>
      <dsp:txXfrm>
        <a:off x="17563" y="2096664"/>
        <a:ext cx="6654071" cy="324648"/>
      </dsp:txXfrm>
    </dsp:sp>
    <dsp:sp modelId="{D4CC355D-AFE3-41DD-A334-B395FDA6D582}">
      <dsp:nvSpPr>
        <dsp:cNvPr id="0" name=""/>
        <dsp:cNvSpPr/>
      </dsp:nvSpPr>
      <dsp:spPr>
        <a:xfrm>
          <a:off x="0" y="2482076"/>
          <a:ext cx="6689197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Grondstoffen en edelmetalen</a:t>
          </a:r>
          <a:endParaRPr lang="en-US" sz="1500" kern="1200"/>
        </a:p>
      </dsp:txBody>
      <dsp:txXfrm>
        <a:off x="17563" y="2499639"/>
        <a:ext cx="6654071" cy="324648"/>
      </dsp:txXfrm>
    </dsp:sp>
    <dsp:sp modelId="{49535057-ACB0-4A80-BF85-645072F50602}">
      <dsp:nvSpPr>
        <dsp:cNvPr id="0" name=""/>
        <dsp:cNvSpPr/>
      </dsp:nvSpPr>
      <dsp:spPr>
        <a:xfrm>
          <a:off x="0" y="2885051"/>
          <a:ext cx="6689197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Short etf</a:t>
          </a:r>
          <a:endParaRPr lang="en-US" sz="1500" kern="1200"/>
        </a:p>
      </dsp:txBody>
      <dsp:txXfrm>
        <a:off x="17563" y="2902614"/>
        <a:ext cx="6654071" cy="324648"/>
      </dsp:txXfrm>
    </dsp:sp>
    <dsp:sp modelId="{566F9D38-A250-474E-ADCD-B9F7895FE8C8}">
      <dsp:nvSpPr>
        <dsp:cNvPr id="0" name=""/>
        <dsp:cNvSpPr/>
      </dsp:nvSpPr>
      <dsp:spPr>
        <a:xfrm>
          <a:off x="0" y="3288026"/>
          <a:ext cx="6689197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Bepaalde farma aandelen</a:t>
          </a:r>
          <a:endParaRPr lang="en-US" sz="1500" kern="1200"/>
        </a:p>
      </dsp:txBody>
      <dsp:txXfrm>
        <a:off x="17563" y="3305589"/>
        <a:ext cx="6654071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7/07/2022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4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06" y="893362"/>
            <a:ext cx="8160235" cy="2473079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107" y="3366441"/>
            <a:ext cx="8160234" cy="101159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897" y="311013"/>
            <a:ext cx="5615528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483" y="12743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0949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7870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165963" y="2877616"/>
            <a:ext cx="4404360" cy="1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33"/>
            </a:lvl1pPr>
          </a:lstStyle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33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8" y="1658567"/>
            <a:ext cx="8143216" cy="1936173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27" y="3594740"/>
            <a:ext cx="8143216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9" y="90481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27" y="2045309"/>
            <a:ext cx="4388701" cy="3110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078" y="2051115"/>
            <a:ext cx="4388701" cy="31044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7" y="900373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27" y="2049187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27" y="2809201"/>
            <a:ext cx="4388701" cy="23553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7879" y="2052449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7879" y="2806577"/>
            <a:ext cx="4388701" cy="23490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21" y="899657"/>
            <a:ext cx="3094205" cy="2193166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66" y="899657"/>
            <a:ext cx="5680532" cy="425493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221" y="3092823"/>
            <a:ext cx="3094205" cy="2057867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7" y="1066762"/>
            <a:ext cx="5531634" cy="1817308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958" y="2884070"/>
            <a:ext cx="5523711" cy="1979568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175" y="5165976"/>
            <a:ext cx="5526658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3174" y="300938"/>
            <a:ext cx="4608522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5784" y="12977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063325" y="607716"/>
            <a:ext cx="5554990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3"/>
            <a:ext cx="11518900" cy="701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2727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5781199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870" y="900362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70" y="2051115"/>
            <a:ext cx="9073094" cy="31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3518" y="312017"/>
            <a:ext cx="2376525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787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0516" y="129774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visualcapitalis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7/7/2022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88D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0E2E7A1-15F7-326F-73EA-76D2179C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70" y="607718"/>
            <a:ext cx="8784975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E6167A-6B52-5E8F-0D53-78696E44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1DA692-2884-9406-59F4-861F6154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7/7/2022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7/7/2022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12</a:t>
            </a:fld>
            <a:endParaRPr lang="en-US" sz="10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A3EA56-F757-486B-B96B-E3112F18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" y="31252"/>
            <a:ext cx="6060397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4A4BE1-36E3-F1BF-CD12-7228572B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46" y="31252"/>
            <a:ext cx="6639535" cy="115175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B077617-8CC0-E6EC-6463-5A4F8A4FF5FD}"/>
              </a:ext>
            </a:extLst>
          </p:cNvPr>
          <p:cNvSpPr txBox="1"/>
          <p:nvPr/>
        </p:nvSpPr>
        <p:spPr>
          <a:xfrm>
            <a:off x="6057425" y="1477988"/>
            <a:ext cx="5442880" cy="4622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4D8D89-5C38-E128-D822-DA3F80BA4441}"/>
              </a:ext>
            </a:extLst>
          </p:cNvPr>
          <p:cNvSpPr/>
          <p:nvPr/>
        </p:nvSpPr>
        <p:spPr>
          <a:xfrm>
            <a:off x="6273963" y="1254596"/>
            <a:ext cx="51889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Nu verkrijgbaar zonder kosten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 is 2% winst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177CF72-A864-2B45-5DA2-E018C716C84C}"/>
              </a:ext>
            </a:extLst>
          </p:cNvPr>
          <p:cNvSpPr/>
          <p:nvPr/>
        </p:nvSpPr>
        <p:spPr>
          <a:xfrm>
            <a:off x="18595" y="4462636"/>
            <a:ext cx="3580615" cy="187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Ideale belegging in tijden van </a:t>
            </a:r>
            <a:r>
              <a:rPr lang="nl-BE" dirty="0" err="1"/>
              <a:t>reccessies</a:t>
            </a:r>
            <a:r>
              <a:rPr lang="nl-BE" dirty="0"/>
              <a:t> en inflatie</a:t>
            </a:r>
          </a:p>
          <a:p>
            <a:pPr algn="ctr"/>
            <a:r>
              <a:rPr lang="nl-BE" dirty="0"/>
              <a:t>En  koopkrachtvermindering</a:t>
            </a: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26AA27-FF3D-762C-FB86-28557C19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676" y="2076099"/>
            <a:ext cx="8941547" cy="232480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8F4E3-5AF3-4EE2-854C-2AE334C2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F36DE-DCB5-43FC-8EDF-6E86AF8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/>
              <a:pPr>
                <a:spcAft>
                  <a:spcPts val="600"/>
                </a:spcAft>
              </a:pPr>
              <a:t>7/7/2022</a:t>
            </a:fld>
            <a:endParaRPr lang="en-US" sz="10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556CC0A-116D-BD40-DEEE-86D976BDDC9A}"/>
              </a:ext>
            </a:extLst>
          </p:cNvPr>
          <p:cNvSpPr txBox="1"/>
          <p:nvPr/>
        </p:nvSpPr>
        <p:spPr>
          <a:xfrm>
            <a:off x="1678639" y="4211314"/>
            <a:ext cx="7399601" cy="5208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E5291F-F224-4568-B3E0-786409755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935" y="5917333"/>
            <a:ext cx="13620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7/7/2022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solidFill>
                  <a:schemeClr val="tx1"/>
                </a:solidFill>
                <a:effectLst/>
              </a:rPr>
              <a:pPr>
                <a:spcAft>
                  <a:spcPts val="600"/>
                </a:spcAft>
              </a:pPr>
              <a:t>7/7/2022</a:t>
            </a:fld>
            <a:endParaRPr lang="en-US" sz="1000">
              <a:solidFill>
                <a:schemeClr val="tx1"/>
              </a:solidFill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chemeClr val="tx1"/>
                </a:solidFill>
                <a:effectLst/>
              </a:rPr>
              <a:pPr algn="r">
                <a:spcAft>
                  <a:spcPts val="600"/>
                </a:spcAft>
              </a:pPr>
              <a:t>16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934914" y="430188"/>
            <a:ext cx="8182410" cy="4320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Koopwaardige aandelen in </a:t>
            </a:r>
            <a:r>
              <a:rPr lang="nl-BE" sz="7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biomedical</a:t>
            </a:r>
            <a:endParaRPr lang="nl-BE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64E0C-0770-4739-9571-0EA97E29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7/7/2022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8E0DE-A10C-4540-A9BC-32A6800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82B750-FAB6-36F8-9213-8A99E6BF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E79208-84BC-1D07-8C19-3191788F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AB71-51EE-4B2D-958B-9AA3481B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1518D-4DC2-4CB8-9D2B-AC996F59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A16F-E681-4BA2-954B-FB9E65AE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B4B7A-B63A-4A39-B20B-7D246C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D7463C-8ACD-F811-B50E-3A450F84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7/7/2022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7/7/2022</a:t>
            </a:fld>
            <a:endParaRPr lang="en-US" sz="1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A847B9-D859-3D82-BE9A-C29284BA1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" y="-1"/>
            <a:ext cx="11514667" cy="74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EEFFB9-4E20-F666-B8E4-CDC2553E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4BAFC3-BBF0-5D12-3BD2-101ECD94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7ABF7BD7-9950-F0AB-8813-860BEB8E5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30689AA3-2A5B-DD5A-5D92-877941839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6BE6C1-1657-9B64-4B79-512A54C8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7/7/2022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80C696-0EBB-109F-1033-284E69C3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76FD01-6723-C151-A11D-AB7A0B84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C38A7C-61BA-DAD4-9F68-A385F855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917504-254F-C612-E9B7-FBEA8485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69" y="900361"/>
            <a:ext cx="9073094" cy="990944"/>
          </a:xfrm>
        </p:spPr>
        <p:txBody>
          <a:bodyPr>
            <a:normAutofit/>
          </a:bodyPr>
          <a:lstStyle/>
          <a:p>
            <a:r>
              <a:rPr lang="nl-B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toch zijn er aandelen die stijgen maar blijft alert en werkt met stop </a:t>
            </a:r>
            <a:r>
              <a:rPr lang="nl-BE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nl-B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verlies-</a:t>
            </a:r>
            <a:r>
              <a:rPr lang="nl-BE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beperker</a:t>
            </a:r>
            <a:endParaRPr lang="nl-BE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517" y="312016"/>
            <a:ext cx="2376525" cy="29202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515" y="129774"/>
            <a:ext cx="766244" cy="4756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74AE8BE3-4B10-8FD8-9787-A524EA716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53652"/>
              </p:ext>
            </p:extLst>
          </p:nvPr>
        </p:nvGraphicFramePr>
        <p:xfrm>
          <a:off x="3455194" y="2046752"/>
          <a:ext cx="6689197" cy="371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7/7/2022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7/7/2022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38EBF9-E203-4D3E-A79B-8D1C52BA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7" y="0"/>
            <a:ext cx="1085652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430858" y="718220"/>
            <a:ext cx="10585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8456C2-9457-404E-8DA7-41BB6630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3493F-F73E-4A1A-89E2-FE1D803D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40FE35-B5AC-1AF4-329B-FE893328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39" y="4211314"/>
            <a:ext cx="7399601" cy="52088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endParaRPr lang="en-US" sz="34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339BAAC-3857-1314-BAD4-2A6A32981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18" y="754528"/>
            <a:ext cx="11446829" cy="45001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239" y="4205513"/>
            <a:ext cx="766244" cy="475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4102" y="5180895"/>
            <a:ext cx="270737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 smtClean="0"/>
              <a:pPr>
                <a:spcAft>
                  <a:spcPts val="600"/>
                </a:spcAft>
              </a:pPr>
              <a:t>7/7/2022</a:t>
            </a:fld>
            <a:endParaRPr lang="en-US" sz="10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E4ADBF-AAD6-433C-B72E-C603B9BB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52C429-B9DA-48BE-B0C7-09AE248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7/7/2022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A10EE4-E904-2CB8-C553-C06872BB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76" y="2143161"/>
            <a:ext cx="8941547" cy="219067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E71C95-A74B-46F2-9E99-E284610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BB8E6-82F8-49B4-A377-787D0D3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7/7/2022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24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CC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BD1E45-EE27-7BE3-2327-2379E47A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87" y="607718"/>
            <a:ext cx="8994125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spcAft>
                  <a:spcPts val="600"/>
                </a:spcAft>
              </a:pPr>
              <a:t>7/7/2022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026" name="Picture 2" descr="Visual Capitalist">
            <a:hlinkClick r:id="rId4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D4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ABF36B-EA6D-AFF5-397F-156C40BC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17" y="1169979"/>
            <a:ext cx="9394224" cy="413345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7/7/2022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359</Words>
  <Application>Microsoft Office PowerPoint</Application>
  <PresentationFormat>Aangepast</PresentationFormat>
  <Paragraphs>118</Paragraphs>
  <Slides>33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2" baseType="lpstr">
      <vt:lpstr>Arial Black</vt:lpstr>
      <vt:lpstr>Arial Unicode MS</vt:lpstr>
      <vt:lpstr>Calibri</vt:lpstr>
      <vt:lpstr>Wingdings 3</vt:lpstr>
      <vt:lpstr>LJQQAM+ITC Zapf Chancery Medium Italic</vt:lpstr>
      <vt:lpstr>Century Gothic</vt:lpstr>
      <vt:lpstr>Arial</vt:lpstr>
      <vt:lpstr>Constantia</vt:lpstr>
      <vt:lpstr>Galerie</vt:lpstr>
      <vt:lpstr>PowerPoint-presentatie</vt:lpstr>
      <vt:lpstr>PowerPoint-presentatie</vt:lpstr>
      <vt:lpstr>En toch zijn er aandelen die stijgen maar blijft alert en werkt met stop loss/ verlies-beperker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53</cp:revision>
  <dcterms:modified xsi:type="dcterms:W3CDTF">2022-07-07T13:46:09Z</dcterms:modified>
</cp:coreProperties>
</file>