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82" r:id="rId1"/>
  </p:sldMasterIdLst>
  <p:notesMasterIdLst>
    <p:notesMasterId r:id="rId34"/>
  </p:notesMasterIdLst>
  <p:sldIdLst>
    <p:sldId id="256" r:id="rId2"/>
    <p:sldId id="258" r:id="rId3"/>
    <p:sldId id="339" r:id="rId4"/>
    <p:sldId id="377" r:id="rId5"/>
    <p:sldId id="387" r:id="rId6"/>
    <p:sldId id="260" r:id="rId7"/>
    <p:sldId id="315" r:id="rId8"/>
    <p:sldId id="378" r:id="rId9"/>
    <p:sldId id="391" r:id="rId10"/>
    <p:sldId id="396" r:id="rId11"/>
    <p:sldId id="395" r:id="rId12"/>
    <p:sldId id="264" r:id="rId13"/>
    <p:sldId id="336" r:id="rId14"/>
    <p:sldId id="272" r:id="rId15"/>
    <p:sldId id="393" r:id="rId16"/>
    <p:sldId id="274" r:id="rId17"/>
    <p:sldId id="281" r:id="rId18"/>
    <p:sldId id="385" r:id="rId19"/>
    <p:sldId id="363" r:id="rId20"/>
    <p:sldId id="365" r:id="rId21"/>
    <p:sldId id="372" r:id="rId22"/>
    <p:sldId id="366" r:id="rId23"/>
    <p:sldId id="368" r:id="rId24"/>
    <p:sldId id="373" r:id="rId25"/>
    <p:sldId id="374" r:id="rId26"/>
    <p:sldId id="375" r:id="rId27"/>
    <p:sldId id="380" r:id="rId28"/>
    <p:sldId id="381" r:id="rId29"/>
    <p:sldId id="344" r:id="rId30"/>
    <p:sldId id="326" r:id="rId31"/>
    <p:sldId id="327" r:id="rId32"/>
    <p:sldId id="386" r:id="rId33"/>
  </p:sldIdLst>
  <p:sldSz cx="11518900" cy="6477000"/>
  <p:notesSz cx="11518900" cy="6477000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LJQQAM+ITC Zapf Chancery Medium Italic" panose="020B0604020202020204"/>
      <p:regular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387"/>
            <p14:sldId id="260"/>
            <p14:sldId id="315"/>
            <p14:sldId id="378"/>
            <p14:sldId id="391"/>
            <p14:sldId id="396"/>
            <p14:sldId id="395"/>
            <p14:sldId id="264"/>
            <p14:sldId id="336"/>
            <p14:sldId id="272"/>
            <p14:sldId id="393"/>
            <p14:sldId id="274"/>
            <p14:sldId id="281"/>
            <p14:sldId id="385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0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11/08/2022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106" y="893362"/>
            <a:ext cx="8160235" cy="2473079"/>
          </a:xfrm>
        </p:spPr>
        <p:txBody>
          <a:bodyPr bIns="0" anchor="b">
            <a:normAutofit/>
          </a:bodyPr>
          <a:lstStyle>
            <a:lvl1pPr algn="l">
              <a:defRPr sz="6233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107" y="3366441"/>
            <a:ext cx="8160234" cy="101159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0" b="0">
                <a:solidFill>
                  <a:schemeClr val="tx1"/>
                </a:solidFill>
              </a:defRPr>
            </a:lvl1pPr>
            <a:lvl2pPr marL="431780" indent="0" algn="ctr">
              <a:buNone/>
              <a:defRPr sz="1700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897" y="311013"/>
            <a:ext cx="5615528" cy="292023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483" y="12743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0949" y="754586"/>
            <a:ext cx="1526540" cy="44010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7870" y="754586"/>
            <a:ext cx="7396613" cy="44010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165963" y="2877616"/>
            <a:ext cx="4404360" cy="14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33"/>
            </a:lvl1pPr>
          </a:lstStyle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33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8" y="1658567"/>
            <a:ext cx="8143216" cy="1936173"/>
          </a:xfrm>
        </p:spPr>
        <p:txBody>
          <a:bodyPr anchor="b">
            <a:normAutofit/>
          </a:bodyPr>
          <a:lstStyle>
            <a:lvl1pPr algn="l"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27" y="3594740"/>
            <a:ext cx="8143216" cy="956655"/>
          </a:xfrm>
        </p:spPr>
        <p:txBody>
          <a:bodyPr tIns="91440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609" y="904813"/>
            <a:ext cx="9075324" cy="1000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27" y="2045309"/>
            <a:ext cx="4388701" cy="3110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078" y="2051115"/>
            <a:ext cx="4388701" cy="310447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27" y="900373"/>
            <a:ext cx="9077238" cy="9976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27" y="2049187"/>
            <a:ext cx="4388701" cy="75739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27" y="2809201"/>
            <a:ext cx="4388701" cy="235532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7879" y="2052449"/>
            <a:ext cx="4388701" cy="75766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4" b="0" cap="none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7879" y="2806577"/>
            <a:ext cx="4388701" cy="23490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21" y="899657"/>
            <a:ext cx="3094205" cy="2193166"/>
          </a:xfrm>
        </p:spPr>
        <p:txBody>
          <a:bodyPr anchor="b">
            <a:normAutofit/>
          </a:bodyPr>
          <a:lstStyle>
            <a:lvl1pPr algn="l">
              <a:defRPr sz="22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66" y="899657"/>
            <a:ext cx="5680532" cy="425493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221" y="3092823"/>
            <a:ext cx="3094205" cy="2057867"/>
          </a:xfrm>
        </p:spPr>
        <p:txBody>
          <a:bodyPr/>
          <a:lstStyle>
            <a:lvl1pPr marL="0" indent="0" algn="l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4573" y="455383"/>
            <a:ext cx="3849585" cy="486304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7" y="1066762"/>
            <a:ext cx="5531634" cy="1817308"/>
          </a:xfrm>
        </p:spPr>
        <p:txBody>
          <a:bodyPr anchor="b">
            <a:normAutofit/>
          </a:bodyPr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5856" y="1060179"/>
            <a:ext cx="2637075" cy="365153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958" y="2884070"/>
            <a:ext cx="5523711" cy="1979568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175" y="5165976"/>
            <a:ext cx="5526658" cy="302338"/>
          </a:xfrm>
        </p:spPr>
        <p:txBody>
          <a:bodyPr/>
          <a:lstStyle>
            <a:lvl1pPr algn="l">
              <a:defRPr/>
            </a:lvl1pPr>
          </a:lstStyle>
          <a:p>
            <a:fld id="{6AF22F27-2F7B-4771-8667-393EC6809EA0}" type="datetime1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3174" y="300938"/>
            <a:ext cx="4608522" cy="30310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35784" y="129774"/>
            <a:ext cx="766244" cy="475601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063325" y="607716"/>
            <a:ext cx="5554990" cy="14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3"/>
            <a:ext cx="11518900" cy="7016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42727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5781199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870" y="900362"/>
            <a:ext cx="9073094" cy="99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870" y="2051115"/>
            <a:ext cx="9073094" cy="31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3518" y="312017"/>
            <a:ext cx="2376525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7870" y="311013"/>
            <a:ext cx="5610963" cy="292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0516" y="129774"/>
            <a:ext cx="766244" cy="4756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4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302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20000"/>
        </a:lnSpc>
        <a:spcBef>
          <a:spcPts val="94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8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customXml" Target="../ink/ink3.xml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visualcapitali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8/11/2022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741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3C12A9-31C2-A8FF-EFA5-9717BDAF2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BA1BC1-2A0A-0FF9-B0F1-5C7CAC87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3360F5-2561-DC36-1BF1-F5165711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03BA3E8-A383-E050-0BE9-83B83E04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A6DD85-B752-F3D2-2BEC-9F9CA170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250"/>
            <a:ext cx="115189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D2372-F1B1-078B-FA82-7D7A5C5F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AA7F5-9C8F-CF63-CFE5-F8B22442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53AC11E-3735-A630-B772-16BB44254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AEF044-0829-5D04-FAA6-2D75A692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0" y="502196"/>
            <a:ext cx="11133219" cy="48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8/11/2022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8/11/2022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13</a:t>
            </a:fld>
            <a:endParaRPr lang="en-US" sz="105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72EA6D-8827-46F0-B262-079E29FC8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8/11/2022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B18655A-2A51-C94B-A12B-BBA40CE9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2098" cy="6477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58980-8482-9E63-AB27-94DCB1DB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8968BE-1D5B-8D19-33CB-15C7219D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761E3AD-BB13-6126-A264-578EF932F20A}"/>
              </a:ext>
            </a:extLst>
          </p:cNvPr>
          <p:cNvSpPr/>
          <p:nvPr/>
        </p:nvSpPr>
        <p:spPr>
          <a:xfrm>
            <a:off x="3455194" y="5809238"/>
            <a:ext cx="1239314" cy="64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oblis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7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8/11/2022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6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671" y="603035"/>
            <a:ext cx="10303273" cy="457435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161" y="817574"/>
            <a:ext cx="9874577" cy="414528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523" y="973022"/>
            <a:ext cx="9563567" cy="3834384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1460857" y="1496521"/>
            <a:ext cx="8596900" cy="239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Koopwaardige</a:t>
            </a:r>
            <a:r>
              <a:rPr lang="en-US" sz="6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aandelen</a:t>
            </a:r>
            <a:endParaRPr lang="en-US" sz="6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3413" y="996971"/>
            <a:ext cx="731788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effectLst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2800">
              <a:effectLst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636" y="533474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effectLst/>
              </a:rPr>
              <a:pPr>
                <a:spcAft>
                  <a:spcPts val="600"/>
                </a:spcAft>
              </a:pPr>
              <a:t>8/11/2022</a:t>
            </a:fld>
            <a:endParaRPr lang="en-US" sz="1000">
              <a:effectLst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12BC9C-8CBE-7900-E25E-9D74566F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4808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646" y="740225"/>
            <a:ext cx="9997608" cy="499654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305" y="962914"/>
            <a:ext cx="9546289" cy="4551172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872116"/>
            <a:ext cx="766244" cy="47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596390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smtClean="0"/>
              <a:pPr>
                <a:spcAft>
                  <a:spcPts val="600"/>
                </a:spcAft>
              </a:pPr>
              <a:t>8/11/2022</a:t>
            </a:fld>
            <a:endParaRPr lang="en-US" sz="10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B710975-BB0D-C2AB-A1B5-15AA3839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48081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8/11/2022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9570DB-5CD5-06AF-4AA5-5FB7379E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30525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718484-A6EB-60E7-FA47-850A6B52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48082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DCBBBC15-CA17-65C1-842C-7C17C8855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D113AB2A-16B0-D996-9211-7D7F592A7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0B32F5-A43B-C189-76BD-02B80FA2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-1081980"/>
            <a:ext cx="11377263" cy="7558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8/11/2022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DCAE5C-E326-5A8E-89EC-C12FDB16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4" y="0"/>
            <a:ext cx="1130406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E5A616F-A0A5-9A81-66EE-6EE4DFEB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CFB4FE-25CC-027E-C279-5C0975E8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518900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CC6399-4347-D939-43CE-6AD22709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4808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69" y="900361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externe inflatie daalt=energieprijzen</a:t>
            </a:r>
            <a:b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interne inflatie stijgt =normaal na stijging externe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517" y="312016"/>
            <a:ext cx="2376525" cy="29202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515" y="129774"/>
            <a:ext cx="766244" cy="4756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0DD1B-2852-4C38-8F9B-6896F56B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Wat heeft dit als korte termijn gevolgen??</a:t>
            </a:r>
          </a:p>
          <a:p>
            <a:r>
              <a:rPr lang="nl-BE" b="1" dirty="0">
                <a:solidFill>
                  <a:srgbClr val="FF0000"/>
                </a:solidFill>
              </a:rPr>
              <a:t>Sommigen denken dat de FED haar rente geen ,75% zal doen stijgen in september maar minder</a:t>
            </a:r>
          </a:p>
          <a:p>
            <a:r>
              <a:rPr lang="nl-BE" b="1" dirty="0">
                <a:solidFill>
                  <a:srgbClr val="FF0000"/>
                </a:solidFill>
              </a:rPr>
              <a:t>Dus dat de rentestijging misschien voorbij is</a:t>
            </a:r>
          </a:p>
          <a:p>
            <a:r>
              <a:rPr lang="nl-BE" b="1" dirty="0">
                <a:solidFill>
                  <a:srgbClr val="FF0000"/>
                </a:solidFill>
              </a:rPr>
              <a:t>Dit verplicht wel de </a:t>
            </a:r>
            <a:r>
              <a:rPr lang="nl-BE" b="1" dirty="0" err="1">
                <a:solidFill>
                  <a:srgbClr val="FF0000"/>
                </a:solidFill>
              </a:rPr>
              <a:t>shorters</a:t>
            </a:r>
            <a:r>
              <a:rPr lang="nl-BE" b="1" dirty="0">
                <a:solidFill>
                  <a:srgbClr val="FF0000"/>
                </a:solidFill>
              </a:rPr>
              <a:t> van in te dekken  en de </a:t>
            </a:r>
            <a:r>
              <a:rPr lang="nl-BE" b="1" dirty="0" err="1">
                <a:solidFill>
                  <a:srgbClr val="FF0000"/>
                </a:solidFill>
              </a:rPr>
              <a:t>dayen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swingtraders</a:t>
            </a:r>
            <a:r>
              <a:rPr lang="nl-BE" b="1" dirty="0">
                <a:solidFill>
                  <a:srgbClr val="FF0000"/>
                </a:solidFill>
              </a:rPr>
              <a:t> long te gaan</a:t>
            </a:r>
          </a:p>
          <a:p>
            <a:r>
              <a:rPr lang="nl-BE" b="1" dirty="0">
                <a:solidFill>
                  <a:srgbClr val="FF0000"/>
                </a:solidFill>
              </a:rPr>
              <a:t>Dus voor iemand die aandelen </a:t>
            </a:r>
            <a:r>
              <a:rPr lang="nl-BE" b="1" dirty="0" err="1">
                <a:solidFill>
                  <a:srgbClr val="FF0000"/>
                </a:solidFill>
              </a:rPr>
              <a:t>reeeds</a:t>
            </a:r>
            <a:r>
              <a:rPr lang="nl-BE" b="1" dirty="0">
                <a:solidFill>
                  <a:srgbClr val="FF0000"/>
                </a:solidFill>
              </a:rPr>
              <a:t> bezit een mooi verkoopopportuniteit</a:t>
            </a:r>
          </a:p>
          <a:p>
            <a:r>
              <a:rPr lang="nl-BE" b="1" dirty="0">
                <a:solidFill>
                  <a:srgbClr val="FF0000"/>
                </a:solidFill>
              </a:rPr>
              <a:t>Voor een korte termijn belegger een potentiële korte stijging van 2 à 3 weken </a:t>
            </a:r>
          </a:p>
        </p:txBody>
      </p:sp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8/11/2022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8/11/2022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8/11/2022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0" y="5706282"/>
            <a:ext cx="11518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A001039-F8A2-A749-B30C-4A2564875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58276"/>
              </p:ext>
            </p:extLst>
          </p:nvPr>
        </p:nvGraphicFramePr>
        <p:xfrm>
          <a:off x="0" y="48283"/>
          <a:ext cx="11518900" cy="545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249000" imgH="7286760" progId="PBrush">
                  <p:embed/>
                </p:oleObj>
              </mc:Choice>
              <mc:Fallback>
                <p:oleObj name="Bitmap Image" r:id="rId2" imgW="12249000" imgH="7286760" progId="PBrus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A001039-F8A2-A749-B30C-4A2564875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48283"/>
                        <a:ext cx="11518900" cy="545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FDB7835C-B241-52A6-D3B6-E7946F34DD91}"/>
              </a:ext>
            </a:extLst>
          </p:cNvPr>
          <p:cNvSpPr/>
          <p:nvPr/>
        </p:nvSpPr>
        <p:spPr>
          <a:xfrm>
            <a:off x="2735114" y="604040"/>
            <a:ext cx="5688632" cy="618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De laagste tarieven in </a:t>
            </a:r>
            <a:r>
              <a:rPr lang="nl-NL" sz="2400" b="1" dirty="0" err="1">
                <a:solidFill>
                  <a:srgbClr val="FF0000"/>
                </a:solidFill>
              </a:rPr>
              <a:t>benelux</a:t>
            </a:r>
            <a:r>
              <a:rPr lang="nl-NL" sz="2400" b="1" dirty="0">
                <a:solidFill>
                  <a:srgbClr val="FF0000"/>
                </a:solidFill>
              </a:rPr>
              <a:t> !!!!!!!!!!!</a:t>
            </a:r>
            <a:endParaRPr lang="nl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063325" y="607716"/>
            <a:ext cx="9079773" cy="146812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8456C2-9457-404E-8DA7-41BB6630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612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3493F-F73E-4A1A-89E2-FE1D803D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726"/>
            <a:ext cx="11518900" cy="53333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8239" y="4205513"/>
            <a:ext cx="766244" cy="475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28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4102" y="5180895"/>
            <a:ext cx="270737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 smtClean="0"/>
              <a:pPr>
                <a:spcAft>
                  <a:spcPts val="600"/>
                </a:spcAft>
              </a:pPr>
              <a:t>8/11/2022</a:t>
            </a:fld>
            <a:endParaRPr lang="en-US" sz="10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E4ADBF-AAD6-433C-B72E-C603B9BB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5779372"/>
            <a:ext cx="11518900" cy="7016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52C429-B9DA-48BE-B0C7-09AE248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1198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2B478A27-7FCF-A2A8-974F-C6209E80602F}"/>
              </a:ext>
            </a:extLst>
          </p:cNvPr>
          <p:cNvSpPr/>
          <p:nvPr/>
        </p:nvSpPr>
        <p:spPr>
          <a:xfrm>
            <a:off x="358850" y="263615"/>
            <a:ext cx="10369152" cy="47933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Wat is het verschil tussen ons en uw instelling?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hebt 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10000euros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 beleggen  uw kosten bij uw bank zijn gemiddeld 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100 tot 300€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Bij ons 40 </a:t>
            </a:r>
            <a:r>
              <a:rPr lang="nl-BE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euros</a:t>
            </a:r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00FFFF"/>
              </a:highlight>
            </a:endParaRP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hebt 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100,000€ 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 beleggen bij uw instelling gemiddeld 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1000€ tot 3000€ kosten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Bij ons 400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€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dat met persoonlijke service en eigen site en veel meer</a:t>
            </a: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Iabr heeft een beurswaarde van 50miljard$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MASTER PORTFOLIO ADVISOR</a:t>
            </a:r>
          </a:p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MEESTER IN VERMOGENSADVIES</a:t>
            </a:r>
          </a:p>
        </p:txBody>
      </p:sp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8/11/2022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Rectangle 110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1" name="Picture 11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15" name="Rectangle 11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40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6B78BA-DBA8-C630-30DF-33F0EDA9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6" y="502196"/>
            <a:ext cx="10617547" cy="53670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76061"/>
            <a:ext cx="766244" cy="47560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67851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pPr>
                <a:spcAft>
                  <a:spcPts val="600"/>
                </a:spcAft>
              </a:pPr>
              <a:t>8/11/2022</a:t>
            </a:fld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1026" name="Picture 2" descr="Visual Capitalist">
            <a:hlinkClick r:id="rId4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B5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8/11/2022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4402D6-2C30-C95E-9A32-387A08CD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90" y="623887"/>
            <a:ext cx="9937104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7282"/>
            <a:ext cx="11518900" cy="387783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786120"/>
            <a:ext cx="11518900" cy="701675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87945"/>
            <a:ext cx="115189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D4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8"/>
            <a:ext cx="10303016" cy="525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E6167A-6B52-5E8F-0D53-78696E44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1DA692-2884-9406-59F4-861F6154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8/11/2022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24DEE9-053D-682E-6BD4-7C90629F8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4808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445</Words>
  <Application>Microsoft Office PowerPoint</Application>
  <PresentationFormat>Aangepast</PresentationFormat>
  <Paragraphs>125</Paragraphs>
  <Slides>32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LJQQAM+ITC Zapf Chancery Medium Italic</vt:lpstr>
      <vt:lpstr>Arial Black</vt:lpstr>
      <vt:lpstr>Constantia</vt:lpstr>
      <vt:lpstr>Century Gothic</vt:lpstr>
      <vt:lpstr>Calibri</vt:lpstr>
      <vt:lpstr>Wingdings 3</vt:lpstr>
      <vt:lpstr>Galerie</vt:lpstr>
      <vt:lpstr>Bitmap Image</vt:lpstr>
      <vt:lpstr>PowerPoint-presentatie</vt:lpstr>
      <vt:lpstr>PowerPoint-presentatie</vt:lpstr>
      <vt:lpstr>De externe inflatie daalt=energieprijzen de interne inflatie stijgt =normaal na stijging externe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58</cp:revision>
  <dcterms:modified xsi:type="dcterms:W3CDTF">2022-08-11T08:18:22Z</dcterms:modified>
</cp:coreProperties>
</file>