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82" r:id="rId1"/>
  </p:sldMasterIdLst>
  <p:notesMasterIdLst>
    <p:notesMasterId r:id="rId37"/>
  </p:notesMasterIdLst>
  <p:sldIdLst>
    <p:sldId id="256" r:id="rId2"/>
    <p:sldId id="399" r:id="rId3"/>
    <p:sldId id="258" r:id="rId4"/>
    <p:sldId id="377" r:id="rId5"/>
    <p:sldId id="387" r:id="rId6"/>
    <p:sldId id="260" r:id="rId7"/>
    <p:sldId id="408" r:id="rId8"/>
    <p:sldId id="401" r:id="rId9"/>
    <p:sldId id="409" r:id="rId10"/>
    <p:sldId id="406" r:id="rId11"/>
    <p:sldId id="400" r:id="rId12"/>
    <p:sldId id="264" r:id="rId13"/>
    <p:sldId id="336" r:id="rId14"/>
    <p:sldId id="404" r:id="rId15"/>
    <p:sldId id="405" r:id="rId16"/>
    <p:sldId id="272" r:id="rId17"/>
    <p:sldId id="393" r:id="rId18"/>
    <p:sldId id="274" r:id="rId19"/>
    <p:sldId id="281" r:id="rId20"/>
    <p:sldId id="385" r:id="rId21"/>
    <p:sldId id="363" r:id="rId22"/>
    <p:sldId id="365" r:id="rId23"/>
    <p:sldId id="402" r:id="rId24"/>
    <p:sldId id="366" r:id="rId25"/>
    <p:sldId id="368" r:id="rId26"/>
    <p:sldId id="373" r:id="rId27"/>
    <p:sldId id="374" r:id="rId28"/>
    <p:sldId id="375" r:id="rId29"/>
    <p:sldId id="380" r:id="rId30"/>
    <p:sldId id="398" r:id="rId31"/>
    <p:sldId id="403" r:id="rId32"/>
    <p:sldId id="344" r:id="rId33"/>
    <p:sldId id="326" r:id="rId34"/>
    <p:sldId id="327" r:id="rId35"/>
    <p:sldId id="386" r:id="rId36"/>
  </p:sldIdLst>
  <p:sldSz cx="11518900" cy="6477000"/>
  <p:notesSz cx="9929813" cy="6797675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  <p:embeddedFont>
      <p:font typeface="LJQQAM+ITC Zapf Chancery Medium Italic" panose="020B0604020202020204"/>
      <p:regular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387"/>
            <p14:sldId id="260"/>
            <p14:sldId id="408"/>
            <p14:sldId id="401"/>
            <p14:sldId id="409"/>
            <p14:sldId id="406"/>
            <p14:sldId id="400"/>
            <p14:sldId id="264"/>
            <p14:sldId id="336"/>
            <p14:sldId id="404"/>
            <p14:sldId id="405"/>
            <p14:sldId id="272"/>
            <p14:sldId id="393"/>
            <p14:sldId id="274"/>
            <p14:sldId id="281"/>
            <p14:sldId id="385"/>
            <p14:sldId id="363"/>
            <p14:sldId id="365"/>
            <p14:sldId id="402"/>
            <p14:sldId id="366"/>
            <p14:sldId id="368"/>
            <p14:sldId id="373"/>
            <p14:sldId id="374"/>
            <p14:sldId id="375"/>
            <p14:sldId id="380"/>
            <p14:sldId id="398"/>
            <p14:sldId id="403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B5E3D-D327-416E-8F01-6CA76FBB5A0C}" v="11" dt="2022-11-03T13:35:10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110" autoAdjust="0"/>
  </p:normalViewPr>
  <p:slideViewPr>
    <p:cSldViewPr>
      <p:cViewPr varScale="1">
        <p:scale>
          <a:sx n="117" d="100"/>
          <a:sy n="117" d="100"/>
        </p:scale>
        <p:origin x="564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106" y="893362"/>
            <a:ext cx="8160235" cy="2473079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107" y="3366441"/>
            <a:ext cx="8160234" cy="101159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897" y="311013"/>
            <a:ext cx="5615528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483" y="12743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0949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7870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165963" y="2877616"/>
            <a:ext cx="4404360" cy="14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33"/>
            </a:lvl1pPr>
          </a:lstStyle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33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8" y="1658567"/>
            <a:ext cx="8143216" cy="1936173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27" y="3594740"/>
            <a:ext cx="8143216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09" y="90481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27" y="2045309"/>
            <a:ext cx="4388701" cy="3110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078" y="2051115"/>
            <a:ext cx="4388701" cy="31044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7" y="900373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27" y="2049187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27" y="2809201"/>
            <a:ext cx="4388701" cy="23553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7879" y="2052449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7879" y="2806577"/>
            <a:ext cx="4388701" cy="23490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21" y="899657"/>
            <a:ext cx="3094205" cy="2193166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566" y="899657"/>
            <a:ext cx="5680532" cy="4254931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221" y="3092823"/>
            <a:ext cx="3094205" cy="2057867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7" y="1066762"/>
            <a:ext cx="5531634" cy="1817308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958" y="2884070"/>
            <a:ext cx="5523711" cy="1979568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3175" y="5165976"/>
            <a:ext cx="5526658" cy="302338"/>
          </a:xfrm>
        </p:spPr>
        <p:txBody>
          <a:bodyPr/>
          <a:lstStyle>
            <a:lvl1pPr algn="l">
              <a:defRPr/>
            </a:lvl1pPr>
          </a:lstStyle>
          <a:p>
            <a:fld id="{6AF22F27-2F7B-4771-8667-393EC6809EA0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3174" y="300938"/>
            <a:ext cx="4608522" cy="30310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5784" y="12977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063325" y="607716"/>
            <a:ext cx="5554990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3"/>
            <a:ext cx="11518900" cy="701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42727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5781199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7870" y="900362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70" y="2051115"/>
            <a:ext cx="9073094" cy="311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3518" y="312017"/>
            <a:ext cx="2376525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787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0516" y="129774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0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customXml" Target="../ink/ink3.xml"/><Relationship Id="rId4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11/3/2022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DD361B-6B0A-8645-1008-A683BC92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53FA0C-D5DF-298E-A8B8-CD37484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3C9B06-705B-3E0D-0DAF-F0536D23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021933"/>
            <a:ext cx="10077450" cy="43883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0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/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68396-9735-6281-6AFE-C33C9DD3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7" y="2051114"/>
            <a:ext cx="8820027" cy="3111544"/>
          </a:xfrm>
          <a:solidFill>
            <a:schemeClr val="accent4"/>
          </a:solidFill>
        </p:spPr>
        <p:txBody>
          <a:bodyPr/>
          <a:lstStyle/>
          <a:p>
            <a:r>
              <a:rPr lang="nl-BE" b="1" dirty="0"/>
              <a:t>DE LAASTE 3000 JAAR IS ER MAAR WEINIG VERANDERD OP DEZE AARDE OM UW VERMOGEN AFTESCHERMEN  TEGEN KOOPKRACHTVERLIES</a:t>
            </a:r>
          </a:p>
          <a:p>
            <a:r>
              <a:rPr lang="nl-BE" b="1" dirty="0"/>
              <a:t>BEURZEN.OBLIGATIES ALLES ZAL IN WAARDE VERMINDEREN</a:t>
            </a:r>
          </a:p>
          <a:p>
            <a:r>
              <a:rPr lang="nl-BE" b="1" dirty="0"/>
              <a:t>UITSLUITEND FYSISCH GOUD KAN U BEHOEDEN VAN DIT VERLIES</a:t>
            </a:r>
          </a:p>
          <a:p>
            <a:r>
              <a:rPr lang="nl-BE" b="1" dirty="0"/>
              <a:t>GOUDSTAVEN BEHOUDEN AL SINDS 3000JAAR STEEDS HUN KOOPKRACHT</a:t>
            </a:r>
          </a:p>
          <a:p>
            <a:r>
              <a:rPr lang="nl-BE" b="1" dirty="0"/>
              <a:t>EN JA AZIE EN CHINA GELOVEN MASSAAL DAARIN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7B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68E08D-7962-182B-9507-B62E61536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34" y="607718"/>
            <a:ext cx="7776864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8BE6C-4B55-F203-2E70-219325C1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5B399-33AE-C6FE-42C0-F5BA73172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6E692F9-1548-5E25-67B2-F170044A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2" y="495300"/>
            <a:ext cx="10441160" cy="5486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3CFE1-8641-1E96-FE84-8610A726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5C19BF-CEE0-A9E0-162B-42DB0BA6E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ABF4EA6-4C7F-0438-0300-5B514FFE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7" y="481012"/>
            <a:ext cx="11089232" cy="55149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D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8968BE-1D5B-8D19-33CB-15C7219D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58980-8482-9E63-AB27-94DCB1DB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9F2B91-00C7-F788-B879-69C5CA397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2" y="428625"/>
            <a:ext cx="100488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11/3/2022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30" name="Rectangle 12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6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671" y="603035"/>
            <a:ext cx="10303273" cy="457435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161" y="817574"/>
            <a:ext cx="9874577" cy="414528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523" y="973022"/>
            <a:ext cx="9563567" cy="3834384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1460857" y="1496521"/>
            <a:ext cx="8596900" cy="239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Koopwaardig</a:t>
            </a:r>
            <a:endParaRPr lang="en-US" sz="6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aandelen</a:t>
            </a:r>
            <a:r>
              <a:rPr lang="en-US" sz="6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/stocks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3413" y="996971"/>
            <a:ext cx="731788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effectLst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2800">
              <a:effectLst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636" y="533474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effectLst/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effectLst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0E8F0-3BE9-446A-7141-8C45BC47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06" y="312017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Oeps we zijn terug vertrokken met rentestijging en </a:t>
            </a:r>
            <a:r>
              <a:rPr lang="nl-BE" b="1" dirty="0" err="1">
                <a:solidFill>
                  <a:srgbClr val="FF0000"/>
                </a:solidFill>
              </a:rPr>
              <a:t>dalenden</a:t>
            </a:r>
            <a:r>
              <a:rPr lang="nl-BE" b="1" dirty="0">
                <a:solidFill>
                  <a:srgbClr val="FF0000"/>
                </a:solidFill>
              </a:rPr>
              <a:t> koersen voor obligaties en aandelen/fondsen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D35FEA-C01C-A7CD-FA66-20FC4703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906" y="1726332"/>
            <a:ext cx="9278058" cy="4032447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Ongelooflijk de laatste weken er waren geruchten dat men de rente niet of minder zou optrekken.</a:t>
            </a:r>
          </a:p>
          <a:p>
            <a:r>
              <a:rPr lang="nl-BE" b="1" dirty="0">
                <a:solidFill>
                  <a:srgbClr val="7030A0"/>
                </a:solidFill>
              </a:rPr>
              <a:t>Wat een waanzin als de inflatie in de VS 8,2% is en bij ons 12,5%</a:t>
            </a:r>
          </a:p>
          <a:p>
            <a:r>
              <a:rPr lang="nl-BE" b="1" dirty="0">
                <a:solidFill>
                  <a:srgbClr val="7030A0"/>
                </a:solidFill>
              </a:rPr>
              <a:t>Natuurlijk gaat men de rente MOETEN optrekken tot 5à7% in de VS en 8à10% in </a:t>
            </a:r>
            <a:r>
              <a:rPr lang="nl-BE" b="1" dirty="0" err="1">
                <a:solidFill>
                  <a:srgbClr val="7030A0"/>
                </a:solidFill>
              </a:rPr>
              <a:t>europa</a:t>
            </a:r>
            <a:r>
              <a:rPr lang="nl-BE" b="1" dirty="0">
                <a:solidFill>
                  <a:srgbClr val="7030A0"/>
                </a:solidFill>
              </a:rPr>
              <a:t> </a:t>
            </a:r>
          </a:p>
          <a:p>
            <a:r>
              <a:rPr lang="nl-BE" b="1" dirty="0">
                <a:solidFill>
                  <a:srgbClr val="7030A0"/>
                </a:solidFill>
              </a:rPr>
              <a:t>Wat als ze  dit niet doen??</a:t>
            </a:r>
          </a:p>
          <a:p>
            <a:r>
              <a:rPr lang="nl-BE" b="1" dirty="0">
                <a:solidFill>
                  <a:srgbClr val="7030A0"/>
                </a:solidFill>
              </a:rPr>
              <a:t>Dan zal de inflatie aanhouden en stagflatie volgen dat veel erger is dan nu snel de rente doen stijgen om koopgedrag van de </a:t>
            </a:r>
            <a:r>
              <a:rPr lang="nl-BE" b="1" dirty="0" err="1">
                <a:solidFill>
                  <a:srgbClr val="7030A0"/>
                </a:solidFill>
              </a:rPr>
              <a:t>comsument</a:t>
            </a:r>
            <a:r>
              <a:rPr lang="nl-BE" b="1" dirty="0">
                <a:solidFill>
                  <a:srgbClr val="7030A0"/>
                </a:solidFill>
              </a:rPr>
              <a:t> en bedrijven te temperen zodat de vraag vermindert en zo de prijsstijging.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19222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315DA7-A6B3-CA3C-3362-185A3F0164CD}"/>
              </a:ext>
            </a:extLst>
          </p:cNvPr>
          <p:cNvSpPr txBox="1"/>
          <p:nvPr/>
        </p:nvSpPr>
        <p:spPr>
          <a:xfrm>
            <a:off x="6263506" y="68905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Er zijn koopsignalen maar opgelet beleg in de sectoren die kunnen stijgen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374076-E1F9-266E-E9E6-710AB056D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21B104D-D8F8-D8C3-5BB6-FD72784052B6}"/>
              </a:ext>
            </a:extLst>
          </p:cNvPr>
          <p:cNvSpPr/>
          <p:nvPr/>
        </p:nvSpPr>
        <p:spPr>
          <a:xfrm>
            <a:off x="1204818" y="3812950"/>
            <a:ext cx="9347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Nog steeds in verkoopzone</a:t>
            </a:r>
          </a:p>
        </p:txBody>
      </p:sp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/>
              <a:pPr>
                <a:spcAft>
                  <a:spcPts val="600"/>
                </a:spcAft>
              </a:pPr>
              <a:t>11/3/2022</a:t>
            </a:fld>
            <a:endParaRPr lang="en-US" sz="10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C7CE5B-DE0D-82ED-ECCE-36CD9342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869449D-4932-BEC7-E1C8-C3E3E7C2EF67}"/>
              </a:ext>
            </a:extLst>
          </p:cNvPr>
          <p:cNvSpPr/>
          <p:nvPr/>
        </p:nvSpPr>
        <p:spPr>
          <a:xfrm>
            <a:off x="1219800" y="1162888"/>
            <a:ext cx="4897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Koersdoel 20€</a:t>
            </a:r>
          </a:p>
        </p:txBody>
      </p:sp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19222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E76BE6-8ED7-1CAF-021F-A2DF8DE4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1"/>
            <a:ext cx="11514667" cy="705492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FDCD239-AC53-BDF8-97F0-C7231BBAE1E1}"/>
              </a:ext>
            </a:extLst>
          </p:cNvPr>
          <p:cNvSpPr/>
          <p:nvPr/>
        </p:nvSpPr>
        <p:spPr>
          <a:xfrm>
            <a:off x="3455194" y="1340155"/>
            <a:ext cx="4897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Koersdoel 50€</a:t>
            </a:r>
          </a:p>
        </p:txBody>
      </p:sp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50EE47-D79B-53D4-4818-5F9BBB8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C55ED7-BCE8-3C81-E140-292A41C4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497466-2CA4-611C-3C2C-464BEEB0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004A409-96D8-F5D4-EDDE-0A218990EF3C}"/>
              </a:ext>
            </a:extLst>
          </p:cNvPr>
          <p:cNvSpPr/>
          <p:nvPr/>
        </p:nvSpPr>
        <p:spPr>
          <a:xfrm>
            <a:off x="5255394" y="1366292"/>
            <a:ext cx="425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Koersdoel4€</a:t>
            </a:r>
          </a:p>
        </p:txBody>
      </p:sp>
    </p:spTree>
    <p:extLst>
      <p:ext uri="{BB962C8B-B14F-4D97-AF65-F5344CB8AC3E}">
        <p14:creationId xmlns:p14="http://schemas.microsoft.com/office/powerpoint/2010/main" val="29759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73BEAE-7F15-A3C7-FE0B-C0B5FC9F8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2AFCE48-C1C0-8345-AF98-211CE30883D7}"/>
              </a:ext>
            </a:extLst>
          </p:cNvPr>
          <p:cNvSpPr/>
          <p:nvPr/>
        </p:nvSpPr>
        <p:spPr>
          <a:xfrm>
            <a:off x="5605093" y="1222276"/>
            <a:ext cx="4833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Koersdoel 18€</a:t>
            </a:r>
          </a:p>
        </p:txBody>
      </p:sp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F59A456E-AD58-791B-37AC-8CAE25CA1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D89BA7F-AEE3-5E03-99CF-901F377571D2}"/>
              </a:ext>
            </a:extLst>
          </p:cNvPr>
          <p:cNvSpPr/>
          <p:nvPr/>
        </p:nvSpPr>
        <p:spPr>
          <a:xfrm>
            <a:off x="5788230" y="1294284"/>
            <a:ext cx="4897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cap="none" spc="0" dirty="0">
                <a:ln/>
                <a:solidFill>
                  <a:schemeClr val="accent4"/>
                </a:solidFill>
                <a:effectLst/>
              </a:rPr>
              <a:t>Koersdoel 22€</a:t>
            </a:r>
          </a:p>
        </p:txBody>
      </p:sp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19222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25A502-B214-6D98-6D27-6A878862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1B5A330-2DB7-64B5-1A23-E34D16ED4D26}"/>
              </a:ext>
            </a:extLst>
          </p:cNvPr>
          <p:cNvSpPr/>
          <p:nvPr/>
        </p:nvSpPr>
        <p:spPr>
          <a:xfrm>
            <a:off x="5327402" y="1444613"/>
            <a:ext cx="4897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Koersdoel 10$</a:t>
            </a:r>
          </a:p>
        </p:txBody>
      </p:sp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3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B0D3DD-520B-06B6-7396-2BBB2A3B3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1"/>
            <a:ext cx="11514667" cy="719893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F569412-75FB-4955-90E6-DD8B13AEE3A6}"/>
              </a:ext>
            </a:extLst>
          </p:cNvPr>
          <p:cNvSpPr/>
          <p:nvPr/>
        </p:nvSpPr>
        <p:spPr>
          <a:xfrm>
            <a:off x="5759449" y="1209953"/>
            <a:ext cx="4509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Koersdoel 6€</a:t>
            </a:r>
          </a:p>
        </p:txBody>
      </p:sp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F566FC3-0036-0AEB-F8FE-82278362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88EC946-5383-9BC4-6216-4282F380864B}"/>
              </a:ext>
            </a:extLst>
          </p:cNvPr>
          <p:cNvSpPr/>
          <p:nvPr/>
        </p:nvSpPr>
        <p:spPr>
          <a:xfrm>
            <a:off x="5576754" y="1268145"/>
            <a:ext cx="4833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Koersdoel 10€</a:t>
            </a:r>
          </a:p>
        </p:txBody>
      </p:sp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88E75A-95D4-C669-253D-289FDC7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F5901CA-6806-A281-2353-D3261F7A244A}"/>
              </a:ext>
            </a:extLst>
          </p:cNvPr>
          <p:cNvSpPr/>
          <p:nvPr/>
        </p:nvSpPr>
        <p:spPr>
          <a:xfrm>
            <a:off x="5399410" y="1218228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Koersdoel 20</a:t>
            </a: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11/3/2022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FE125A-812A-8276-787C-AC54D4B1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1"/>
            <a:ext cx="11514667" cy="691090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66E5AF6-C5C3-7C3E-254E-5C63F4B05349}"/>
              </a:ext>
            </a:extLst>
          </p:cNvPr>
          <p:cNvSpPr/>
          <p:nvPr/>
        </p:nvSpPr>
        <p:spPr>
          <a:xfrm>
            <a:off x="1510978" y="1257502"/>
            <a:ext cx="5479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Koersdoel 0,70€</a:t>
            </a:r>
          </a:p>
        </p:txBody>
      </p:sp>
    </p:spTree>
    <p:extLst>
      <p:ext uri="{BB962C8B-B14F-4D97-AF65-F5344CB8AC3E}">
        <p14:creationId xmlns:p14="http://schemas.microsoft.com/office/powerpoint/2010/main" val="1149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4B84E8-9D6B-A7D1-88A7-31E77F62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5649A7F-9D60-9E3E-F580-F443061CB556}"/>
              </a:ext>
            </a:extLst>
          </p:cNvPr>
          <p:cNvSpPr/>
          <p:nvPr/>
        </p:nvSpPr>
        <p:spPr>
          <a:xfrm>
            <a:off x="70818" y="646212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Toptip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Koersdoel -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11/3/2022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11/3/2022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FBB6272-4711-4A61-3975-1C3088C84218}"/>
              </a:ext>
            </a:extLst>
          </p:cNvPr>
          <p:cNvSpPr/>
          <p:nvPr/>
        </p:nvSpPr>
        <p:spPr>
          <a:xfrm>
            <a:off x="1150938" y="291275"/>
            <a:ext cx="9217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Wat is het verschil tussen de kosten bij </a:t>
            </a:r>
            <a:r>
              <a:rPr lang="nl-BE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mexem</a:t>
            </a:r>
            <a:r>
              <a:rPr lang="nl-BE" sz="2400" b="1" dirty="0"/>
              <a:t> en je reguliere broker of bank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9E48EC7-17C6-237A-25F0-D619BE40D0B3}"/>
              </a:ext>
            </a:extLst>
          </p:cNvPr>
          <p:cNvSpPr txBox="1"/>
          <p:nvPr/>
        </p:nvSpPr>
        <p:spPr>
          <a:xfrm>
            <a:off x="466862" y="1356138"/>
            <a:ext cx="10585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Laten we als voorbeeld de gewone klant nemen met </a:t>
            </a:r>
            <a:r>
              <a:rPr lang="nl-BE" dirty="0">
                <a:highlight>
                  <a:srgbClr val="FFFF00"/>
                </a:highlight>
              </a:rPr>
              <a:t>30.000 </a:t>
            </a:r>
            <a:r>
              <a:rPr lang="nl-BE" dirty="0" err="1">
                <a:highlight>
                  <a:srgbClr val="FFFF00"/>
                </a:highlight>
              </a:rPr>
              <a:t>euros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/>
              <a:t>spaargeld</a:t>
            </a:r>
          </a:p>
          <a:p>
            <a:endParaRPr lang="nl-BE" dirty="0"/>
          </a:p>
          <a:p>
            <a:r>
              <a:rPr lang="nl-BE" dirty="0"/>
              <a:t>Als deze klant </a:t>
            </a:r>
            <a:r>
              <a:rPr lang="nl-BE" dirty="0">
                <a:highlight>
                  <a:srgbClr val="FFFF00"/>
                </a:highlight>
              </a:rPr>
              <a:t>2x per jaar koopt/verkoopt</a:t>
            </a:r>
          </a:p>
          <a:p>
            <a:endParaRPr lang="nl-BE" dirty="0"/>
          </a:p>
          <a:p>
            <a:r>
              <a:rPr lang="nl-BE" dirty="0"/>
              <a:t>Bij je gewone </a:t>
            </a:r>
            <a:r>
              <a:rPr lang="nl-BE" dirty="0" err="1">
                <a:highlight>
                  <a:srgbClr val="FFFF00"/>
                </a:highlight>
              </a:rPr>
              <a:t>broker&amp;bank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/>
              <a:t>is dit gemiddeld aan 1% dus </a:t>
            </a:r>
            <a:r>
              <a:rPr lang="nl-BE" dirty="0">
                <a:highlight>
                  <a:srgbClr val="FFFF00"/>
                </a:highlight>
              </a:rPr>
              <a:t>1200 </a:t>
            </a:r>
            <a:r>
              <a:rPr lang="nl-BE" dirty="0" err="1">
                <a:highlight>
                  <a:srgbClr val="FFFF00"/>
                </a:highlight>
              </a:rPr>
              <a:t>euros</a:t>
            </a:r>
            <a:endParaRPr lang="nl-BE" dirty="0">
              <a:highlight>
                <a:srgbClr val="FFFF00"/>
              </a:highlight>
            </a:endParaRPr>
          </a:p>
          <a:p>
            <a:endParaRPr lang="nl-BE" dirty="0"/>
          </a:p>
          <a:p>
            <a:r>
              <a:rPr lang="nl-BE" dirty="0"/>
              <a:t>Bij ons </a:t>
            </a:r>
            <a:r>
              <a:rPr lang="nl-BE" dirty="0">
                <a:highlight>
                  <a:srgbClr val="FFFF00"/>
                </a:highlight>
              </a:rPr>
              <a:t>Mexem</a:t>
            </a:r>
            <a:r>
              <a:rPr lang="nl-BE" dirty="0"/>
              <a:t> is dit 1 per duizend of  120 </a:t>
            </a:r>
            <a:r>
              <a:rPr lang="nl-BE" dirty="0" err="1"/>
              <a:t>euros</a:t>
            </a:r>
            <a:r>
              <a:rPr lang="nl-BE" dirty="0"/>
              <a:t> plus 120 </a:t>
            </a:r>
            <a:r>
              <a:rPr lang="nl-BE" dirty="0" err="1"/>
              <a:t>advisor</a:t>
            </a:r>
            <a:r>
              <a:rPr lang="nl-BE" dirty="0"/>
              <a:t> fee=</a:t>
            </a:r>
            <a:r>
              <a:rPr lang="nl-BE" b="1" dirty="0">
                <a:solidFill>
                  <a:srgbClr val="FF0000"/>
                </a:solidFill>
              </a:rPr>
              <a:t>240 </a:t>
            </a:r>
            <a:r>
              <a:rPr lang="nl-BE" b="1" dirty="0" err="1">
                <a:solidFill>
                  <a:srgbClr val="FF0000"/>
                </a:solidFill>
              </a:rPr>
              <a:t>euros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nl-BE" dirty="0">
                <a:highlight>
                  <a:srgbClr val="00FF00"/>
                </a:highlight>
              </a:rPr>
              <a:t>Verschil van 960 </a:t>
            </a:r>
            <a:r>
              <a:rPr lang="nl-BE" dirty="0" err="1">
                <a:highlight>
                  <a:srgbClr val="00FF00"/>
                </a:highlight>
              </a:rPr>
              <a:t>euros</a:t>
            </a:r>
            <a:r>
              <a:rPr lang="nl-BE" dirty="0">
                <a:highlight>
                  <a:srgbClr val="00FF00"/>
                </a:highlight>
              </a:rPr>
              <a:t> op één jaar </a:t>
            </a:r>
          </a:p>
          <a:p>
            <a:r>
              <a:rPr lang="nl-BE" dirty="0"/>
              <a:t>Dat heeft enorme gevolgen op </a:t>
            </a:r>
            <a:r>
              <a:rPr lang="nl-BE" dirty="0">
                <a:highlight>
                  <a:srgbClr val="FF0000"/>
                </a:highlight>
              </a:rPr>
              <a:t>je rendement</a:t>
            </a:r>
          </a:p>
          <a:p>
            <a:r>
              <a:rPr lang="nl-BE" dirty="0"/>
              <a:t>Zo zal het rendement van je beleggingen als je </a:t>
            </a:r>
            <a:r>
              <a:rPr lang="nl-BE" dirty="0" err="1"/>
              <a:t>indentiek</a:t>
            </a:r>
            <a:r>
              <a:rPr lang="nl-BE" dirty="0"/>
              <a:t> zelfde doet bij ons  als je bij je bank</a:t>
            </a:r>
          </a:p>
          <a:p>
            <a:r>
              <a:rPr lang="nl-BE" dirty="0"/>
              <a:t>3% zijn per jaar!!</a:t>
            </a:r>
          </a:p>
          <a:p>
            <a:r>
              <a:rPr lang="nl-BE" dirty="0"/>
              <a:t>Dit wil zeggen dat dezelfde beleggingen op 10 jaar bij </a:t>
            </a:r>
            <a:r>
              <a:rPr lang="nl-BE" dirty="0">
                <a:highlight>
                  <a:srgbClr val="00FFFF"/>
                </a:highlight>
              </a:rPr>
              <a:t>mexem; 50% meer opbrengen</a:t>
            </a:r>
          </a:p>
          <a:p>
            <a:r>
              <a:rPr lang="nl-BE" dirty="0">
                <a:highlight>
                  <a:srgbClr val="FF00FF"/>
                </a:highlight>
              </a:rPr>
              <a:t>Op 20 jaar 100%</a:t>
            </a:r>
          </a:p>
          <a:p>
            <a:r>
              <a:rPr lang="nl-BE" dirty="0">
                <a:highlight>
                  <a:srgbClr val="FFFF00"/>
                </a:highlight>
              </a:rPr>
              <a:t>Ja kosten zijn een belangrijke factor </a:t>
            </a:r>
            <a:r>
              <a:rPr lang="nl-BE" dirty="0"/>
              <a:t>die je rendement doen dalen ( kosten verminderen je inzet)</a:t>
            </a:r>
          </a:p>
          <a:p>
            <a:r>
              <a:rPr lang="nl-BE" b="1" u="sng" dirty="0"/>
              <a:t>Mexem rekent de laagste kosten aan in Belgiê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-18635" y="5517747"/>
            <a:ext cx="1153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advisor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" name="Picture 5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96" name="Straight Connector 5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60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8B7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5C0476-CBE8-D614-3FED-FDD4166D9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6" r="2" b="24442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98" name="Rectangle 62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11/3/2022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B40AA-4DDB-7B22-4220-0CF6E4E0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A7AC05-D002-80F8-7C7C-FFC036F63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5BEFE-AB3F-225C-1770-273772BD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1771FD-3EF2-7BA4-3E0D-76B0E3B7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F1C540-6593-C95B-4AF9-1840C0A3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44808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5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DD361B-6B0A-8645-1008-A683BC92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53FA0C-D5DF-298E-A8B8-CD37484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89160D-B940-22D3-0E7F-13526880D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"/>
            <a:ext cx="11448082" cy="6305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01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0F1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DD361B-6B0A-8645-1008-A683BC92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53FA0C-D5DF-298E-A8B8-CD37484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11/3/2022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BD7554-2A33-B6EA-083F-C5553465A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" y="865616"/>
            <a:ext cx="9896475" cy="48033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6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630</Words>
  <Application>Microsoft Office PowerPoint</Application>
  <PresentationFormat>Aangepast</PresentationFormat>
  <Paragraphs>149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Century Gothic</vt:lpstr>
      <vt:lpstr>Arial Unicode MS</vt:lpstr>
      <vt:lpstr>Calibri</vt:lpstr>
      <vt:lpstr>Constantia</vt:lpstr>
      <vt:lpstr>Wingdings 3</vt:lpstr>
      <vt:lpstr>LJQQAM+ITC Zapf Chancery Medium Italic</vt:lpstr>
      <vt:lpstr>Galerie</vt:lpstr>
      <vt:lpstr>PowerPoint-presentatie</vt:lpstr>
      <vt:lpstr>Oeps we zijn terug vertrokken met rentestijging en dalenden koersen voor obligaties en aandelen/fondsen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69</cp:revision>
  <cp:lastPrinted>2022-08-25T12:22:59Z</cp:lastPrinted>
  <dcterms:modified xsi:type="dcterms:W3CDTF">2022-11-03T13:36:00Z</dcterms:modified>
</cp:coreProperties>
</file>