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49" r:id="rId1"/>
  </p:sldMasterIdLst>
  <p:notesMasterIdLst>
    <p:notesMasterId r:id="rId35"/>
  </p:notesMasterIdLst>
  <p:sldIdLst>
    <p:sldId id="256" r:id="rId2"/>
    <p:sldId id="399" r:id="rId3"/>
    <p:sldId id="258" r:id="rId4"/>
    <p:sldId id="377" r:id="rId5"/>
    <p:sldId id="260" r:id="rId6"/>
    <p:sldId id="409" r:id="rId7"/>
    <p:sldId id="412" r:id="rId8"/>
    <p:sldId id="425" r:id="rId9"/>
    <p:sldId id="426" r:id="rId10"/>
    <p:sldId id="400" r:id="rId11"/>
    <p:sldId id="264" r:id="rId12"/>
    <p:sldId id="336" r:id="rId13"/>
    <p:sldId id="404" r:id="rId14"/>
    <p:sldId id="405" r:id="rId15"/>
    <p:sldId id="272" r:id="rId16"/>
    <p:sldId id="417" r:id="rId17"/>
    <p:sldId id="274" r:id="rId18"/>
    <p:sldId id="380" r:id="rId19"/>
    <p:sldId id="413" r:id="rId20"/>
    <p:sldId id="414" r:id="rId21"/>
    <p:sldId id="415" r:id="rId22"/>
    <p:sldId id="398" r:id="rId23"/>
    <p:sldId id="403" r:id="rId24"/>
    <p:sldId id="419" r:id="rId25"/>
    <p:sldId id="420" r:id="rId26"/>
    <p:sldId id="421" r:id="rId27"/>
    <p:sldId id="422" r:id="rId28"/>
    <p:sldId id="423" r:id="rId29"/>
    <p:sldId id="424" r:id="rId30"/>
    <p:sldId id="344" r:id="rId31"/>
    <p:sldId id="326" r:id="rId32"/>
    <p:sldId id="327" r:id="rId33"/>
    <p:sldId id="386" r:id="rId34"/>
  </p:sldIdLst>
  <p:sldSz cx="11518900" cy="6477000"/>
  <p:notesSz cx="9929813" cy="6797675"/>
  <p:embeddedFontLst>
    <p:embeddedFont>
      <p:font typeface="Arial Black" panose="020B0A04020102020204" pitchFamily="34" charset="0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Constantia" panose="02030602050306030303" pitchFamily="18" charset="0"/>
      <p:regular r:id="rId45"/>
      <p:bold r:id="rId46"/>
      <p:italic r:id="rId47"/>
      <p:boldItalic r:id="rId48"/>
    </p:embeddedFont>
    <p:embeddedFont>
      <p:font typeface="LJQQAM+ITC Zapf Chancery Medium Italic" panose="020B0604020202020204"/>
      <p:regular r:id="rId49"/>
    </p:embeddedFont>
    <p:embeddedFont>
      <p:font typeface="Wingdings 3" panose="05040102010807070707" pitchFamily="18" charset="2"/>
      <p:regular r:id="rId5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DE9A476A-BE10-438B-A8F8-9C1FD48FE5AB}">
          <p14:sldIdLst>
            <p14:sldId id="256"/>
            <p14:sldId id="399"/>
          </p14:sldIdLst>
        </p14:section>
        <p14:section name="Naamloze sectie" id="{8755B586-2486-49CE-8420-C76D66869903}">
          <p14:sldIdLst>
            <p14:sldId id="258"/>
            <p14:sldId id="377"/>
            <p14:sldId id="260"/>
            <p14:sldId id="409"/>
            <p14:sldId id="412"/>
            <p14:sldId id="425"/>
            <p14:sldId id="426"/>
            <p14:sldId id="400"/>
            <p14:sldId id="264"/>
            <p14:sldId id="336"/>
            <p14:sldId id="404"/>
            <p14:sldId id="405"/>
            <p14:sldId id="272"/>
            <p14:sldId id="417"/>
            <p14:sldId id="274"/>
            <p14:sldId id="380"/>
            <p14:sldId id="413"/>
            <p14:sldId id="414"/>
            <p14:sldId id="415"/>
            <p14:sldId id="398"/>
            <p14:sldId id="403"/>
            <p14:sldId id="419"/>
            <p14:sldId id="420"/>
            <p14:sldId id="421"/>
            <p14:sldId id="422"/>
            <p14:sldId id="423"/>
            <p14:sldId id="424"/>
            <p14:sldId id="344"/>
            <p14:sldId id="326"/>
            <p14:sldId id="327"/>
            <p14:sldId id="3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 busschaert" initials="bb" lastIdx="1" clrIdx="0">
    <p:extLst>
      <p:ext uri="{19B8F6BF-5375-455C-9EA6-DF929625EA0E}">
        <p15:presenceInfo xmlns:p15="http://schemas.microsoft.com/office/powerpoint/2012/main" userId="3712a37b8b467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B09BDC-0E10-4449-A480-B4A6D725B3B7}" v="12" dt="2023-01-25T10:26:23.2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6126" autoAdjust="0"/>
  </p:normalViewPr>
  <p:slideViewPr>
    <p:cSldViewPr>
      <p:cViewPr varScale="1">
        <p:scale>
          <a:sx n="112" d="100"/>
          <a:sy n="112" d="100"/>
        </p:scale>
        <p:origin x="750" y="1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4522" y="0"/>
            <a:ext cx="4302554" cy="341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4DA3B7-C8ED-4794-95C0-F1362288985C}" type="datetimeFigureOut">
              <a:rPr lang="nl-BE" smtClean="0"/>
              <a:t>25/01/2023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529" y="3272215"/>
            <a:ext cx="7942756" cy="26757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4522" y="6456126"/>
            <a:ext cx="4302554" cy="3415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ABA92-AB3F-4EA2-AF65-EA623A794B1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313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92197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4837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8ABA92-AB3F-4EA2-AF65-EA623A794B18}" type="slidenum">
              <a:rPr lang="nl-BE" smtClean="0"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7718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6267" y="2374900"/>
            <a:ext cx="8423195" cy="2137071"/>
          </a:xfrm>
        </p:spPr>
        <p:txBody>
          <a:bodyPr anchor="b">
            <a:normAutofit/>
          </a:bodyPr>
          <a:lstStyle>
            <a:lvl1pPr>
              <a:defRPr sz="51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267" y="4511969"/>
            <a:ext cx="8423195" cy="1063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63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95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27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58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90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224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54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4FE9D-F71D-4704-AE5B-400287031B1B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6"/>
          <p:cNvSpPr/>
          <p:nvPr/>
        </p:nvSpPr>
        <p:spPr bwMode="auto">
          <a:xfrm>
            <a:off x="0" y="4083599"/>
            <a:ext cx="1648333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427790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986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75733"/>
            <a:ext cx="8423195" cy="2943871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00831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094204" y="3310467"/>
            <a:ext cx="7120473" cy="359833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51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4112155"/>
            <a:ext cx="8423195" cy="1469427"/>
          </a:xfrm>
        </p:spPr>
        <p:txBody>
          <a:bodyPr anchor="ctr">
            <a:normAutofit/>
          </a:bodyPr>
          <a:lstStyle>
            <a:lvl1pPr marL="0" indent="0" algn="l">
              <a:buNone/>
              <a:defRPr sz="17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934334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2302934"/>
            <a:ext cx="8423196" cy="2573465"/>
          </a:xfrm>
        </p:spPr>
        <p:txBody>
          <a:bodyPr anchor="b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8691411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92608" y="575734"/>
            <a:ext cx="7930511" cy="2734733"/>
          </a:xfrm>
        </p:spPr>
        <p:txBody>
          <a:bodyPr anchor="ctr">
            <a:normAutofit/>
          </a:bodyPr>
          <a:lstStyle>
            <a:lvl1pPr algn="l">
              <a:defRPr sz="4533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331417" y="612005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01220" y="2743900"/>
            <a:ext cx="575945" cy="552288"/>
          </a:xfrm>
          <a:prstGeom prst="rect">
            <a:avLst/>
          </a:prstGeom>
        </p:spPr>
        <p:txBody>
          <a:bodyPr vert="horz" lIns="86360" tIns="43180" rIns="86360" bIns="43180" rtlCol="0" anchor="ctr">
            <a:noAutofit/>
          </a:bodyPr>
          <a:lstStyle/>
          <a:p>
            <a:pPr lvl="0"/>
            <a:r>
              <a:rPr lang="en-US" sz="7555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7549691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592551"/>
            <a:ext cx="8423195" cy="2720019"/>
          </a:xfrm>
        </p:spPr>
        <p:txBody>
          <a:bodyPr anchor="ctr">
            <a:normAutofit/>
          </a:bodyPr>
          <a:lstStyle>
            <a:lvl1pPr algn="l">
              <a:defRPr sz="4533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46266" y="4102100"/>
            <a:ext cx="8423196" cy="791633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267">
                <a:solidFill>
                  <a:schemeClr val="accent1"/>
                </a:solidFill>
              </a:defRPr>
            </a:lvl1pPr>
            <a:lvl2pPr marL="431780" indent="0">
              <a:buFontTx/>
              <a:buNone/>
              <a:defRPr/>
            </a:lvl2pPr>
            <a:lvl3pPr marL="863559" indent="0">
              <a:buFontTx/>
              <a:buNone/>
              <a:defRPr/>
            </a:lvl3pPr>
            <a:lvl4pPr marL="1295339" indent="0">
              <a:buFontTx/>
              <a:buNone/>
              <a:defRPr/>
            </a:lvl4pPr>
            <a:lvl5pPr marL="1727119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4893734"/>
            <a:ext cx="8423196" cy="68908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30488186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492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1661" y="592549"/>
            <a:ext cx="2085723" cy="4990272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46266" y="592549"/>
            <a:ext cx="6119416" cy="4990272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90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774" y="589437"/>
            <a:ext cx="8419688" cy="120972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6266" y="2015067"/>
            <a:ext cx="8423196" cy="356775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1944375"/>
            <a:ext cx="8423195" cy="1387200"/>
          </a:xfrm>
        </p:spPr>
        <p:txBody>
          <a:bodyPr anchor="b"/>
          <a:lstStyle>
            <a:lvl1pPr algn="l">
              <a:defRPr sz="3778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3334011"/>
            <a:ext cx="8423195" cy="812600"/>
          </a:xfrm>
        </p:spPr>
        <p:txBody>
          <a:bodyPr anchor="t"/>
          <a:lstStyle>
            <a:lvl1pPr marL="0" indent="0" algn="l">
              <a:buNone/>
              <a:defRPr sz="188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317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3559" indent="0">
              <a:buNone/>
              <a:defRPr sz="1511">
                <a:solidFill>
                  <a:schemeClr val="tx1">
                    <a:tint val="75000"/>
                  </a:schemeClr>
                </a:solidFill>
              </a:defRPr>
            </a:lvl3pPr>
            <a:lvl4pPr marL="129533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727119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215889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59067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3022458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454237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353B1-1FA3-445A-8117-F3082D614776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3001610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3063910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509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6266" y="2015067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93758" y="2008099"/>
            <a:ext cx="4075703" cy="3567754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9155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7095" y="1863109"/>
            <a:ext cx="3772300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6266" y="2407357"/>
            <a:ext cx="4103129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2201" y="1860060"/>
            <a:ext cx="3778223" cy="544247"/>
          </a:xfrm>
        </p:spPr>
        <p:txBody>
          <a:bodyPr anchor="b">
            <a:noAutofit/>
          </a:bodyPr>
          <a:lstStyle>
            <a:lvl1pPr marL="0" indent="0">
              <a:buNone/>
              <a:defRPr sz="2267" b="0"/>
            </a:lvl1pPr>
            <a:lvl2pPr marL="431780" indent="0">
              <a:buNone/>
              <a:defRPr sz="1889" b="1"/>
            </a:lvl2pPr>
            <a:lvl3pPr marL="863559" indent="0">
              <a:buNone/>
              <a:defRPr sz="1700" b="1"/>
            </a:lvl3pPr>
            <a:lvl4pPr marL="1295339" indent="0">
              <a:buNone/>
              <a:defRPr sz="1511" b="1"/>
            </a:lvl4pPr>
            <a:lvl5pPr marL="1727119" indent="0">
              <a:buNone/>
              <a:defRPr sz="1511" b="1"/>
            </a:lvl5pPr>
            <a:lvl6pPr marL="2158898" indent="0">
              <a:buNone/>
              <a:defRPr sz="1511" b="1"/>
            </a:lvl6pPr>
            <a:lvl7pPr marL="2590678" indent="0">
              <a:buNone/>
              <a:defRPr sz="1511" b="1"/>
            </a:lvl7pPr>
            <a:lvl8pPr marL="3022458" indent="0">
              <a:buNone/>
              <a:defRPr sz="1511" b="1"/>
            </a:lvl8pPr>
            <a:lvl9pPr marL="3454237" indent="0">
              <a:buNone/>
              <a:defRPr sz="1511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71281" y="2404308"/>
            <a:ext cx="4099143" cy="3167723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02452" y="744017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0396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4FB61-0851-432A-90B9-6A2DF6EE0513}" type="datetime1">
              <a:rPr lang="en-US" smtClean="0"/>
              <a:t>1/25/2023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400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BD5EB-B380-46AF-AE7E-0CBAA3B3C10D}" type="datetime1">
              <a:rPr lang="en-US" smtClean="0"/>
              <a:t>1/25/2023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8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6" y="421306"/>
            <a:ext cx="3311683" cy="922072"/>
          </a:xfrm>
        </p:spPr>
        <p:txBody>
          <a:bodyPr anchor="b"/>
          <a:lstStyle>
            <a:lvl1pPr algn="l">
              <a:defRPr sz="1889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3929" y="421306"/>
            <a:ext cx="4895533" cy="5114132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6" y="1509801"/>
            <a:ext cx="3311683" cy="4025634"/>
          </a:xfrm>
        </p:spPr>
        <p:txBody>
          <a:bodyPr/>
          <a:lstStyle>
            <a:lvl1pPr marL="0" indent="0">
              <a:buNone/>
              <a:defRPr sz="1322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674688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6140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267" y="4533900"/>
            <a:ext cx="8423196" cy="535253"/>
          </a:xfrm>
        </p:spPr>
        <p:txBody>
          <a:bodyPr anchor="b">
            <a:normAutofit/>
          </a:bodyPr>
          <a:lstStyle>
            <a:lvl1pPr algn="l">
              <a:defRPr sz="2267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6266" y="599689"/>
            <a:ext cx="8423196" cy="3640805"/>
          </a:xfrm>
        </p:spPr>
        <p:txBody>
          <a:bodyPr anchor="t">
            <a:normAutofit/>
          </a:bodyPr>
          <a:lstStyle>
            <a:lvl1pPr marL="0" indent="0" algn="ctr">
              <a:buNone/>
              <a:defRPr sz="1511"/>
            </a:lvl1pPr>
            <a:lvl2pPr marL="431780" indent="0">
              <a:buNone/>
              <a:defRPr sz="1511"/>
            </a:lvl2pPr>
            <a:lvl3pPr marL="863559" indent="0">
              <a:buNone/>
              <a:defRPr sz="1511"/>
            </a:lvl3pPr>
            <a:lvl4pPr marL="1295339" indent="0">
              <a:buNone/>
              <a:defRPr sz="1511"/>
            </a:lvl4pPr>
            <a:lvl5pPr marL="1727119" indent="0">
              <a:buNone/>
              <a:defRPr sz="1511"/>
            </a:lvl5pPr>
            <a:lvl6pPr marL="2158898" indent="0">
              <a:buNone/>
              <a:defRPr sz="1511"/>
            </a:lvl6pPr>
            <a:lvl7pPr marL="2590678" indent="0">
              <a:buNone/>
              <a:defRPr sz="1511"/>
            </a:lvl7pPr>
            <a:lvl8pPr marL="3022458" indent="0">
              <a:buNone/>
              <a:defRPr sz="1511"/>
            </a:lvl8pPr>
            <a:lvl9pPr marL="3454237" indent="0">
              <a:buNone/>
              <a:defRPr sz="1511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6267" y="5069152"/>
            <a:ext cx="8423196" cy="466284"/>
          </a:xfrm>
        </p:spPr>
        <p:txBody>
          <a:bodyPr>
            <a:normAutofit/>
          </a:bodyPr>
          <a:lstStyle>
            <a:lvl1pPr marL="0" indent="0">
              <a:buNone/>
              <a:defRPr sz="1133"/>
            </a:lvl1pPr>
            <a:lvl2pPr marL="431780" indent="0">
              <a:buNone/>
              <a:defRPr sz="1133"/>
            </a:lvl2pPr>
            <a:lvl3pPr marL="863559" indent="0">
              <a:buNone/>
              <a:defRPr sz="944"/>
            </a:lvl3pPr>
            <a:lvl4pPr marL="1295339" indent="0">
              <a:buNone/>
              <a:defRPr sz="850"/>
            </a:lvl4pPr>
            <a:lvl5pPr marL="1727119" indent="0">
              <a:buNone/>
              <a:defRPr sz="850"/>
            </a:lvl5pPr>
            <a:lvl6pPr marL="2158898" indent="0">
              <a:buNone/>
              <a:defRPr sz="850"/>
            </a:lvl6pPr>
            <a:lvl7pPr marL="2590678" indent="0">
              <a:buNone/>
              <a:defRPr sz="850"/>
            </a:lvl7pPr>
            <a:lvl8pPr marL="3022458" indent="0">
              <a:buNone/>
              <a:defRPr sz="850"/>
            </a:lvl8pPr>
            <a:lvl9pPr marL="3454237" indent="0">
              <a:buNone/>
              <a:defRPr sz="8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2F27-2F7B-4771-8667-393EC6809EA0}" type="datetime1">
              <a:rPr lang="en-US" smtClean="0"/>
              <a:t>1/25/2023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957" y="4638852"/>
            <a:ext cx="1500827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02452" y="4706249"/>
            <a:ext cx="736717" cy="344840"/>
          </a:xfrm>
        </p:spPr>
        <p:txBody>
          <a:bodyPr/>
          <a:lstStyle/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7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15900"/>
            <a:ext cx="2694089" cy="6269815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5718" y="-742"/>
            <a:ext cx="2226566" cy="647325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72784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49773" y="589437"/>
            <a:ext cx="8419688" cy="12097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46266" y="2015067"/>
            <a:ext cx="8423196" cy="3670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89565" y="5789857"/>
            <a:ext cx="1082999" cy="3498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266" y="5794930"/>
            <a:ext cx="7199312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02452" y="744017"/>
            <a:ext cx="736717" cy="3448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89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32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  <p:sldLayoutId id="2147484666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prism/>
      </p:transition>
    </mc:Choice>
    <mc:Fallback xmlns="">
      <p:transition spd="slow" advTm="7000">
        <p:fade/>
      </p:transition>
    </mc:Fallback>
  </mc:AlternateContent>
  <p:hf hdr="0" ftr="0"/>
  <p:txStyles>
    <p:titleStyle>
      <a:lvl1pPr algn="l" defTabSz="431780" rtl="0" eaLnBrk="1" latinLnBrk="0" hangingPunct="1">
        <a:spcBef>
          <a:spcPct val="0"/>
        </a:spcBef>
        <a:buNone/>
        <a:defRPr sz="3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23835" indent="-323835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01642" indent="-269862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51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07944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32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1122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3009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37478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80656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238348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70127" indent="-215890" algn="l" defTabSz="431780" rtl="0" eaLnBrk="1" latinLnBrk="0" hangingPunct="1">
        <a:spcBef>
          <a:spcPts val="944"/>
        </a:spcBef>
        <a:spcAft>
          <a:spcPts val="0"/>
        </a:spcAft>
        <a:buClr>
          <a:schemeClr val="accent1"/>
        </a:buClr>
        <a:buFont typeface="Wingdings 3" charset="2"/>
        <a:buChar char=""/>
        <a:defRPr sz="113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1780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355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533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119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5889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067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2458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4237" algn="l" defTabSz="431780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object 3"/>
          <p:cNvSpPr txBox="1"/>
          <p:nvPr/>
        </p:nvSpPr>
        <p:spPr>
          <a:xfrm>
            <a:off x="4751337" y="35813"/>
            <a:ext cx="5832649" cy="14367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Beleggersadvies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Uw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docent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B BUSSCHAERT</a:t>
            </a:r>
          </a:p>
          <a:p>
            <a:pPr marL="1028700" lvl="1" indent="-571500"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56C8654D-062A-49D2-844A-A7CD0537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C7C6A84-4328-493F-A9BC-6CC7A43A8B74}" type="datetime1">
              <a:rPr lang="en-US" sz="900"/>
              <a:pPr defTabSz="914400"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sp>
        <p:nvSpPr>
          <p:cNvPr id="4" name="object 4"/>
          <p:cNvSpPr txBox="1"/>
          <p:nvPr/>
        </p:nvSpPr>
        <p:spPr>
          <a:xfrm>
            <a:off x="6082749" y="482676"/>
            <a:ext cx="4786710" cy="5100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"/>
            </a:pPr>
            <a:endParaRPr lang="en-US" b="1" spc="-2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75915" y="1603347"/>
            <a:ext cx="3323392" cy="14367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243"/>
              </a:lnSpc>
              <a:spcBef>
                <a:spcPts val="0"/>
              </a:spcBef>
              <a:spcAft>
                <a:spcPts val="0"/>
              </a:spcAft>
            </a:pPr>
            <a:r>
              <a:rPr sz="2300" spc="-14" dirty="0">
                <a:solidFill>
                  <a:srgbClr val="FF0000"/>
                </a:solidFill>
                <a:latin typeface="Arial Black"/>
                <a:cs typeface="Arial Black"/>
              </a:rPr>
              <a:t>Fondsen</a:t>
            </a:r>
            <a:r>
              <a:rPr sz="2300" spc="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9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Obligaties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overzicht</a:t>
            </a:r>
          </a:p>
          <a:p>
            <a:pPr marL="0" marR="0">
              <a:lnSpc>
                <a:spcPts val="3243"/>
              </a:lnSpc>
              <a:spcBef>
                <a:spcPts val="686"/>
              </a:spcBef>
              <a:spcAft>
                <a:spcPts val="0"/>
              </a:spcAft>
            </a:pPr>
            <a:r>
              <a:rPr sz="2300" dirty="0">
                <a:solidFill>
                  <a:srgbClr val="FF0000"/>
                </a:solidFill>
                <a:latin typeface="Arial Black"/>
                <a:cs typeface="Arial Black"/>
              </a:rPr>
              <a:t>Aandelen </a:t>
            </a:r>
            <a:r>
              <a:rPr sz="2300" spc="-21" dirty="0">
                <a:solidFill>
                  <a:srgbClr val="FF0000"/>
                </a:solidFill>
                <a:latin typeface="Arial Black"/>
                <a:cs typeface="Arial Black"/>
              </a:rPr>
              <a:t>overzich</a:t>
            </a:r>
            <a:r>
              <a:rPr sz="2300" spc="-21" dirty="0">
                <a:solidFill>
                  <a:schemeClr val="bg2"/>
                </a:solidFill>
                <a:latin typeface="Arial Black"/>
                <a:cs typeface="Arial Black"/>
              </a:rPr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662642" y="3119459"/>
            <a:ext cx="6768752" cy="1744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lang="nl-NL" sz="2400" spc="-27" dirty="0">
                <a:highlight>
                  <a:srgbClr val="FFFF00"/>
                </a:highlight>
                <a:latin typeface="Arial Black"/>
                <a:cs typeface="Arial Black"/>
              </a:rPr>
              <a:t>Onze adviezen zijn geen aan/verkoop opdrachten </a:t>
            </a:r>
            <a:r>
              <a:rPr sz="2400" spc="-27" dirty="0" err="1">
                <a:highlight>
                  <a:srgbClr val="FFFF00"/>
                </a:highlight>
                <a:latin typeface="Arial Black"/>
                <a:cs typeface="Arial Black"/>
              </a:rPr>
              <a:t>voor</a:t>
            </a:r>
            <a:r>
              <a:rPr sz="2400" spc="37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persoonlijke vermogensbeheer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  <a:p>
            <a:pPr marL="0" marR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Maar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louter</a:t>
            </a:r>
            <a:r>
              <a:rPr sz="2400" dirty="0"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 err="1">
                <a:highlight>
                  <a:srgbClr val="FFFF00"/>
                </a:highlight>
                <a:latin typeface="Arial Black"/>
                <a:cs typeface="Arial Black"/>
              </a:rPr>
              <a:t>informatie</a:t>
            </a:r>
            <a:r>
              <a:rPr lang="nl-NL" sz="2400" dirty="0">
                <a:highlight>
                  <a:srgbClr val="FFFF00"/>
                </a:highlight>
                <a:latin typeface="Arial Black"/>
                <a:cs typeface="Arial Black"/>
              </a:rPr>
              <a:t>  berichten</a:t>
            </a:r>
            <a:endParaRPr lang="nl-BE" sz="2400" dirty="0">
              <a:highlight>
                <a:srgbClr val="FFFF00"/>
              </a:highlight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45664" y="4864424"/>
            <a:ext cx="6502492" cy="8440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84"/>
              </a:lnSpc>
              <a:spcBef>
                <a:spcPts val="0"/>
              </a:spcBef>
              <a:spcAft>
                <a:spcPts val="600"/>
              </a:spcAft>
            </a:pP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Met</a:t>
            </a:r>
            <a:r>
              <a:rPr sz="2400" spc="15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1" dirty="0">
                <a:solidFill>
                  <a:srgbClr val="FF3333"/>
                </a:solidFill>
                <a:latin typeface="Arial Black"/>
                <a:cs typeface="Arial Black"/>
              </a:rPr>
              <a:t>de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 hulp van</a:t>
            </a:r>
            <a:r>
              <a:rPr sz="2400" spc="51" dirty="0">
                <a:solidFill>
                  <a:srgbClr val="FF3333"/>
                </a:solidFill>
                <a:latin typeface="Arial Black"/>
                <a:cs typeface="Arial Black"/>
              </a:rPr>
              <a:t> </a:t>
            </a:r>
            <a:r>
              <a:rPr sz="2400" spc="-17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VECTOR</a:t>
            </a:r>
            <a:r>
              <a:rPr sz="2400" spc="25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VEST UNIVERSITY</a:t>
            </a:r>
            <a:r>
              <a:rPr sz="2400" spc="56" dirty="0">
                <a:solidFill>
                  <a:srgbClr val="000033"/>
                </a:solidFill>
                <a:highlight>
                  <a:srgbClr val="FFFF00"/>
                </a:highlight>
                <a:latin typeface="Arial Black"/>
                <a:cs typeface="Arial Black"/>
              </a:rPr>
              <a:t> </a:t>
            </a:r>
            <a:r>
              <a:rPr sz="2400" dirty="0">
                <a:solidFill>
                  <a:srgbClr val="FF3333"/>
                </a:solidFill>
                <a:latin typeface="Arial Black"/>
                <a:cs typeface="Arial Black"/>
              </a:rPr>
              <a:t>TRAINING</a:t>
            </a:r>
            <a:endParaRPr lang="nl-BE" sz="2400" dirty="0">
              <a:solidFill>
                <a:srgbClr val="FF3333"/>
              </a:solidFill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51337" y="5759379"/>
            <a:ext cx="6839570" cy="6643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600"/>
              </a:spcAft>
            </a:pPr>
            <a:r>
              <a:rPr sz="2000" b="1">
                <a:highlight>
                  <a:srgbClr val="00FF00"/>
                </a:highlight>
                <a:latin typeface="Arial Unicode MS"/>
                <a:cs typeface="Arial Unicode MS"/>
              </a:rPr>
              <a:t>UITGEVER </a:t>
            </a:r>
            <a:r>
              <a:rPr lang="nl-BE" sz="2000" b="1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MANON</a:t>
            </a:r>
            <a:r>
              <a:rPr lang="nl-BE"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 </a:t>
            </a:r>
            <a:r>
              <a:rPr sz="2000" b="1" dirty="0">
                <a:highlight>
                  <a:srgbClr val="00FF00"/>
                </a:highlight>
                <a:latin typeface="Arial Unicode MS"/>
                <a:cs typeface="Arial Unicode MS"/>
              </a:rPr>
              <a:t>BUSSCHAERT PIERSLN 113 KNOKKE-HEIST</a:t>
            </a:r>
            <a:endParaRPr lang="nl-BE" sz="2000" b="1" dirty="0">
              <a:highlight>
                <a:srgbClr val="00FF00"/>
              </a:highlight>
              <a:latin typeface="Arial Unicode MS"/>
              <a:cs typeface="Arial Unicode MS"/>
            </a:endParaRPr>
          </a:p>
        </p:txBody>
      </p:sp>
      <p:pic>
        <p:nvPicPr>
          <p:cNvPr id="104" name="Picture 12">
            <a:extLst>
              <a:ext uri="{FF2B5EF4-FFF2-40B4-BE49-F238E27FC236}">
                <a16:creationId xmlns:a16="http://schemas.microsoft.com/office/drawing/2014/main" id="{8FCC45A3-9E06-DF6F-04CA-1B42D3926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57" r="41817" b="1"/>
          <a:stretch/>
        </p:blipFill>
        <p:spPr>
          <a:xfrm>
            <a:off x="-1469" y="1634"/>
            <a:ext cx="4413207" cy="647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8F2B0-D785-CB20-AC4F-5292ED5E4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67" y="832105"/>
            <a:ext cx="9073094" cy="990944"/>
          </a:xfrm>
        </p:spPr>
        <p:txBody>
          <a:bodyPr>
            <a:normAutofit fontScale="90000"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HOE KAN MEN ZICH BESCHERMEN TEGEN DEFLATIE OF KOOPKRACHTCRASH ??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1C68396-9735-6281-6AFE-C33C9DD3D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67" y="2051114"/>
            <a:ext cx="8820027" cy="3111544"/>
          </a:xfrm>
          <a:solidFill>
            <a:schemeClr val="accent4"/>
          </a:solidFill>
        </p:spPr>
        <p:txBody>
          <a:bodyPr/>
          <a:lstStyle/>
          <a:p>
            <a:r>
              <a:rPr lang="nl-BE" b="1" dirty="0"/>
              <a:t>DE LAASTE 3000 JAAR IS ER MAAR WEINIG VERANDERD OP DEZE AARDE OM UW VERMOGEN AFTESCHERMEN  TEGEN KOOPKRACHTVERLIES</a:t>
            </a:r>
          </a:p>
          <a:p>
            <a:r>
              <a:rPr lang="nl-BE" b="1" dirty="0"/>
              <a:t>BEURZEN.OBLIGATIES ALLES ZAL IN WAARDE VERMINDEREN</a:t>
            </a:r>
          </a:p>
          <a:p>
            <a:r>
              <a:rPr lang="nl-BE" b="1" dirty="0"/>
              <a:t>UITSLUITEND FYSISCH GOUD KAN U BEHOEDEN VAN DIT VERLIES</a:t>
            </a:r>
          </a:p>
          <a:p>
            <a:r>
              <a:rPr lang="nl-BE" b="1" dirty="0"/>
              <a:t>GOUDSTAVEN BEHOUDEN AL SINDS 3000JAAR STEEDS HUN KOOPKRACHT</a:t>
            </a:r>
          </a:p>
          <a:p>
            <a:r>
              <a:rPr lang="nl-BE" b="1" dirty="0"/>
              <a:t>EN JA AZIE EN CHINA GELOVEN MASSAAL DAARIN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2C75B4B-AB06-3713-A0A2-4BE6BFDA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9B41B69-48CF-1025-BDB0-0DC4F085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50DEE98-3839-A933-D001-430BEFF14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333" y="0"/>
            <a:ext cx="1165318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690B9D0-696E-1C88-C659-C5FA86028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276" y="0"/>
            <a:ext cx="1290239" cy="6477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B3176AEE-5010-0E29-F852-D0912BC00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074" y="4606653"/>
            <a:ext cx="4104456" cy="184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4F86CD0-B6B2-4F13-95D0-2C51CD5E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E3D-046A-4E0E-A8F6-516780ECFE19}" type="datetime1">
              <a:rPr lang="en-US" smtClean="0"/>
              <a:t>1/25/2023</a:t>
            </a:fld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291D39C-43DE-4685-9DD4-64EFE3D6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C1A8BAA-5E78-BD84-67BA-FBD4156BD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57" y="539253"/>
            <a:ext cx="6963063" cy="555449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4D2D2DC-72D3-4E92-9001-97F4F1F6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726" y="6037881"/>
            <a:ext cx="86159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7C529D-8FE6-4B35-A3C9-E3ADD134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37881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02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E5AFF7A-A628-E1A7-3447-F4FE2F79C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50" y="430396"/>
            <a:ext cx="6466526" cy="568104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D9F421-152E-4BD5-F87C-853F98868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F9B99E1-FAB5-0900-4AFC-46FA2AC63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13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21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960E3EEA-F43B-73A6-BA94-ABE889727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5074" y="453389"/>
            <a:ext cx="6061122" cy="5602028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812C25-49C4-632D-362C-7342E1551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60320" y="6055417"/>
            <a:ext cx="861592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9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8DC1F1D-0F80-9FC4-AC67-2BF2129E3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5344" y="6055417"/>
            <a:ext cx="645613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sz="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3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18539" y="4941103"/>
            <a:ext cx="2597316" cy="415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Bedrijfsobligaties</a:t>
            </a:r>
            <a:r>
              <a:rPr sz="2400" i="1" spc="4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in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€.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18539" y="5407193"/>
            <a:ext cx="6996977" cy="8831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74"/>
              </a:lnSpc>
              <a:spcBef>
                <a:spcPts val="0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Selectie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2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emissie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van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euro-obligaties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in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verschillende</a:t>
            </a:r>
            <a:r>
              <a:rPr sz="2400" i="1" spc="73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munten</a:t>
            </a:r>
          </a:p>
          <a:p>
            <a:pPr marL="0" marR="0">
              <a:lnSpc>
                <a:spcPts val="2974"/>
              </a:lnSpc>
              <a:spcBef>
                <a:spcPts val="705"/>
              </a:spcBef>
              <a:spcAft>
                <a:spcPts val="0"/>
              </a:spcAft>
            </a:pP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Courtasy</a:t>
            </a:r>
            <a:r>
              <a:rPr sz="2400" i="1" spc="18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by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Goldwasser</a:t>
            </a:r>
            <a:r>
              <a:rPr sz="2400" i="1" spc="2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exchange</a:t>
            </a:r>
            <a:r>
              <a:rPr sz="2400" i="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;luxembourg</a:t>
            </a:r>
            <a:r>
              <a:rPr sz="2400" i="1" spc="31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 </a:t>
            </a:r>
            <a:r>
              <a:rPr sz="2400" i="1" spc="10" dirty="0">
                <a:solidFill>
                  <a:srgbClr val="FF0000"/>
                </a:solidFill>
                <a:latin typeface="LJQQAM+ITC Zapf Chancery Medium Italic"/>
                <a:cs typeface="LJQQAM+ITC Zapf Chancery Medium Italic"/>
              </a:rPr>
              <a:t>stock exchange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18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DBF5F9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9B6CDDE-32B2-43E0-B68D-30F4F0E48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50FA9-D619-4A9B-BD42-A06B36CAB371}" type="datetime1">
              <a:rPr lang="en-US" smtClean="0"/>
              <a:t>1/25/2023</a:t>
            </a:fld>
            <a:endParaRPr lang="en-US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59BE715-56BA-49C5-A1D3-836E1C4CE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083598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CADF4631-3C8F-45EE-8D19-4D3E8426B3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42"/>
            <a:ext cx="11518900" cy="64732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291099C-17EE-4E0E-B096-C79975050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47" name="Freeform 11">
              <a:extLst>
                <a:ext uri="{FF2B5EF4-FFF2-40B4-BE49-F238E27FC236}">
                  <a16:creationId xmlns:a16="http://schemas.microsoft.com/office/drawing/2014/main" id="{E21C6221-3E1B-4ABD-8172-FAE995E65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12">
              <a:extLst>
                <a:ext uri="{FF2B5EF4-FFF2-40B4-BE49-F238E27FC236}">
                  <a16:creationId xmlns:a16="http://schemas.microsoft.com/office/drawing/2014/main" id="{D3EF5991-93EA-451F-BB82-1ABC4AC0D2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9" name="Freeform 13">
              <a:extLst>
                <a:ext uri="{FF2B5EF4-FFF2-40B4-BE49-F238E27FC236}">
                  <a16:creationId xmlns:a16="http://schemas.microsoft.com/office/drawing/2014/main" id="{136F96F7-16E6-48A1-A211-0B4A4D0C8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0" name="Freeform 14">
              <a:extLst>
                <a:ext uri="{FF2B5EF4-FFF2-40B4-BE49-F238E27FC236}">
                  <a16:creationId xmlns:a16="http://schemas.microsoft.com/office/drawing/2014/main" id="{5C00D000-7FA5-40C4-AB6A-DE3A61AB83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5AAEB880-A03D-4743-9060-D7A846FA6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2" name="Freeform 16">
              <a:extLst>
                <a:ext uri="{FF2B5EF4-FFF2-40B4-BE49-F238E27FC236}">
                  <a16:creationId xmlns:a16="http://schemas.microsoft.com/office/drawing/2014/main" id="{CC64DD68-0B96-4DE9-8FD5-3175E4A3F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7">
              <a:extLst>
                <a:ext uri="{FF2B5EF4-FFF2-40B4-BE49-F238E27FC236}">
                  <a16:creationId xmlns:a16="http://schemas.microsoft.com/office/drawing/2014/main" id="{69118400-C17B-4068-86D3-93CAE7702C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8">
              <a:extLst>
                <a:ext uri="{FF2B5EF4-FFF2-40B4-BE49-F238E27FC236}">
                  <a16:creationId xmlns:a16="http://schemas.microsoft.com/office/drawing/2014/main" id="{117FA22F-CBA8-4CF5-B8CC-2D169B67E4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9">
              <a:extLst>
                <a:ext uri="{FF2B5EF4-FFF2-40B4-BE49-F238E27FC236}">
                  <a16:creationId xmlns:a16="http://schemas.microsoft.com/office/drawing/2014/main" id="{8FB2D443-8598-4CEE-AED2-BEF49AA95C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20">
              <a:extLst>
                <a:ext uri="{FF2B5EF4-FFF2-40B4-BE49-F238E27FC236}">
                  <a16:creationId xmlns:a16="http://schemas.microsoft.com/office/drawing/2014/main" id="{92593E33-68AF-485D-99D0-080CEA1971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21">
              <a:extLst>
                <a:ext uri="{FF2B5EF4-FFF2-40B4-BE49-F238E27FC236}">
                  <a16:creationId xmlns:a16="http://schemas.microsoft.com/office/drawing/2014/main" id="{96A28427-575C-4904-AC4B-3DD62801D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782FA736-DE89-4D13-B0A7-3906B32CEF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762622-3308-BF2D-DBD9-8EB1AA64B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6266" y="4277898"/>
            <a:ext cx="8423195" cy="10978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sz="5400" b="1"/>
              <a:t>Nieuwe obligaties 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A54B62D-FC5C-4E1A-8D8B-279576FE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1" name="Freeform 27">
              <a:extLst>
                <a:ext uri="{FF2B5EF4-FFF2-40B4-BE49-F238E27FC236}">
                  <a16:creationId xmlns:a16="http://schemas.microsoft.com/office/drawing/2014/main" id="{4706D2CB-CE4C-4F40-B189-FD7BB4466B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2" name="Freeform 28">
              <a:extLst>
                <a:ext uri="{FF2B5EF4-FFF2-40B4-BE49-F238E27FC236}">
                  <a16:creationId xmlns:a16="http://schemas.microsoft.com/office/drawing/2014/main" id="{2714CF7E-2DF6-4F91-8BB2-D62E8B549D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F30DCFE1-624D-4D3C-AC61-757C2FF356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4" name="Freeform 30">
              <a:extLst>
                <a:ext uri="{FF2B5EF4-FFF2-40B4-BE49-F238E27FC236}">
                  <a16:creationId xmlns:a16="http://schemas.microsoft.com/office/drawing/2014/main" id="{BF08ABFE-DD31-4F1F-9520-93CC613CD3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5" name="Freeform 31">
              <a:extLst>
                <a:ext uri="{FF2B5EF4-FFF2-40B4-BE49-F238E27FC236}">
                  <a16:creationId xmlns:a16="http://schemas.microsoft.com/office/drawing/2014/main" id="{ADFB2DBD-F00A-4820-876F-4E75F216B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6" name="Freeform 32">
              <a:extLst>
                <a:ext uri="{FF2B5EF4-FFF2-40B4-BE49-F238E27FC236}">
                  <a16:creationId xmlns:a16="http://schemas.microsoft.com/office/drawing/2014/main" id="{3F85387B-5668-4570-BC5C-AA89417C71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33">
              <a:extLst>
                <a:ext uri="{FF2B5EF4-FFF2-40B4-BE49-F238E27FC236}">
                  <a16:creationId xmlns:a16="http://schemas.microsoft.com/office/drawing/2014/main" id="{FEA70EF6-623D-453D-8360-1B0C142A29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34">
              <a:extLst>
                <a:ext uri="{FF2B5EF4-FFF2-40B4-BE49-F238E27FC236}">
                  <a16:creationId xmlns:a16="http://schemas.microsoft.com/office/drawing/2014/main" id="{FE3B449C-A5FE-44B9-A01C-A115C37D3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5">
              <a:extLst>
                <a:ext uri="{FF2B5EF4-FFF2-40B4-BE49-F238E27FC236}">
                  <a16:creationId xmlns:a16="http://schemas.microsoft.com/office/drawing/2014/main" id="{BD672E89-DAB4-41AE-891D-6B6A52B0EA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6">
              <a:extLst>
                <a:ext uri="{FF2B5EF4-FFF2-40B4-BE49-F238E27FC236}">
                  <a16:creationId xmlns:a16="http://schemas.microsoft.com/office/drawing/2014/main" id="{C69123C3-F0F9-4AA7-BA7B-9E5E0AF27E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7">
              <a:extLst>
                <a:ext uri="{FF2B5EF4-FFF2-40B4-BE49-F238E27FC236}">
                  <a16:creationId xmlns:a16="http://schemas.microsoft.com/office/drawing/2014/main" id="{E10779C5-3DD9-489D-9A2D-EF45B7BE3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8">
              <a:extLst>
                <a:ext uri="{FF2B5EF4-FFF2-40B4-BE49-F238E27FC236}">
                  <a16:creationId xmlns:a16="http://schemas.microsoft.com/office/drawing/2014/main" id="{1D3B4B35-2090-4DA8-ADBE-DD888B4E17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46FA917F-43A3-4FA3-A085-59D0DC397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CA0822-131C-8179-E48C-F810B4CAB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506" y="343867"/>
            <a:ext cx="9930233" cy="3823139"/>
          </a:xfrm>
          <a:prstGeom prst="rect">
            <a:avLst/>
          </a:prstGeom>
        </p:spPr>
      </p:pic>
      <p:sp>
        <p:nvSpPr>
          <p:cNvPr id="76" name="Freeform 33">
            <a:extLst>
              <a:ext uri="{FF2B5EF4-FFF2-40B4-BE49-F238E27FC236}">
                <a16:creationId xmlns:a16="http://schemas.microsoft.com/office/drawing/2014/main" id="{9CBF007B-8C8C-4F79-B037-9F4C61F9F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489490"/>
            <a:ext cx="1648332" cy="73533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1F02081-E221-91CA-6A2A-F3EF8C33D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683790"/>
            <a:ext cx="736717" cy="3448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 smtClean="0"/>
              <a:pPr defTabSz="914400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en-US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F20B357-39BD-DA80-387F-6F8ED1B8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7380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47139" y="5208128"/>
            <a:ext cx="9692333" cy="951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Opgelet een koersdoel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is een hypothetische</a:t>
            </a:r>
            <a:r>
              <a:rPr sz="1900" spc="54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C00000"/>
                </a:solidFill>
                <a:latin typeface="Arial Black"/>
                <a:cs typeface="Arial Black"/>
              </a:rPr>
              <a:t>cijfer</a:t>
            </a:r>
            <a:r>
              <a:rPr sz="1900" spc="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28" dirty="0">
                <a:solidFill>
                  <a:srgbClr val="C00000"/>
                </a:solidFill>
                <a:latin typeface="Arial Black"/>
                <a:cs typeface="Arial Black"/>
              </a:rPr>
              <a:t>dat</a:t>
            </a:r>
            <a:r>
              <a:rPr sz="1900" spc="3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wij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naar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37" dirty="0">
                <a:solidFill>
                  <a:srgbClr val="C00000"/>
                </a:solidFill>
                <a:latin typeface="Arial Black"/>
                <a:cs typeface="Arial Black"/>
              </a:rPr>
              <a:t>voor</a:t>
            </a:r>
          </a:p>
          <a:p>
            <a:pPr marL="0" marR="0">
              <a:lnSpc>
                <a:spcPts val="2279"/>
              </a:lnSpc>
              <a:spcBef>
                <a:spcPts val="0"/>
              </a:spcBef>
              <a:spcAft>
                <a:spcPts val="0"/>
              </a:spcAft>
            </a:pP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schuiven</a:t>
            </a:r>
            <a:r>
              <a:rPr sz="1900" spc="11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als streefdoel maar</a:t>
            </a:r>
            <a:r>
              <a:rPr sz="1900" spc="2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daarom niet altijd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bereikt zal</a:t>
            </a:r>
            <a:r>
              <a:rPr sz="1900" spc="18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worden!!</a:t>
            </a:r>
          </a:p>
          <a:p>
            <a:pPr marL="0" marR="0">
              <a:lnSpc>
                <a:spcPts val="2230"/>
              </a:lnSpc>
              <a:spcBef>
                <a:spcPts val="0"/>
              </a:spcBef>
              <a:spcAft>
                <a:spcPts val="0"/>
              </a:spcAft>
            </a:pP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Let </a:t>
            </a:r>
            <a:r>
              <a:rPr sz="1900" spc="-17" dirty="0">
                <a:solidFill>
                  <a:srgbClr val="C00000"/>
                </a:solidFill>
                <a:latin typeface="Arial Black"/>
                <a:cs typeface="Arial Black"/>
              </a:rPr>
              <a:t>op</a:t>
            </a:r>
            <a:r>
              <a:rPr sz="1900" spc="14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al</a:t>
            </a:r>
            <a:r>
              <a:rPr sz="1900" spc="10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uw</a:t>
            </a:r>
            <a:r>
              <a:rPr sz="1900" spc="4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aankopen</a:t>
            </a:r>
            <a:r>
              <a:rPr sz="1900" spc="12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en </a:t>
            </a:r>
            <a:r>
              <a:rPr sz="1900" spc="-11" dirty="0">
                <a:solidFill>
                  <a:srgbClr val="C00000"/>
                </a:solidFill>
                <a:latin typeface="Arial Black"/>
                <a:cs typeface="Arial Black"/>
              </a:rPr>
              <a:t>verkopen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 steeds te bespreken met je</a:t>
            </a:r>
            <a:r>
              <a:rPr sz="1900" spc="-15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900" dirty="0">
                <a:solidFill>
                  <a:srgbClr val="C00000"/>
                </a:solidFill>
                <a:latin typeface="Arial Black"/>
                <a:cs typeface="Arial Black"/>
              </a:rPr>
              <a:t>adviseur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697209" y="6030502"/>
            <a:ext cx="307788" cy="2252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73"/>
              </a:lnSpc>
              <a:spcBef>
                <a:spcPts val="0"/>
              </a:spcBef>
              <a:spcAft>
                <a:spcPts val="0"/>
              </a:spcAft>
            </a:pPr>
            <a:r>
              <a:rPr sz="1100" dirty="0">
                <a:solidFill>
                  <a:srgbClr val="4D4D4D"/>
                </a:solidFill>
                <a:latin typeface="Arial Unicode MS"/>
                <a:cs typeface="Arial Unicode MS"/>
              </a:rPr>
              <a:t>23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434342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0DCE50FF-178B-40E1-BADE-D6AE5DACE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5962A-CB95-448E-8B92-D90A78C737B1}" type="datetime1">
              <a:rPr lang="en-US" smtClean="0"/>
              <a:t>1/25/2023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D3BDAE-0B65-4E43-8051-7C163FE5D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sz="1900">
              <a:solidFill>
                <a:srgbClr val="FFFFFF"/>
              </a:solidFill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EBB7476-A81E-1F9E-7F91-CB92FE8F291F}"/>
              </a:ext>
            </a:extLst>
          </p:cNvPr>
          <p:cNvSpPr/>
          <p:nvPr/>
        </p:nvSpPr>
        <p:spPr>
          <a:xfrm>
            <a:off x="4391298" y="0"/>
            <a:ext cx="741254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Wat hebben onze tips 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vorige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week </a:t>
            </a:r>
          </a:p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opgebracht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6D3EAA4-A0BD-F7C5-C213-5B31A474D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15" y="766156"/>
            <a:ext cx="57340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5B3054-F332-4708-62D4-66345A3B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 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0A13D84-C61D-A00E-D081-A00E3AD156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06C38-AF05-564C-D176-21598A158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360623B-22B0-554D-56A3-DBDBC198D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19</a:t>
            </a:fld>
            <a:endParaRPr lang="en-US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82DE2B6F-2AB8-3DA3-B7FB-ED43A38A1B71}"/>
              </a:ext>
            </a:extLst>
          </p:cNvPr>
          <p:cNvSpPr txBox="1"/>
          <p:nvPr/>
        </p:nvSpPr>
        <p:spPr>
          <a:xfrm>
            <a:off x="8754533" y="337325"/>
            <a:ext cx="2663106" cy="258532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nl-BE" dirty="0">
                <a:highlight>
                  <a:srgbClr val="FFFF00"/>
                </a:highlight>
              </a:rPr>
              <a:t>Lijst 18/01/2023</a:t>
            </a:r>
          </a:p>
          <a:p>
            <a:r>
              <a:rPr lang="nl-BE" dirty="0">
                <a:highlight>
                  <a:srgbClr val="FFFF00"/>
                </a:highlight>
              </a:rPr>
              <a:t>Met koopsignalen</a:t>
            </a:r>
          </a:p>
          <a:p>
            <a:r>
              <a:rPr lang="nl-BE" dirty="0">
                <a:highlight>
                  <a:srgbClr val="FFFF00"/>
                </a:highlight>
              </a:rPr>
              <a:t>Trendy low </a:t>
            </a:r>
            <a:r>
              <a:rPr lang="nl-BE" dirty="0" err="1">
                <a:highlight>
                  <a:srgbClr val="FFFF00"/>
                </a:highlight>
              </a:rPr>
              <a:t>price</a:t>
            </a:r>
            <a:r>
              <a:rPr lang="nl-BE" dirty="0">
                <a:highlight>
                  <a:srgbClr val="FFFF00"/>
                </a:highlight>
              </a:rPr>
              <a:t> stocks</a:t>
            </a:r>
          </a:p>
          <a:p>
            <a:endParaRPr lang="nl-BE" dirty="0">
              <a:highlight>
                <a:srgbClr val="FFFF00"/>
              </a:highlight>
            </a:endParaRPr>
          </a:p>
          <a:p>
            <a:r>
              <a:rPr lang="nl-BE" dirty="0">
                <a:highlight>
                  <a:srgbClr val="FFFF00"/>
                </a:highlight>
              </a:rPr>
              <a:t>Lijst van vorige maand van trendy is 13,75% gestegen op 1 maand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BDEF815-72F6-6D46-FB14-9EE7DB993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425" y="0"/>
            <a:ext cx="7300504" cy="6477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1DA932A8-45CD-347C-B632-F85AE4552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594" y="3094484"/>
            <a:ext cx="4715256" cy="323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8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5EBD68-E017-0E6C-F014-717F8B24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4FDC14F-4904-D596-20A6-4B7885362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</a:t>
            </a:fld>
            <a:endParaRPr lang="en-US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D8505BEF-F58E-D273-4B9A-A043344A2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3066" y="142156"/>
            <a:ext cx="8423196" cy="6264696"/>
          </a:xfrm>
        </p:spPr>
        <p:txBody>
          <a:bodyPr>
            <a:noAutofit/>
          </a:bodyPr>
          <a:lstStyle/>
          <a:p>
            <a:r>
              <a:rPr lang="nl-BE" sz="2000" b="1" dirty="0"/>
              <a:t>Ja wij zijn verwonderd van de stijgende </a:t>
            </a:r>
            <a:r>
              <a:rPr lang="nl-BE" sz="2000" b="1" dirty="0" err="1"/>
              <a:t>beurzen,,,als</a:t>
            </a:r>
            <a:r>
              <a:rPr lang="nl-BE" sz="2000" b="1" dirty="0"/>
              <a:t> we naar de wedstrijd kijken die de </a:t>
            </a:r>
            <a:r>
              <a:rPr lang="nl-BE" sz="2000" b="1" dirty="0" err="1"/>
              <a:t>financiêle</a:t>
            </a:r>
            <a:r>
              <a:rPr lang="nl-BE" sz="2000" b="1" dirty="0"/>
              <a:t> TIJD organiseert dan valt ons één zaak op</a:t>
            </a:r>
          </a:p>
          <a:p>
            <a:r>
              <a:rPr lang="nl-BE" sz="2000" b="1" dirty="0"/>
              <a:t>De winnaars nemen zware risico’s of gokken en kopen vooral aandelen die 80% gedaald waren vorig jaar met de val van de cryptomunten</a:t>
            </a:r>
          </a:p>
          <a:p>
            <a:r>
              <a:rPr lang="nl-BE" sz="2000" b="1" dirty="0"/>
              <a:t>Natuurlijk niet allemaal maar toch</a:t>
            </a:r>
          </a:p>
          <a:p>
            <a:r>
              <a:rPr lang="nl-BE" sz="2000" b="1" dirty="0"/>
              <a:t>Beleggers die op drie maanden 250 transacties doen is </a:t>
            </a:r>
            <a:r>
              <a:rPr lang="nl-BE" sz="2000" b="1" dirty="0" err="1"/>
              <a:t>daytrading</a:t>
            </a:r>
            <a:r>
              <a:rPr lang="nl-BE" sz="2000" b="1" dirty="0"/>
              <a:t> en dus </a:t>
            </a:r>
          </a:p>
          <a:p>
            <a:r>
              <a:rPr lang="nl-BE" sz="2000" b="1" dirty="0"/>
              <a:t>Niet het werk van beleggers  maar bijna professionele </a:t>
            </a:r>
            <a:r>
              <a:rPr lang="nl-BE" sz="2000" b="1" dirty="0" err="1"/>
              <a:t>traders</a:t>
            </a:r>
            <a:r>
              <a:rPr lang="nl-BE" sz="2000" b="1" dirty="0"/>
              <a:t> of werklozen of </a:t>
            </a:r>
            <a:r>
              <a:rPr lang="nl-BE" sz="2000" b="1" dirty="0" err="1"/>
              <a:t>gepensioneerden,,,maar</a:t>
            </a:r>
            <a:r>
              <a:rPr lang="nl-BE" sz="2000" b="1" dirty="0"/>
              <a:t> dit neemt je hele dag in beslag</a:t>
            </a:r>
          </a:p>
          <a:p>
            <a:r>
              <a:rPr lang="nl-BE" sz="2000" b="1" dirty="0"/>
              <a:t>Wat ons meest verbaasd is dat je niet snel een verzorgde strategie ziet maar eerder  zware speculatieve zetten die worden veroorzaakt door de rally en speelzucht</a:t>
            </a:r>
          </a:p>
          <a:p>
            <a:r>
              <a:rPr lang="nl-BE" sz="2000" b="1" dirty="0"/>
              <a:t>Tracht deze mensen niet na te bootsen want het is een spel op korte termijn zonder geld dus zonder emoties dus ook weinig te maken met echte beursleven</a:t>
            </a:r>
          </a:p>
        </p:txBody>
      </p:sp>
    </p:spTree>
    <p:extLst>
      <p:ext uri="{BB962C8B-B14F-4D97-AF65-F5344CB8AC3E}">
        <p14:creationId xmlns:p14="http://schemas.microsoft.com/office/powerpoint/2010/main" val="101787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E8D5DFD-6FDE-E19E-B0BF-E73E388E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46F96C-145E-BA97-CE4C-4B5DD48F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E7618C-8DD8-A134-2C39-25C53907A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8883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717AB884-C528-264A-0BED-1CDE978600DF}"/>
              </a:ext>
            </a:extLst>
          </p:cNvPr>
          <p:cNvSpPr/>
          <p:nvPr/>
        </p:nvSpPr>
        <p:spPr>
          <a:xfrm>
            <a:off x="1074368" y="5304763"/>
            <a:ext cx="96247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Explotie</a:t>
            </a:r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winst na korte start !</a:t>
            </a:r>
          </a:p>
        </p:txBody>
      </p:sp>
    </p:spTree>
    <p:extLst>
      <p:ext uri="{BB962C8B-B14F-4D97-AF65-F5344CB8AC3E}">
        <p14:creationId xmlns:p14="http://schemas.microsoft.com/office/powerpoint/2010/main" val="372450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13B365-D178-CFFB-5C13-7EF3410DB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45B9ABF-B450-5D09-8846-E7EA68D7D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86828-0D6B-E0C7-B1EE-09E69D11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BC2DE4C-0ADE-5A4C-A022-422287E7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21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FF9A03-52AB-44C2-F5A9-83B1BAB27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88832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4A3BD3EE-5204-586A-0C51-4569E21DE45A}"/>
              </a:ext>
            </a:extLst>
          </p:cNvPr>
          <p:cNvSpPr/>
          <p:nvPr/>
        </p:nvSpPr>
        <p:spPr>
          <a:xfrm>
            <a:off x="3455194" y="5199043"/>
            <a:ext cx="6752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Nieuw koopsignaal</a:t>
            </a:r>
          </a:p>
        </p:txBody>
      </p:sp>
    </p:spTree>
    <p:extLst>
      <p:ext uri="{BB962C8B-B14F-4D97-AF65-F5344CB8AC3E}">
        <p14:creationId xmlns:p14="http://schemas.microsoft.com/office/powerpoint/2010/main" val="271955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26B22A-F3EA-7F80-6B67-F5EC9FED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6082082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046F76F-45D1-4394-AFF1-26D6D85F8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5990292"/>
            <a:ext cx="766244" cy="4756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19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22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2EF7F13-D508-5286-C3DD-13F2C0F0B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488832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A2094EB-06CA-0F1E-BD80-894FDDAD3D72}"/>
              </a:ext>
            </a:extLst>
          </p:cNvPr>
          <p:cNvSpPr/>
          <p:nvPr/>
        </p:nvSpPr>
        <p:spPr>
          <a:xfrm>
            <a:off x="2807122" y="1078260"/>
            <a:ext cx="6962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nl-NL" sz="5400" b="1" cap="none" spc="0" dirty="0">
                <a:ln/>
                <a:solidFill>
                  <a:schemeClr val="accent3"/>
                </a:solidFill>
                <a:effectLst/>
              </a:rPr>
              <a:t>Prachtige winstgroei</a:t>
            </a:r>
          </a:p>
        </p:txBody>
      </p:sp>
    </p:spTree>
    <p:extLst>
      <p:ext uri="{BB962C8B-B14F-4D97-AF65-F5344CB8AC3E}">
        <p14:creationId xmlns:p14="http://schemas.microsoft.com/office/powerpoint/2010/main" val="114994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F1AE9E-6479-7941-3042-34B646914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37086" y="312016"/>
            <a:ext cx="3307446" cy="2920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9EC0A4B-AE81-4AD7-86EA-9F753B2B1EB0}" type="datetime1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1/25/2023</a:t>
            </a:fld>
            <a:endParaRPr lang="en-US" sz="1000">
              <a:solidFill>
                <a:srgbClr val="FFFFFF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5B65265-D503-9502-80AA-31B1B1AF3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3556" y="219222"/>
            <a:ext cx="766244" cy="475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28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796136D-0BA2-223A-B6F9-B84680E54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217884"/>
            <a:ext cx="11514667" cy="756084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B1A955B5-EC06-5285-2AB1-D0AB941F27DE}"/>
              </a:ext>
            </a:extLst>
          </p:cNvPr>
          <p:cNvSpPr/>
          <p:nvPr/>
        </p:nvSpPr>
        <p:spPr>
          <a:xfrm>
            <a:off x="3628753" y="4678660"/>
            <a:ext cx="7016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Volvo veert terug up</a:t>
            </a:r>
          </a:p>
        </p:txBody>
      </p:sp>
    </p:spTree>
    <p:extLst>
      <p:ext uri="{BB962C8B-B14F-4D97-AF65-F5344CB8AC3E}">
        <p14:creationId xmlns:p14="http://schemas.microsoft.com/office/powerpoint/2010/main" val="81780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205299-7B95-85FE-0601-0360B4387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ACFA28-EF1B-9879-D0EA-E98BFFD59F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57D299-7A23-15C0-4754-C3B1DC435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C47AB2A-4748-B2F2-41BE-25F4F37B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24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9BA3707-2598-2BE8-B256-C65A93EDB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198" y="-289892"/>
            <a:ext cx="11514667" cy="777686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6BA4D57E-A79C-CC18-4751-524C8D08E7D0}"/>
              </a:ext>
            </a:extLst>
          </p:cNvPr>
          <p:cNvSpPr/>
          <p:nvPr/>
        </p:nvSpPr>
        <p:spPr>
          <a:xfrm>
            <a:off x="1006922" y="4462636"/>
            <a:ext cx="786465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Maakt weer veel winst </a:t>
            </a:r>
          </a:p>
          <a:p>
            <a:pPr algn="ctr"/>
            <a:r>
              <a:rPr lang="nl-NL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einde daling</a:t>
            </a:r>
          </a:p>
        </p:txBody>
      </p:sp>
    </p:spTree>
    <p:extLst>
      <p:ext uri="{BB962C8B-B14F-4D97-AF65-F5344CB8AC3E}">
        <p14:creationId xmlns:p14="http://schemas.microsoft.com/office/powerpoint/2010/main" val="100213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BD6C22-4D6F-D1BB-C3C8-66149B066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29B845-7AB7-7F3A-258B-732F14777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35CC64-5046-AC56-1088-037D0EBF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A0949EE-FDE7-E579-D22C-E449453E8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25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BF8FDD8-94CE-5EFD-7E9E-856DF349E6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361900"/>
            <a:ext cx="11514667" cy="799288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5C5598F4-2F0D-9488-CCAB-5680A318D49A}"/>
              </a:ext>
            </a:extLst>
          </p:cNvPr>
          <p:cNvSpPr/>
          <p:nvPr/>
        </p:nvSpPr>
        <p:spPr>
          <a:xfrm>
            <a:off x="2159050" y="904905"/>
            <a:ext cx="77348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Opvallende winstgroei</a:t>
            </a:r>
          </a:p>
        </p:txBody>
      </p:sp>
    </p:spTree>
    <p:extLst>
      <p:ext uri="{BB962C8B-B14F-4D97-AF65-F5344CB8AC3E}">
        <p14:creationId xmlns:p14="http://schemas.microsoft.com/office/powerpoint/2010/main" val="180567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97E251-83AC-5DCE-17D0-50B5D192C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57F6CE4-0192-D702-7CEC-898CD7811C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D0D029-F363-99EA-D62E-D93F3D190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877318-CF11-0FA1-ADFF-A26555FCB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26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45CC408-E73F-BE52-1ACC-960421DAD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7D66785-9FE7-86CA-21AA-6FD4BDD433C5}"/>
              </a:ext>
            </a:extLst>
          </p:cNvPr>
          <p:cNvSpPr/>
          <p:nvPr/>
        </p:nvSpPr>
        <p:spPr>
          <a:xfrm>
            <a:off x="3455456" y="1206961"/>
            <a:ext cx="55899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High speculatief</a:t>
            </a:r>
          </a:p>
        </p:txBody>
      </p:sp>
    </p:spTree>
    <p:extLst>
      <p:ext uri="{BB962C8B-B14F-4D97-AF65-F5344CB8AC3E}">
        <p14:creationId xmlns:p14="http://schemas.microsoft.com/office/powerpoint/2010/main" val="20512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1E5EC-7C3E-B763-8981-72304C87D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45619A-F202-861D-2B1B-37AA2EAB17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B90656-B37F-EFC6-299A-144EC9DC3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79B5F5-B4F5-65AC-42D1-A2232F42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27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C991ED3-FCF1-8530-0D05-8D674AA6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145876"/>
            <a:ext cx="11514667" cy="741682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B93EAA95-50A2-BD9F-9407-18BE1E2A112F}"/>
              </a:ext>
            </a:extLst>
          </p:cNvPr>
          <p:cNvSpPr/>
          <p:nvPr/>
        </p:nvSpPr>
        <p:spPr>
          <a:xfrm>
            <a:off x="3671218" y="1206961"/>
            <a:ext cx="5687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Wedergeboorte </a:t>
            </a:r>
          </a:p>
        </p:txBody>
      </p:sp>
    </p:spTree>
    <p:extLst>
      <p:ext uri="{BB962C8B-B14F-4D97-AF65-F5344CB8AC3E}">
        <p14:creationId xmlns:p14="http://schemas.microsoft.com/office/powerpoint/2010/main" val="419101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7A859B-2807-4E80-26CF-58E9DF7CD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FDE630-8817-EB1A-116B-22B7CED0F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798016-5E5A-F3F5-5ED4-D233271AE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DAEE8E9-6711-CF1E-5D36-38364ECB2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28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E86A78-EE45-960B-AD2E-3B39F6C9DD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1" y="-116259"/>
            <a:ext cx="11514667" cy="7632848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DBA22CC-8E4C-3EA6-1850-83F72A20E22C}"/>
              </a:ext>
            </a:extLst>
          </p:cNvPr>
          <p:cNvSpPr/>
          <p:nvPr/>
        </p:nvSpPr>
        <p:spPr>
          <a:xfrm>
            <a:off x="663596" y="5070505"/>
            <a:ext cx="54505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Teveel gedaald</a:t>
            </a:r>
          </a:p>
        </p:txBody>
      </p:sp>
    </p:spTree>
    <p:extLst>
      <p:ext uri="{BB962C8B-B14F-4D97-AF65-F5344CB8AC3E}">
        <p14:creationId xmlns:p14="http://schemas.microsoft.com/office/powerpoint/2010/main" val="396912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5C451E-6CBB-5037-2CAA-CA5AA132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3BB1204-DEE0-8354-65A9-D1D35E4395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BC13266-3F3C-79B0-C148-7ABA16B95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8CA757-8314-51DD-733A-B76BCC516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29</a:t>
            </a:fld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8FF06FA-D664-060B-5E1C-D6CB8C4670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" y="-73868"/>
            <a:ext cx="11514667" cy="7056784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C6FC295E-9236-081A-3888-A793E2F1D149}"/>
              </a:ext>
            </a:extLst>
          </p:cNvPr>
          <p:cNvSpPr/>
          <p:nvPr/>
        </p:nvSpPr>
        <p:spPr>
          <a:xfrm>
            <a:off x="870810" y="4230149"/>
            <a:ext cx="95958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Starter en is teveel gedaald </a:t>
            </a:r>
          </a:p>
          <a:p>
            <a:pPr algn="ctr"/>
            <a:r>
              <a:rPr lang="nl-NL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en maakt winst </a:t>
            </a:r>
          </a:p>
        </p:txBody>
      </p:sp>
    </p:spTree>
    <p:extLst>
      <p:ext uri="{BB962C8B-B14F-4D97-AF65-F5344CB8AC3E}">
        <p14:creationId xmlns:p14="http://schemas.microsoft.com/office/powerpoint/2010/main" val="73057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B6FF8049-EE45-4C07-8350-91C3999BF9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2138" b="1"/>
          <a:stretch/>
        </p:blipFill>
        <p:spPr>
          <a:xfrm>
            <a:off x="537068" y="539750"/>
            <a:ext cx="10444763" cy="5397500"/>
          </a:xfrm>
          <a:prstGeom prst="rect">
            <a:avLst/>
          </a:prstGeom>
        </p:spPr>
      </p:pic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0A6A8E1-E017-4716-9178-F520C0D509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812883" y="6063434"/>
            <a:ext cx="4068172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B4C56C-4014-4586-B22D-E38346270361}" type="datetime1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1/25/2023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91BD22-019F-4EE4-A664-4D9789732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0851" y="6063434"/>
            <a:ext cx="645613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0F073CC-40D5-4B23-8DF0-9BD0A0C12F2C}" type="slidenum">
              <a:rPr lang="en-US" sz="900" b="0" i="0">
                <a:solidFill>
                  <a:srgbClr val="FFFFFF"/>
                </a:solidFill>
                <a:effectLst/>
              </a:rPr>
              <a:pPr>
                <a:spcAft>
                  <a:spcPts val="600"/>
                </a:spcAft>
              </a:pPr>
              <a:t>3</a:t>
            </a:fld>
            <a:endParaRPr lang="en-US" sz="900" b="0" i="0">
              <a:solidFill>
                <a:srgbClr val="FFFFFF"/>
              </a:solidFill>
              <a:effectLst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AAC6BE28-9BD2-4B00-89FF-3BFDD9EE8D26}"/>
              </a:ext>
            </a:extLst>
          </p:cNvPr>
          <p:cNvSpPr txBox="1"/>
          <p:nvPr/>
        </p:nvSpPr>
        <p:spPr>
          <a:xfrm>
            <a:off x="534612" y="548376"/>
            <a:ext cx="49343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800" b="1" dirty="0">
                <a:solidFill>
                  <a:srgbClr val="FF0000"/>
                </a:solidFill>
              </a:rPr>
              <a:t>PRIVATE PORTFOLIO MASTERS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D48CD45-2A50-119D-82D1-5C7D78AC41B5}"/>
              </a:ext>
            </a:extLst>
          </p:cNvPr>
          <p:cNvSpPr/>
          <p:nvPr/>
        </p:nvSpPr>
        <p:spPr>
          <a:xfrm>
            <a:off x="5615434" y="548376"/>
            <a:ext cx="5112568" cy="60189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3200" dirty="0"/>
              <a:t>UW GOUDBANK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5CFC7B-8260-4791-9347-02422BE63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0321A6-2116-4862-88A5-E1BECEA1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2" y="2207046"/>
            <a:ext cx="3296700" cy="3399354"/>
          </a:xfrm>
        </p:spPr>
        <p:txBody>
          <a:bodyPr>
            <a:normAutofit/>
          </a:bodyPr>
          <a:lstStyle/>
          <a:p>
            <a:endParaRPr lang="nl-BE" sz="170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14C55C2-8D83-46C2-9DD1-FD33B9A4F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mtClean="0"/>
              <a:pPr>
                <a:spcAft>
                  <a:spcPts val="600"/>
                </a:spcAft>
              </a:pPr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0F73AE3-7A40-4005-8007-F1345A63C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nl-BE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nl-BE">
              <a:solidFill>
                <a:srgbClr val="FFFFFF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5B06D43-7487-45FB-B8C8-37F5242D1AD2}"/>
              </a:ext>
            </a:extLst>
          </p:cNvPr>
          <p:cNvSpPr txBox="1"/>
          <p:nvPr/>
        </p:nvSpPr>
        <p:spPr>
          <a:xfrm>
            <a:off x="2372713" y="945633"/>
            <a:ext cx="5173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Markt is in verkoopzone dus zeker niet kopen op </a:t>
            </a:r>
            <a:r>
              <a:rPr lang="nl-BE" dirty="0" err="1"/>
              <a:t>usa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24EF9B57-E9BA-F3D4-3395-8B7217825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26" y="31251"/>
            <a:ext cx="11376074" cy="641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34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jdelijke aanduiding voor inhoud 2">
            <a:extLst>
              <a:ext uri="{FF2B5EF4-FFF2-40B4-BE49-F238E27FC236}">
                <a16:creationId xmlns:a16="http://schemas.microsoft.com/office/drawing/2014/main" id="{263A5AC8-4DB3-44B8-3ABF-C1538A783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367" y="1150268"/>
            <a:ext cx="2914534" cy="3150213"/>
          </a:xfrm>
        </p:spPr>
        <p:txBody>
          <a:bodyPr>
            <a:noAutofit/>
          </a:bodyPr>
          <a:lstStyle/>
          <a:p>
            <a:r>
              <a:rPr lang="nl-BE" sz="1800" b="1" dirty="0">
                <a:solidFill>
                  <a:srgbClr val="FF0000"/>
                </a:solidFill>
              </a:rPr>
              <a:t>Iedereen kan orders plaatsen met limieten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Dus je moet niet aan dagkoers kopen of verkopen</a:t>
            </a:r>
          </a:p>
          <a:p>
            <a:endParaRPr lang="nl-BE" sz="1800" b="1" dirty="0">
              <a:solidFill>
                <a:srgbClr val="FF0000"/>
              </a:solidFill>
            </a:endParaRPr>
          </a:p>
          <a:p>
            <a:r>
              <a:rPr lang="nl-BE" sz="1800" b="1" dirty="0">
                <a:solidFill>
                  <a:srgbClr val="FF0000"/>
                </a:solidFill>
              </a:rPr>
              <a:t>Je denkt dat de kg naar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kan gaan en je plaatst een order aan 59000</a:t>
            </a:r>
            <a:r>
              <a:rPr lang="nl-BE" sz="1800" b="1" baseline="30000" dirty="0">
                <a:solidFill>
                  <a:srgbClr val="FF0000"/>
                </a:solidFill>
              </a:rPr>
              <a:t>e</a:t>
            </a:r>
            <a:r>
              <a:rPr lang="nl-BE" sz="1800" b="1" dirty="0">
                <a:solidFill>
                  <a:srgbClr val="FF0000"/>
                </a:solidFill>
              </a:rPr>
              <a:t> all-in</a:t>
            </a:r>
          </a:p>
          <a:p>
            <a:r>
              <a:rPr lang="nl-BE" sz="1800" b="1" dirty="0">
                <a:solidFill>
                  <a:srgbClr val="FF0000"/>
                </a:solidFill>
              </a:rPr>
              <a:t>Voorwaarden deponeren van je goud of overboeken van de geldsom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35ADFD-A230-470C-9ECC-8A01F2D80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68053" y="6100908"/>
            <a:ext cx="1639564" cy="344840"/>
          </a:xfrm>
        </p:spPr>
        <p:txBody>
          <a:bodyPr vert="horz" lIns="91440" tIns="45720" rIns="91440" bIns="45720" rtlCol="0">
            <a:normAutofit/>
          </a:bodyPr>
          <a:lstStyle/>
          <a:p>
            <a:pPr algn="r">
              <a:spcAft>
                <a:spcPts val="600"/>
              </a:spcAft>
            </a:pPr>
            <a:fld id="{47309314-E4B1-4CA1-9313-ED56281F2FEC}" type="datetime1">
              <a:rPr lang="en-US"/>
              <a:pPr algn="r">
                <a:spcAft>
                  <a:spcPts val="600"/>
                </a:spcAft>
              </a:pPr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1ABA706-3FCC-482C-B9CF-EAAD48203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>
                <a:solidFill>
                  <a:schemeClr val="tx2"/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8EC8C7E-3D3F-BE9F-8959-D1760EC71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218" y="701506"/>
            <a:ext cx="6422771" cy="507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5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Tijdelijke aanduiding voor inhoud 11">
            <a:extLst>
              <a:ext uri="{FF2B5EF4-FFF2-40B4-BE49-F238E27FC236}">
                <a16:creationId xmlns:a16="http://schemas.microsoft.com/office/drawing/2014/main" id="{68EBC9F7-98A9-70E4-EDD5-6334F9DDF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6962" y="508624"/>
            <a:ext cx="9283143" cy="5250155"/>
          </a:xfr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8125FF-02AF-4F4F-BF70-A6E46A3BE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47309314-E4B1-4CA1-9313-ED56281F2FEC}" type="datetime1">
              <a:rPr lang="en-US" sz="900"/>
              <a:pPr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89958FF-7672-4CFF-AB81-C71D3AB72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32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6326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e bronafbeelding bekijken">
            <a:extLst>
              <a:ext uri="{FF2B5EF4-FFF2-40B4-BE49-F238E27FC236}">
                <a16:creationId xmlns:a16="http://schemas.microsoft.com/office/drawing/2014/main" id="{D85A2691-54B5-7B53-5D39-89774B73D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"/>
          <a:stretch/>
        </p:blipFill>
        <p:spPr bwMode="auto">
          <a:xfrm>
            <a:off x="20" y="10"/>
            <a:ext cx="11518880" cy="647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0E42F8B-71C8-DE9A-CD07-BDE18A37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9127723-9AB6-4880-AA78-6BD21EBC34E1}" type="datetime1">
              <a:rPr lang="en-US" sz="900"/>
              <a:pPr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E68B248-7EC1-0A23-6E4B-3B65FB883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B6F15528-21DE-4FAA-801E-634DDDAF4B2B}" type="slidenum">
              <a:rPr lang="en-US" sz="1050"/>
              <a:pPr>
                <a:spcAft>
                  <a:spcPts val="600"/>
                </a:spcAft>
              </a:pPr>
              <a:t>33</a:t>
            </a:fld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239694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665678-3F22-441E-85D3-25F31DC97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27723-9AB6-4880-AA78-6BD21EBC34E1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FC55387-7D62-4BC0-AACC-C44E685B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nl-BE" smtClean="0"/>
              <a:t>4</a:t>
            </a:fld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04FFAFEB-6737-25A4-F925-70C9ABD7E485}"/>
              </a:ext>
            </a:extLst>
          </p:cNvPr>
          <p:cNvSpPr/>
          <p:nvPr/>
        </p:nvSpPr>
        <p:spPr>
          <a:xfrm>
            <a:off x="-111709" y="5724060"/>
            <a:ext cx="11742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private banking &amp;portfolio </a:t>
            </a:r>
            <a:r>
              <a:rPr lang="nl-NL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advisor</a:t>
            </a:r>
            <a:endParaRPr lang="nl-NL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3414D2-F2FF-A999-F139-D3BF645FD7CF}"/>
              </a:ext>
            </a:extLst>
          </p:cNvPr>
          <p:cNvSpPr txBox="1"/>
          <p:nvPr/>
        </p:nvSpPr>
        <p:spPr>
          <a:xfrm>
            <a:off x="2231058" y="1037309"/>
            <a:ext cx="86415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b="1" dirty="0">
                <a:solidFill>
                  <a:srgbClr val="FF0000"/>
                </a:solidFill>
              </a:rPr>
              <a:t>Drie top bedrijven die samenwerken  en één dienstencentrum vormen voor u</a:t>
            </a:r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Interactive broker  60 miljard  beurswaarde  wereldspeler 125 beurzen</a:t>
            </a:r>
          </a:p>
          <a:p>
            <a:r>
              <a:rPr lang="nl-BE" dirty="0">
                <a:highlight>
                  <a:srgbClr val="FFFF00"/>
                </a:highlight>
              </a:rPr>
              <a:t>Verzorgt uw rekening (beste beurssite sinds 2018!! )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>
                <a:highlight>
                  <a:srgbClr val="FFFF00"/>
                </a:highlight>
              </a:rPr>
              <a:t>Mexem </a:t>
            </a:r>
            <a:r>
              <a:rPr lang="nl-BE" dirty="0" err="1">
                <a:highlight>
                  <a:srgbClr val="FFFF00"/>
                </a:highlight>
              </a:rPr>
              <a:t>ltd</a:t>
            </a:r>
            <a:r>
              <a:rPr lang="nl-BE" dirty="0">
                <a:highlight>
                  <a:srgbClr val="FFFF00"/>
                </a:highlight>
              </a:rPr>
              <a:t>  zorgt voor je lage tarieven/kosten</a:t>
            </a:r>
          </a:p>
          <a:p>
            <a:endParaRPr lang="nl-BE" dirty="0"/>
          </a:p>
          <a:p>
            <a:r>
              <a:rPr lang="nl-BE" dirty="0"/>
              <a:t>Administratief broker die over heel de wereld klanten groepeert om de goedkoopste kosten te krijgen van de hoofd broker= </a:t>
            </a:r>
            <a:r>
              <a:rPr lang="nl-BE" dirty="0" err="1"/>
              <a:t>interactive</a:t>
            </a:r>
            <a:r>
              <a:rPr lang="nl-BE" dirty="0"/>
              <a:t> brokers</a:t>
            </a:r>
          </a:p>
          <a:p>
            <a:endParaRPr lang="nl-BE" dirty="0"/>
          </a:p>
          <a:p>
            <a:endParaRPr lang="nl-BE" dirty="0"/>
          </a:p>
          <a:p>
            <a:r>
              <a:rPr lang="nl-BE" dirty="0" err="1">
                <a:highlight>
                  <a:srgbClr val="FFFF00"/>
                </a:highlight>
              </a:rPr>
              <a:t>Busschaert&amp;co</a:t>
            </a:r>
            <a:r>
              <a:rPr lang="nl-BE" dirty="0">
                <a:highlight>
                  <a:srgbClr val="FFFF00"/>
                </a:highlight>
              </a:rPr>
              <a:t> beursmakelaar verzorgt je adviezen voor vermogen</a:t>
            </a:r>
          </a:p>
          <a:p>
            <a:endParaRPr lang="nl-BE" dirty="0"/>
          </a:p>
          <a:p>
            <a:r>
              <a:rPr lang="nl-BE" dirty="0"/>
              <a:t>Belgische broker met oorsprong Knokke-</a:t>
            </a:r>
            <a:r>
              <a:rPr lang="nl-BE" dirty="0" err="1"/>
              <a:t>heist</a:t>
            </a:r>
            <a:endParaRPr lang="nl-BE" dirty="0"/>
          </a:p>
          <a:p>
            <a:r>
              <a:rPr lang="nl-BE" dirty="0"/>
              <a:t>Heeft al meer dan 50 jaar ervaring in private </a:t>
            </a:r>
            <a:r>
              <a:rPr lang="nl-BE" dirty="0" err="1"/>
              <a:t>portfolio&amp;banking</a:t>
            </a:r>
            <a:r>
              <a:rPr lang="nl-BE" dirty="0"/>
              <a:t> service</a:t>
            </a:r>
          </a:p>
          <a:p>
            <a:r>
              <a:rPr lang="nl-BE" dirty="0"/>
              <a:t>Heeft meer de 15 nominaties behaald en 10 </a:t>
            </a:r>
            <a:r>
              <a:rPr lang="nl-BE" dirty="0" err="1"/>
              <a:t>awards</a:t>
            </a:r>
            <a:r>
              <a:rPr lang="nl-BE" dirty="0"/>
              <a:t> in vermogensbeheer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CAE5049E-06C3-627D-771B-B6001B76E7D1}"/>
              </a:ext>
            </a:extLst>
          </p:cNvPr>
          <p:cNvSpPr/>
          <p:nvPr/>
        </p:nvSpPr>
        <p:spPr>
          <a:xfrm>
            <a:off x="1289491" y="125164"/>
            <a:ext cx="9583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Samen  de sterkste in België</a:t>
            </a:r>
          </a:p>
        </p:txBody>
      </p:sp>
    </p:spTree>
    <p:extLst>
      <p:ext uri="{BB962C8B-B14F-4D97-AF65-F5344CB8AC3E}">
        <p14:creationId xmlns:p14="http://schemas.microsoft.com/office/powerpoint/2010/main" val="2679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1517630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08659" y="4428217"/>
            <a:ext cx="9450866" cy="6515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</a:pPr>
            <a:r>
              <a:rPr sz="2200" spc="-21" dirty="0">
                <a:solidFill>
                  <a:srgbClr val="FF0000"/>
                </a:solidFill>
                <a:latin typeface="Constantia"/>
                <a:cs typeface="Constantia"/>
              </a:rPr>
              <a:t>Technische</a:t>
            </a:r>
            <a:r>
              <a:rPr sz="2200" spc="-7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  <a:r>
              <a:rPr sz="2200" spc="-2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fundamentele</a:t>
            </a:r>
            <a:r>
              <a:rPr sz="2200" spc="-5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analyse</a:t>
            </a:r>
            <a:r>
              <a:rPr sz="2200" spc="-9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onstantia"/>
                <a:cs typeface="Constantia"/>
              </a:rPr>
              <a:t>van</a:t>
            </a:r>
            <a:r>
              <a:rPr sz="2200" spc="-68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onze</a:t>
            </a:r>
            <a:r>
              <a:rPr sz="2200" spc="-93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economie</a:t>
            </a:r>
            <a:r>
              <a:rPr sz="2200" spc="-1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;financiële</a:t>
            </a:r>
            <a:r>
              <a:rPr sz="2200" spc="-10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spc="-18" dirty="0">
                <a:solidFill>
                  <a:srgbClr val="FF0000"/>
                </a:solidFill>
                <a:latin typeface="Constantia"/>
                <a:cs typeface="Constantia"/>
              </a:rPr>
              <a:t>wereld</a:t>
            </a:r>
            <a:r>
              <a:rPr sz="2200" spc="-34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en</a:t>
            </a:r>
          </a:p>
          <a:p>
            <a:pPr marL="0" marR="0">
              <a:lnSpc>
                <a:spcPts val="2200"/>
              </a:lnSpc>
              <a:spcBef>
                <a:spcPts val="429"/>
              </a:spcBef>
              <a:spcAft>
                <a:spcPts val="0"/>
              </a:spcAft>
            </a:pPr>
            <a:r>
              <a:rPr sz="2200" dirty="0">
                <a:solidFill>
                  <a:srgbClr val="FF0000"/>
                </a:solidFill>
                <a:latin typeface="Constantia"/>
                <a:cs typeface="Constantia"/>
              </a:rPr>
              <a:t>aandelen beurzen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711180" y="5961672"/>
            <a:ext cx="293662" cy="378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679"/>
              </a:lnSpc>
              <a:spcBef>
                <a:spcPts val="0"/>
              </a:spcBef>
              <a:spcAft>
                <a:spcPts val="0"/>
              </a:spcAft>
            </a:pPr>
            <a:r>
              <a:rPr sz="2000" dirty="0">
                <a:solidFill>
                  <a:srgbClr val="FEFEFE"/>
                </a:solidFill>
                <a:latin typeface="Arial Unicode MS"/>
                <a:cs typeface="Arial Unicode MS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76580" y="6145197"/>
            <a:ext cx="747545" cy="2422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07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EFEFE"/>
                </a:solidFill>
                <a:latin typeface="Arial Unicode MS"/>
                <a:cs typeface="Arial Unicode MS"/>
              </a:rPr>
              <a:t>20/02/16</a:t>
            </a:r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301D67BD-1B8E-40A3-9F02-50B415583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9CD06-1599-46A3-927D-61B578B04A02}" type="datetime1">
              <a:rPr lang="en-US" smtClean="0"/>
              <a:t>1/25/2023</a:t>
            </a:fld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C3C419D-B64D-44A1-8715-E7F6E1B95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14:flip dir="r"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1B432BF8-42C7-2EA3-9887-BBB6A59948EF}"/>
              </a:ext>
            </a:extLst>
          </p:cNvPr>
          <p:cNvSpPr txBox="1"/>
          <p:nvPr/>
        </p:nvSpPr>
        <p:spPr>
          <a:xfrm>
            <a:off x="5758368" y="1191257"/>
            <a:ext cx="3304470" cy="28358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4100" b="1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53FA0C-D5DF-298E-A8B8-CD3748432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/>
              <a:pPr defTabSz="914400"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DD361B-6B0A-8645-1008-A683BC92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0F073CC-40D5-4B23-8DF0-9BD0A0C12F2C}" type="slidenum">
              <a:rPr lang="en-US" sz="900"/>
              <a:pPr defTabSz="914400">
                <a:spcAft>
                  <a:spcPts val="600"/>
                </a:spcAft>
              </a:pPr>
              <a:t>6</a:t>
            </a:fld>
            <a:endParaRPr lang="en-US" sz="9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A7185B-A769-902F-DF2E-D9889D921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037" y="280987"/>
            <a:ext cx="88868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6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7525A8-3667-5E57-7AB3-D8F720DB43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818" y="129774"/>
            <a:ext cx="11305256" cy="6217452"/>
          </a:xfrm>
        </p:spPr>
        <p:txBody>
          <a:bodyPr>
            <a:normAutofit/>
          </a:bodyPr>
          <a:lstStyle/>
          <a:p>
            <a:endParaRPr lang="nl-BE" b="1" dirty="0">
              <a:solidFill>
                <a:srgbClr val="FF0000"/>
              </a:solidFill>
            </a:endParaRP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1C94A13-5C45-CA2F-206F-B9266322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0A4B-AE81-4AD7-86EA-9F753B2B1EB0}" type="datetime1">
              <a:rPr lang="en-US" smtClean="0"/>
              <a:t>1/25/2023</a:t>
            </a:fld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245F860-AA57-2C16-114C-C7D12F047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7</a:t>
            </a:fld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3E0AF27-F557-6A73-CFB9-44AF8626C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98" y="0"/>
            <a:ext cx="9721079" cy="6477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1279BF4-158C-65B9-383C-DE760A46A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425" y="0"/>
            <a:ext cx="664405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52F0FA-5D53-116D-ED5D-A4B3B39D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79" y="610250"/>
            <a:ext cx="3866251" cy="1250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endParaRPr lang="en-US" sz="26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736B5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E536805-ADC6-6B17-11AF-7312BEAAC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1700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3AD294E-49E2-30A0-9F1C-ABC0272B3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321" y="712597"/>
            <a:ext cx="4334829" cy="4856952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C07057-8691-36DB-0E45-3B261587D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7068" y="2130186"/>
            <a:ext cx="3867862" cy="3326088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C2FB2A-0148-C7E7-496D-9E421A82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74512AE-D007-0E60-3E22-444C416DD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8507" y="142156"/>
            <a:ext cx="595555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3" y="215901"/>
            <a:ext cx="2694076" cy="6269809"/>
            <a:chOff x="2487613" y="285750"/>
            <a:chExt cx="2428875" cy="5654676"/>
          </a:xfrm>
        </p:grpSpPr>
        <p:sp>
          <p:nvSpPr>
            <p:cNvPr id="52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3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5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7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8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9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0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1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2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3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14" y="-742"/>
            <a:ext cx="2226565" cy="6473258"/>
            <a:chOff x="6627813" y="194833"/>
            <a:chExt cx="1952625" cy="5678918"/>
          </a:xfrm>
        </p:grpSpPr>
        <p:sp>
          <p:nvSpPr>
            <p:cNvPr id="66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7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8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9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0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1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2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3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4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5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6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7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1">
            <a:extLst>
              <a:ext uri="{FF2B5EF4-FFF2-40B4-BE49-F238E27FC236}">
                <a16:creationId xmlns:a16="http://schemas.microsoft.com/office/drawing/2014/main" id="{7326F4E6-9131-42DA-97B2-0BA8D1E25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3957" y="674687"/>
            <a:ext cx="1500826" cy="479114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63516C8-F227-4B77-9AA7-61B9A0B78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18900" cy="647325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403C09-7D62-67FD-6B75-6BB637EF2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8679" y="610250"/>
            <a:ext cx="3866251" cy="125076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endParaRPr lang="en-US" sz="260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91B420C-C4C8-44DF-96B2-FBD101464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72783" cy="6477000"/>
          </a:xfrm>
          <a:prstGeom prst="rect">
            <a:avLst/>
          </a:prstGeom>
          <a:solidFill>
            <a:srgbClr val="4C3B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F685083-CE0C-ED33-710C-40CE913F7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451" y="4321686"/>
            <a:ext cx="736717" cy="3448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fld id="{80F073CC-40D5-4B23-8DF0-9BD0A0C12F2C}" type="slidenum">
              <a:rPr lang="en-US" sz="1700">
                <a:solidFill>
                  <a:schemeClr val="tx1"/>
                </a:solidFill>
              </a:rPr>
              <a:pPr defTabSz="914400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1700">
              <a:solidFill>
                <a:schemeClr val="tx1"/>
              </a:solidFill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28BC1BA-8179-808E-66BF-C59BDDFE5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69" y="1861016"/>
            <a:ext cx="5163441" cy="2734986"/>
          </a:xfrm>
          <a:prstGeom prst="rect">
            <a:avLst/>
          </a:prstGeom>
        </p:spPr>
      </p:pic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ADD5BB8-BC19-3C4E-4418-A50096491E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17068" y="2130186"/>
            <a:ext cx="3867862" cy="3326088"/>
          </a:xfrm>
        </p:spPr>
        <p:txBody>
          <a:bodyPr vert="horz" lIns="91440" tIns="45720" rIns="91440" bIns="45720" rtlCol="0">
            <a:normAutofit/>
          </a:bodyPr>
          <a:lstStyle/>
          <a:p>
            <a:pPr defTabSz="457200">
              <a:spcBef>
                <a:spcPts val="1000"/>
              </a:spcBef>
            </a:pP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FDDE096-025F-EC36-2D62-500C25F9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89564" y="5789857"/>
            <a:ext cx="1082999" cy="349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9EC0A4B-AE81-4AD7-86EA-9F753B2B1EB0}" type="datetime1">
              <a:rPr lang="en-US" sz="900" smtClean="0"/>
              <a:pPr defTabSz="914400">
                <a:spcAft>
                  <a:spcPts val="600"/>
                </a:spcAft>
              </a:pPr>
              <a:t>1/25/2023</a:t>
            </a:fld>
            <a:endParaRPr lang="en-US" sz="90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742B2A5-1C0B-D0EF-17E9-173A4D85C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329" y="3743"/>
            <a:ext cx="5820737" cy="640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2234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14:prism/>
      </p:transition>
    </mc:Choice>
    <mc:Fallback xmlns="">
      <p:transition spd="slow" advTm="7000">
        <p:fade/>
      </p:transition>
    </mc:Fallback>
  </mc:AlternateContent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619</Words>
  <Application>Microsoft Office PowerPoint</Application>
  <PresentationFormat>Aangepast</PresentationFormat>
  <Paragraphs>155</Paragraphs>
  <Slides>33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33</vt:i4>
      </vt:variant>
    </vt:vector>
  </HeadingPairs>
  <TitlesOfParts>
    <vt:vector size="42" baseType="lpstr">
      <vt:lpstr>Century Gothic</vt:lpstr>
      <vt:lpstr>Calibri</vt:lpstr>
      <vt:lpstr>LJQQAM+ITC Zapf Chancery Medium Italic</vt:lpstr>
      <vt:lpstr>Arial</vt:lpstr>
      <vt:lpstr>Arial Black</vt:lpstr>
      <vt:lpstr>Wingdings 3</vt:lpstr>
      <vt:lpstr>Arial Unicode MS</vt:lpstr>
      <vt:lpstr>Constantia</vt:lpstr>
      <vt:lpstr>Sliert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HOE KAN MEN ZICH BESCHERMEN TEGEN DEFLATIE OF KOOPKRACHTCRASH ??</vt:lpstr>
      <vt:lpstr>PowerPoint-presentatie</vt:lpstr>
      <vt:lpstr>PowerPoint-presentatie</vt:lpstr>
      <vt:lpstr>PowerPoint-presentatie</vt:lpstr>
      <vt:lpstr>PowerPoint-presentatie</vt:lpstr>
      <vt:lpstr>PowerPoint-presentatie</vt:lpstr>
      <vt:lpstr>Nieuwe obligaties </vt:lpstr>
      <vt:lpstr>PowerPoint-presentatie</vt:lpstr>
      <vt:lpstr>PowerPoint-presentatie</vt:lpstr>
      <vt:lpstr>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bernard busschaert</dc:creator>
  <cp:lastModifiedBy>bernard busschaert</cp:lastModifiedBy>
  <cp:revision>77</cp:revision>
  <cp:lastPrinted>2023-01-12T09:52:44Z</cp:lastPrinted>
  <dcterms:modified xsi:type="dcterms:W3CDTF">2023-01-25T10:36:35Z</dcterms:modified>
</cp:coreProperties>
</file>