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649" r:id="rId1"/>
  </p:sldMasterIdLst>
  <p:notesMasterIdLst>
    <p:notesMasterId r:id="rId34"/>
  </p:notesMasterIdLst>
  <p:sldIdLst>
    <p:sldId id="256" r:id="rId2"/>
    <p:sldId id="399" r:id="rId3"/>
    <p:sldId id="258" r:id="rId4"/>
    <p:sldId id="377" r:id="rId5"/>
    <p:sldId id="427" r:id="rId6"/>
    <p:sldId id="260" r:id="rId7"/>
    <p:sldId id="412" r:id="rId8"/>
    <p:sldId id="425" r:id="rId9"/>
    <p:sldId id="428" r:id="rId10"/>
    <p:sldId id="400" r:id="rId11"/>
    <p:sldId id="264" r:id="rId12"/>
    <p:sldId id="336" r:id="rId13"/>
    <p:sldId id="404" r:id="rId14"/>
    <p:sldId id="405" r:id="rId15"/>
    <p:sldId id="272" r:id="rId16"/>
    <p:sldId id="417" r:id="rId17"/>
    <p:sldId id="429" r:id="rId18"/>
    <p:sldId id="274" r:id="rId19"/>
    <p:sldId id="380" r:id="rId20"/>
    <p:sldId id="413" r:id="rId21"/>
    <p:sldId id="415" r:id="rId22"/>
    <p:sldId id="398" r:id="rId23"/>
    <p:sldId id="403" r:id="rId24"/>
    <p:sldId id="419" r:id="rId25"/>
    <p:sldId id="420" r:id="rId26"/>
    <p:sldId id="421" r:id="rId27"/>
    <p:sldId id="422" r:id="rId28"/>
    <p:sldId id="423" r:id="rId29"/>
    <p:sldId id="424" r:id="rId30"/>
    <p:sldId id="344" r:id="rId31"/>
    <p:sldId id="326" r:id="rId32"/>
    <p:sldId id="386" r:id="rId33"/>
  </p:sldIdLst>
  <p:sldSz cx="11518900" cy="6477000"/>
  <p:notesSz cx="9929813" cy="6797675"/>
  <p:embeddedFontLst>
    <p:embeddedFont>
      <p:font typeface="Arial Black" panose="020B0A04020102020204" pitchFamily="34" charset="0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entury Gothic" panose="020B0502020202020204" pitchFamily="34" charset="0"/>
      <p:regular r:id="rId40"/>
      <p:bold r:id="rId41"/>
      <p:italic r:id="rId42"/>
      <p:boldItalic r:id="rId43"/>
    </p:embeddedFont>
    <p:embeddedFont>
      <p:font typeface="Constantia" panose="02030602050306030303" pitchFamily="18" charset="0"/>
      <p:regular r:id="rId44"/>
      <p:bold r:id="rId45"/>
      <p:italic r:id="rId46"/>
      <p:boldItalic r:id="rId47"/>
    </p:embeddedFont>
    <p:embeddedFont>
      <p:font typeface="LJQQAM+ITC Zapf Chancery Medium Italic" panose="020B0604020202020204"/>
      <p:regular r:id="rId48"/>
    </p:embeddedFont>
    <p:embeddedFont>
      <p:font typeface="Wingdings 3" panose="05040102010807070707" pitchFamily="18" charset="2"/>
      <p:regular r:id="rId4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E9A476A-BE10-438B-A8F8-9C1FD48FE5AB}">
          <p14:sldIdLst>
            <p14:sldId id="256"/>
            <p14:sldId id="399"/>
          </p14:sldIdLst>
        </p14:section>
        <p14:section name="Naamloze sectie" id="{8755B586-2486-49CE-8420-C76D66869903}">
          <p14:sldIdLst>
            <p14:sldId id="258"/>
            <p14:sldId id="377"/>
            <p14:sldId id="427"/>
            <p14:sldId id="260"/>
            <p14:sldId id="412"/>
            <p14:sldId id="425"/>
            <p14:sldId id="428"/>
            <p14:sldId id="400"/>
            <p14:sldId id="264"/>
            <p14:sldId id="336"/>
            <p14:sldId id="404"/>
            <p14:sldId id="405"/>
            <p14:sldId id="272"/>
            <p14:sldId id="417"/>
            <p14:sldId id="429"/>
            <p14:sldId id="274"/>
            <p14:sldId id="380"/>
            <p14:sldId id="413"/>
            <p14:sldId id="415"/>
            <p14:sldId id="398"/>
            <p14:sldId id="403"/>
            <p14:sldId id="419"/>
            <p14:sldId id="420"/>
            <p14:sldId id="421"/>
            <p14:sldId id="422"/>
            <p14:sldId id="423"/>
            <p14:sldId id="424"/>
            <p14:sldId id="344"/>
            <p14:sldId id="326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busschaert" initials="bb" lastIdx="1" clrIdx="0">
    <p:extLst>
      <p:ext uri="{19B8F6BF-5375-455C-9EA6-DF929625EA0E}">
        <p15:presenceInfo xmlns:p15="http://schemas.microsoft.com/office/powerpoint/2012/main" userId="3712a37b8b467b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70AF12-B82E-4E6A-924C-973C70487F81}" v="5" dt="2023-02-22T09:53:20.4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26" autoAdjust="0"/>
  </p:normalViewPr>
  <p:slideViewPr>
    <p:cSldViewPr>
      <p:cViewPr varScale="1">
        <p:scale>
          <a:sx n="112" d="100"/>
          <a:sy n="112" d="100"/>
        </p:scale>
        <p:origin x="750" y="10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222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commentAuthors" Target="commentAuthor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4522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A3B7-C8ED-4794-95C0-F1362288985C}" type="datetimeFigureOut">
              <a:rPr lang="nl-BE" smtClean="0"/>
              <a:t>22/02/2023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3529" y="3272215"/>
            <a:ext cx="7942756" cy="26757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4522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BA92-AB3F-4EA2-AF65-EA623A794B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1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863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Via beursexpert B.BUSSCHAERT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2158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4837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771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6267" y="2374900"/>
            <a:ext cx="8423195" cy="2137071"/>
          </a:xfrm>
        </p:spPr>
        <p:txBody>
          <a:bodyPr anchor="b">
            <a:normAutofit/>
          </a:bodyPr>
          <a:lstStyle>
            <a:lvl1pPr>
              <a:defRPr sz="51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6267" y="4511969"/>
            <a:ext cx="8423195" cy="1063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31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3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5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8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0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2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4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FE9D-F71D-4704-AE5B-400287031B1B}" type="datetime1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Freeform 6"/>
          <p:cNvSpPr/>
          <p:nvPr/>
        </p:nvSpPr>
        <p:spPr bwMode="auto">
          <a:xfrm>
            <a:off x="0" y="4083599"/>
            <a:ext cx="1648333" cy="73533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452" y="4277900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986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266" y="575733"/>
            <a:ext cx="8423195" cy="2943871"/>
          </a:xfrm>
        </p:spPr>
        <p:txBody>
          <a:bodyPr anchor="ctr">
            <a:normAutofit/>
          </a:bodyPr>
          <a:lstStyle>
            <a:lvl1pPr algn="l">
              <a:defRPr sz="4533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6266" y="4112155"/>
            <a:ext cx="8423195" cy="1469427"/>
          </a:xfrm>
        </p:spPr>
        <p:txBody>
          <a:bodyPr anchor="ctr">
            <a:normAutofit/>
          </a:bodyPr>
          <a:lstStyle>
            <a:lvl1pPr marL="0" indent="0" algn="l">
              <a:buNone/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57" y="3001610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452" y="3063910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00831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608" y="575734"/>
            <a:ext cx="7930511" cy="2734733"/>
          </a:xfrm>
        </p:spPr>
        <p:txBody>
          <a:bodyPr anchor="ctr">
            <a:normAutofit/>
          </a:bodyPr>
          <a:lstStyle>
            <a:lvl1pPr algn="l">
              <a:defRPr sz="4533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94204" y="3310467"/>
            <a:ext cx="7120473" cy="3598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1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780" indent="0">
              <a:buFontTx/>
              <a:buNone/>
              <a:defRPr/>
            </a:lvl2pPr>
            <a:lvl3pPr marL="863559" indent="0">
              <a:buFontTx/>
              <a:buNone/>
              <a:defRPr/>
            </a:lvl3pPr>
            <a:lvl4pPr marL="1295339" indent="0">
              <a:buFontTx/>
              <a:buNone/>
              <a:defRPr/>
            </a:lvl4pPr>
            <a:lvl5pPr marL="1727119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6266" y="4112155"/>
            <a:ext cx="8423195" cy="1469427"/>
          </a:xfrm>
        </p:spPr>
        <p:txBody>
          <a:bodyPr anchor="ctr">
            <a:normAutofit/>
          </a:bodyPr>
          <a:lstStyle>
            <a:lvl1pPr marL="0" indent="0" algn="l">
              <a:buNone/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957" y="3001610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452" y="3063910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2331417" y="612005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01220" y="2743900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0934334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267" y="2302934"/>
            <a:ext cx="8423196" cy="2573465"/>
          </a:xfrm>
        </p:spPr>
        <p:txBody>
          <a:bodyPr anchor="b">
            <a:normAutofit/>
          </a:bodyPr>
          <a:lstStyle>
            <a:lvl1pPr algn="l">
              <a:defRPr sz="4533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6267" y="4893734"/>
            <a:ext cx="8423196" cy="68908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57" y="4638852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2452" y="4706249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8691411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692608" y="575734"/>
            <a:ext cx="7930511" cy="2734733"/>
          </a:xfrm>
        </p:spPr>
        <p:txBody>
          <a:bodyPr anchor="ctr">
            <a:normAutofit/>
          </a:bodyPr>
          <a:lstStyle>
            <a:lvl1pPr algn="l">
              <a:defRPr sz="4533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46266" y="4102100"/>
            <a:ext cx="8423196" cy="79163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67">
                <a:solidFill>
                  <a:schemeClr val="accent1"/>
                </a:solidFill>
              </a:defRPr>
            </a:lvl1pPr>
            <a:lvl2pPr marL="431780" indent="0">
              <a:buFontTx/>
              <a:buNone/>
              <a:defRPr/>
            </a:lvl2pPr>
            <a:lvl3pPr marL="863559" indent="0">
              <a:buFontTx/>
              <a:buNone/>
              <a:defRPr/>
            </a:lvl3pPr>
            <a:lvl4pPr marL="1295339" indent="0">
              <a:buFontTx/>
              <a:buNone/>
              <a:defRPr/>
            </a:lvl4pPr>
            <a:lvl5pPr marL="1727119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6267" y="4893734"/>
            <a:ext cx="8423196" cy="68908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957" y="4638852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2452" y="4706249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sp>
        <p:nvSpPr>
          <p:cNvPr id="17" name="TextBox 16"/>
          <p:cNvSpPr txBox="1"/>
          <p:nvPr/>
        </p:nvSpPr>
        <p:spPr>
          <a:xfrm>
            <a:off x="2331417" y="612005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501220" y="2743900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7549691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266" y="592551"/>
            <a:ext cx="8423195" cy="2720019"/>
          </a:xfrm>
        </p:spPr>
        <p:txBody>
          <a:bodyPr anchor="ctr">
            <a:normAutofit/>
          </a:bodyPr>
          <a:lstStyle>
            <a:lvl1pPr algn="l">
              <a:defRPr sz="4533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46266" y="4102100"/>
            <a:ext cx="8423196" cy="79163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67">
                <a:solidFill>
                  <a:schemeClr val="accent1"/>
                </a:solidFill>
              </a:defRPr>
            </a:lvl1pPr>
            <a:lvl2pPr marL="431780" indent="0">
              <a:buFontTx/>
              <a:buNone/>
              <a:defRPr/>
            </a:lvl2pPr>
            <a:lvl3pPr marL="863559" indent="0">
              <a:buFontTx/>
              <a:buNone/>
              <a:defRPr/>
            </a:lvl3pPr>
            <a:lvl4pPr marL="1295339" indent="0">
              <a:buFontTx/>
              <a:buNone/>
              <a:defRPr/>
            </a:lvl4pPr>
            <a:lvl5pPr marL="1727119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6267" y="4893734"/>
            <a:ext cx="8423196" cy="68908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57" y="4638852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2452" y="4706249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0488186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492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1661" y="592549"/>
            <a:ext cx="2085723" cy="4990272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46266" y="592549"/>
            <a:ext cx="6119416" cy="4990272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790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2/22/2023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774" y="589437"/>
            <a:ext cx="8419688" cy="120972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266" y="2015067"/>
            <a:ext cx="8423196" cy="356775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746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266" y="1944375"/>
            <a:ext cx="8423195" cy="1387200"/>
          </a:xfrm>
        </p:spPr>
        <p:txBody>
          <a:bodyPr anchor="b"/>
          <a:lstStyle>
            <a:lvl1pPr algn="l">
              <a:defRPr sz="3778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6266" y="3334011"/>
            <a:ext cx="8423195" cy="812600"/>
          </a:xfrm>
        </p:spPr>
        <p:txBody>
          <a:bodyPr anchor="t"/>
          <a:lstStyle>
            <a:lvl1pPr marL="0" indent="0" algn="l">
              <a:buNone/>
              <a:defRPr sz="188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3B1-1FA3-445A-8117-F3082D614776}" type="datetime1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57" y="3001610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452" y="3063910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096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6266" y="2015067"/>
            <a:ext cx="4075703" cy="3567754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93758" y="2008099"/>
            <a:ext cx="4075703" cy="3567754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452" y="744017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155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7095" y="1863109"/>
            <a:ext cx="3772300" cy="544247"/>
          </a:xfrm>
        </p:spPr>
        <p:txBody>
          <a:bodyPr anchor="b">
            <a:noAutofit/>
          </a:bodyPr>
          <a:lstStyle>
            <a:lvl1pPr marL="0" indent="0">
              <a:buNone/>
              <a:defRPr sz="2267" b="0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6266" y="2407357"/>
            <a:ext cx="4103129" cy="3167723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92201" y="1860060"/>
            <a:ext cx="3778223" cy="544247"/>
          </a:xfrm>
        </p:spPr>
        <p:txBody>
          <a:bodyPr anchor="b">
            <a:noAutofit/>
          </a:bodyPr>
          <a:lstStyle>
            <a:lvl1pPr marL="0" indent="0">
              <a:buNone/>
              <a:defRPr sz="2267" b="0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71281" y="2404308"/>
            <a:ext cx="4099143" cy="3167723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452" y="744017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396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FB61-0851-432A-90B9-6A2DF6EE0513}" type="datetime1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400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5EB-B380-46AF-AE7E-0CBAA3B3C10D}" type="datetime1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8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266" y="421306"/>
            <a:ext cx="3311683" cy="922072"/>
          </a:xfrm>
        </p:spPr>
        <p:txBody>
          <a:bodyPr anchor="b"/>
          <a:lstStyle>
            <a:lvl1pPr algn="l">
              <a:defRPr sz="1889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3929" y="421306"/>
            <a:ext cx="4895533" cy="5114132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6266" y="1509801"/>
            <a:ext cx="3311683" cy="4025634"/>
          </a:xfrm>
        </p:spPr>
        <p:txBody>
          <a:bodyPr/>
          <a:lstStyle>
            <a:lvl1pPr marL="0" indent="0">
              <a:buNone/>
              <a:defRPr sz="1322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614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267" y="4533900"/>
            <a:ext cx="8423196" cy="535253"/>
          </a:xfrm>
        </p:spPr>
        <p:txBody>
          <a:bodyPr anchor="b">
            <a:normAutofit/>
          </a:bodyPr>
          <a:lstStyle>
            <a:lvl1pPr algn="l">
              <a:defRPr sz="2267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6266" y="599689"/>
            <a:ext cx="8423196" cy="3640805"/>
          </a:xfrm>
        </p:spPr>
        <p:txBody>
          <a:bodyPr anchor="t">
            <a:normAutofit/>
          </a:bodyPr>
          <a:lstStyle>
            <a:lvl1pPr marL="0" indent="0" algn="ctr">
              <a:buNone/>
              <a:defRPr sz="1511"/>
            </a:lvl1pPr>
            <a:lvl2pPr marL="431780" indent="0">
              <a:buNone/>
              <a:defRPr sz="1511"/>
            </a:lvl2pPr>
            <a:lvl3pPr marL="863559" indent="0">
              <a:buNone/>
              <a:defRPr sz="1511"/>
            </a:lvl3pPr>
            <a:lvl4pPr marL="1295339" indent="0">
              <a:buNone/>
              <a:defRPr sz="1511"/>
            </a:lvl4pPr>
            <a:lvl5pPr marL="1727119" indent="0">
              <a:buNone/>
              <a:defRPr sz="1511"/>
            </a:lvl5pPr>
            <a:lvl6pPr marL="2158898" indent="0">
              <a:buNone/>
              <a:defRPr sz="1511"/>
            </a:lvl6pPr>
            <a:lvl7pPr marL="2590678" indent="0">
              <a:buNone/>
              <a:defRPr sz="1511"/>
            </a:lvl7pPr>
            <a:lvl8pPr marL="3022458" indent="0">
              <a:buNone/>
              <a:defRPr sz="1511"/>
            </a:lvl8pPr>
            <a:lvl9pPr marL="3454237" indent="0">
              <a:buNone/>
              <a:defRPr sz="1511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6267" y="5069152"/>
            <a:ext cx="8423196" cy="466284"/>
          </a:xfrm>
        </p:spPr>
        <p:txBody>
          <a:bodyPr>
            <a:normAutofit/>
          </a:bodyPr>
          <a:lstStyle>
            <a:lvl1pPr marL="0" indent="0">
              <a:buNone/>
              <a:defRPr sz="1133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2F27-2F7B-4771-8667-393EC6809EA0}" type="datetime1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57" y="4638852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2452" y="4706249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87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15900"/>
            <a:ext cx="2694089" cy="6269815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5718" y="-742"/>
            <a:ext cx="2226566" cy="647325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72784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49773" y="589437"/>
            <a:ext cx="8419688" cy="12097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6266" y="2015067"/>
            <a:ext cx="8423196" cy="3670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89565" y="5789857"/>
            <a:ext cx="1082999" cy="3498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27723-9AB6-4880-AA78-6BD21EBC34E1}" type="datetime1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6266" y="5794930"/>
            <a:ext cx="7199312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02452" y="744017"/>
            <a:ext cx="736717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89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32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0" r:id="rId1"/>
    <p:sldLayoutId id="2147484651" r:id="rId2"/>
    <p:sldLayoutId id="2147484652" r:id="rId3"/>
    <p:sldLayoutId id="2147484653" r:id="rId4"/>
    <p:sldLayoutId id="2147484654" r:id="rId5"/>
    <p:sldLayoutId id="2147484655" r:id="rId6"/>
    <p:sldLayoutId id="2147484656" r:id="rId7"/>
    <p:sldLayoutId id="2147484657" r:id="rId8"/>
    <p:sldLayoutId id="2147484658" r:id="rId9"/>
    <p:sldLayoutId id="2147484659" r:id="rId10"/>
    <p:sldLayoutId id="2147484660" r:id="rId11"/>
    <p:sldLayoutId id="2147484661" r:id="rId12"/>
    <p:sldLayoutId id="2147484662" r:id="rId13"/>
    <p:sldLayoutId id="2147484663" r:id="rId14"/>
    <p:sldLayoutId id="2147484664" r:id="rId15"/>
    <p:sldLayoutId id="2147484665" r:id="rId16"/>
    <p:sldLayoutId id="2147484666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txStyles>
    <p:titleStyle>
      <a:lvl1pPr algn="l" defTabSz="431780" rtl="0" eaLnBrk="1" latinLnBrk="0" hangingPunct="1">
        <a:spcBef>
          <a:spcPct val="0"/>
        </a:spcBef>
        <a:buNone/>
        <a:defRPr sz="3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3835" indent="-323835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01642" indent="-269862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51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79449" indent="-215890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11229" indent="-215890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3009" indent="-215890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374788" indent="-215890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806568" indent="-215890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238348" indent="-215890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70127" indent="-215890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5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33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11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89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67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45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37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ject 3"/>
          <p:cNvSpPr txBox="1"/>
          <p:nvPr/>
        </p:nvSpPr>
        <p:spPr>
          <a:xfrm>
            <a:off x="4751337" y="35813"/>
            <a:ext cx="5832649" cy="1436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Beleggersadvies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Uw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docent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 BUSSCHAERT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6C8654D-062A-49D2-844A-A7CD0537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C7C6A84-4328-493F-A9BC-6CC7A43A8B74}" type="datetime1">
              <a:rPr lang="en-US" sz="900"/>
              <a:pPr defTabSz="914400">
                <a:spcAft>
                  <a:spcPts val="600"/>
                </a:spcAft>
              </a:pPr>
              <a:t>2/22/2023</a:t>
            </a:fld>
            <a:endParaRPr lang="en-US" sz="900"/>
          </a:p>
        </p:txBody>
      </p:sp>
      <p:sp>
        <p:nvSpPr>
          <p:cNvPr id="4" name="object 4"/>
          <p:cNvSpPr txBox="1"/>
          <p:nvPr/>
        </p:nvSpPr>
        <p:spPr>
          <a:xfrm>
            <a:off x="6082749" y="482676"/>
            <a:ext cx="4786710" cy="5100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"/>
            </a:pPr>
            <a:endParaRPr lang="en-US" b="1" spc="-2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75915" y="1603347"/>
            <a:ext cx="3323392" cy="143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4" dirty="0">
                <a:solidFill>
                  <a:srgbClr val="FF0000"/>
                </a:solidFill>
                <a:latin typeface="Arial Black"/>
                <a:cs typeface="Arial Black"/>
              </a:rPr>
              <a:t>Fondsen</a:t>
            </a:r>
            <a:r>
              <a:rPr sz="2300" spc="2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300" spc="-21" dirty="0">
                <a:solidFill>
                  <a:srgbClr val="FF0000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96"/>
              </a:spcBef>
              <a:spcAft>
                <a:spcPts val="0"/>
              </a:spcAft>
            </a:pPr>
            <a:r>
              <a:rPr sz="2300" dirty="0">
                <a:solidFill>
                  <a:srgbClr val="FF0000"/>
                </a:solidFill>
                <a:latin typeface="Arial Black"/>
                <a:cs typeface="Arial Black"/>
              </a:rPr>
              <a:t>Obligaties </a:t>
            </a:r>
            <a:r>
              <a:rPr sz="2300" spc="-21" dirty="0">
                <a:solidFill>
                  <a:srgbClr val="FF0000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86"/>
              </a:spcBef>
              <a:spcAft>
                <a:spcPts val="0"/>
              </a:spcAft>
            </a:pPr>
            <a:r>
              <a:rPr sz="2300" dirty="0">
                <a:solidFill>
                  <a:srgbClr val="FF0000"/>
                </a:solidFill>
                <a:latin typeface="Arial Black"/>
                <a:cs typeface="Arial Black"/>
              </a:rPr>
              <a:t>Aandelen </a:t>
            </a:r>
            <a:r>
              <a:rPr sz="2300" spc="-21" dirty="0">
                <a:solidFill>
                  <a:srgbClr val="FF0000"/>
                </a:solidFill>
                <a:latin typeface="Arial Black"/>
                <a:cs typeface="Arial Black"/>
              </a:rPr>
              <a:t>overzich</a:t>
            </a:r>
            <a:r>
              <a:rPr sz="2300" spc="-21" dirty="0">
                <a:solidFill>
                  <a:schemeClr val="bg2"/>
                </a:solidFill>
                <a:latin typeface="Arial Black"/>
                <a:cs typeface="Arial Black"/>
              </a:rPr>
              <a:t>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2642" y="3119459"/>
            <a:ext cx="6768752" cy="174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400" spc="-27" dirty="0">
                <a:highlight>
                  <a:srgbClr val="FFFF00"/>
                </a:highlight>
                <a:latin typeface="Arial Black"/>
                <a:cs typeface="Arial Black"/>
              </a:rPr>
              <a:t>Onze adviezen zijn geen aan/verkoop opdrachten </a:t>
            </a:r>
            <a:r>
              <a:rPr sz="2400" spc="-27" dirty="0" err="1">
                <a:highlight>
                  <a:srgbClr val="FFFF00"/>
                </a:highlight>
                <a:latin typeface="Arial Black"/>
                <a:cs typeface="Arial Black"/>
              </a:rPr>
              <a:t>voor</a:t>
            </a:r>
            <a:r>
              <a:rPr sz="2400" spc="37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persoonlijke vermogensbeheer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Maar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louter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informatie</a:t>
            </a:r>
            <a:r>
              <a:rPr lang="nl-NL" sz="2400" dirty="0">
                <a:highlight>
                  <a:srgbClr val="FFFF00"/>
                </a:highlight>
                <a:latin typeface="Arial Black"/>
                <a:cs typeface="Arial Black"/>
              </a:rPr>
              <a:t>  berichten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45664" y="4864424"/>
            <a:ext cx="6502492" cy="8440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Met</a:t>
            </a:r>
            <a:r>
              <a:rPr sz="2400" spc="15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spc="-11" dirty="0">
                <a:solidFill>
                  <a:srgbClr val="FF3333"/>
                </a:solidFill>
                <a:latin typeface="Arial Black"/>
                <a:cs typeface="Arial Black"/>
              </a:rPr>
              <a:t>de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 hulp van</a:t>
            </a:r>
            <a:r>
              <a:rPr sz="2400" spc="51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spc="-17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VECTOR</a:t>
            </a:r>
            <a:r>
              <a:rPr sz="2400" spc="25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VEST UNIVERSITY</a:t>
            </a:r>
            <a:r>
              <a:rPr sz="2400" spc="56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TRAINING</a:t>
            </a:r>
            <a:endParaRPr lang="nl-BE" sz="2400" dirty="0">
              <a:solidFill>
                <a:srgbClr val="FF3333"/>
              </a:solidFill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51337" y="5759379"/>
            <a:ext cx="6839570" cy="664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600"/>
              </a:spcAft>
            </a:pPr>
            <a:r>
              <a:rPr sz="2000" b="1">
                <a:highlight>
                  <a:srgbClr val="00FF00"/>
                </a:highlight>
                <a:latin typeface="Arial Unicode MS"/>
                <a:cs typeface="Arial Unicode MS"/>
              </a:rPr>
              <a:t>UITGEVER </a:t>
            </a:r>
            <a:r>
              <a:rPr lang="nl-BE" sz="2000" b="1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MANON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BUSSCHAERT PIERSLN 113 KNOKKE-HEIST</a:t>
            </a:r>
            <a:endParaRPr lang="nl-BE" sz="2000" b="1" dirty="0">
              <a:highlight>
                <a:srgbClr val="00FF00"/>
              </a:highlight>
              <a:latin typeface="Arial Unicode MS"/>
              <a:cs typeface="Arial Unicode MS"/>
            </a:endParaRPr>
          </a:p>
        </p:txBody>
      </p:sp>
      <p:pic>
        <p:nvPicPr>
          <p:cNvPr id="104" name="Picture 12">
            <a:extLst>
              <a:ext uri="{FF2B5EF4-FFF2-40B4-BE49-F238E27FC236}">
                <a16:creationId xmlns:a16="http://schemas.microsoft.com/office/drawing/2014/main" id="{8FCC45A3-9E06-DF6F-04CA-1B42D39266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57" r="41817" b="1"/>
          <a:stretch/>
        </p:blipFill>
        <p:spPr>
          <a:xfrm>
            <a:off x="-1469" y="1634"/>
            <a:ext cx="4413207" cy="647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8F2B0-D785-CB20-AC4F-5292ED5E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7" y="832105"/>
            <a:ext cx="9073094" cy="990944"/>
          </a:xfrm>
        </p:spPr>
        <p:txBody>
          <a:bodyPr>
            <a:normAutofit fontScale="90000"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HOE KAN MEN ZICH BESCHERMEN TEGEN DEFLATIE OF KOOPKRACHTCRASH ??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C68396-9735-6281-6AFE-C33C9DD3D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67" y="2051114"/>
            <a:ext cx="8820027" cy="3111544"/>
          </a:xfrm>
          <a:solidFill>
            <a:schemeClr val="accent4"/>
          </a:solidFill>
        </p:spPr>
        <p:txBody>
          <a:bodyPr/>
          <a:lstStyle/>
          <a:p>
            <a:r>
              <a:rPr lang="nl-BE" b="1" dirty="0"/>
              <a:t>DE LAASTE 3000 JAAR IS ER MAAR WEINIG VERANDERD OP DEZE AARDE OM UW VERMOGEN AFTESCHERMEN  TEGEN KOOPKRACHTVERLIES</a:t>
            </a:r>
          </a:p>
          <a:p>
            <a:r>
              <a:rPr lang="nl-BE" b="1" dirty="0"/>
              <a:t>BEURZEN.OBLIGATIES ALLES ZAL IN WAARDE VERMINDEREN</a:t>
            </a:r>
          </a:p>
          <a:p>
            <a:r>
              <a:rPr lang="nl-BE" b="1" dirty="0"/>
              <a:t>UITSLUITEND FYSISCH GOUD KAN U BEHOEDEN VAN DIT VERLIES</a:t>
            </a:r>
          </a:p>
          <a:p>
            <a:r>
              <a:rPr lang="nl-BE" b="1" dirty="0"/>
              <a:t>GOUDSTAVEN BEHOUDEN AL SINDS 3000JAAR STEEDS HUN KOOPKRACHT</a:t>
            </a:r>
          </a:p>
          <a:p>
            <a:r>
              <a:rPr lang="nl-BE" b="1" dirty="0"/>
              <a:t>EN JA AZIE EN CHINA GELOVEN MASSAAL DAARIN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C75B4B-AB06-3713-A0A2-4BE6BFDA3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B41B69-48CF-1025-BDB0-0DC4F085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50DEE98-3839-A933-D001-430BEFF14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333" y="0"/>
            <a:ext cx="1165318" cy="6477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690B9D0-696E-1C88-C659-C5FA86028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276" y="0"/>
            <a:ext cx="1290239" cy="6477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3176AEE-5010-0E29-F852-D0912BC00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074" y="4606653"/>
            <a:ext cx="4104456" cy="184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F86CD0-B6B2-4F13-95D0-2C51CD5E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9E3D-046A-4E0E-A8F6-516780ECFE19}" type="datetime1">
              <a:rPr lang="en-US" smtClean="0"/>
              <a:t>2/22/2023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1D39C-43DE-4685-9DD4-64EFE3D6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C1A8BAA-5E78-BD84-67BA-FBD4156BD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057" y="539253"/>
            <a:ext cx="6963063" cy="555449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D2D2DC-72D3-4E92-9001-97F4F1F6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79726" y="6037881"/>
            <a:ext cx="86159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2/22/2023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7C529D-8FE6-4B35-A3C9-E3ADD134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5344" y="6037881"/>
            <a:ext cx="64561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E5AFF7A-A628-E1A7-3447-F4FE2F79C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50" y="430396"/>
            <a:ext cx="6466526" cy="568104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D9F421-152E-4BD5-F87C-853F9886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60320" y="6055417"/>
            <a:ext cx="861592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2/22/2023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F9B99E1-FAB5-0900-4AFC-46FA2AC6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5344" y="6055417"/>
            <a:ext cx="645613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sz="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60E3EEA-F43B-73A6-BA94-ABE889727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074" y="453389"/>
            <a:ext cx="6061122" cy="5602028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812C25-49C4-632D-362C-7342E1551C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60320" y="6055417"/>
            <a:ext cx="861592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2/22/2023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8DC1F1D-0F80-9FC4-AC67-2BF2129E3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5344" y="6055417"/>
            <a:ext cx="645613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sz="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73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8539" y="4941103"/>
            <a:ext cx="2597316" cy="41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Bedrijfsobligaties</a:t>
            </a:r>
            <a:r>
              <a:rPr sz="2400" i="1" spc="4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in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€.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39" y="5407193"/>
            <a:ext cx="6996977" cy="883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Selectie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2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emissie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euro-obligaties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in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verschillende</a:t>
            </a:r>
            <a:r>
              <a:rPr sz="2400" i="1" spc="7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munten</a:t>
            </a:r>
          </a:p>
          <a:p>
            <a:pPr marL="0" marR="0">
              <a:lnSpc>
                <a:spcPts val="2974"/>
              </a:lnSpc>
              <a:spcBef>
                <a:spcPts val="705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Courtasy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by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Goldwasser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exchange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;luxembourg</a:t>
            </a:r>
            <a:r>
              <a:rPr sz="2400" i="1" spc="3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stock exchange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F5F9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B6CDDE-32B2-43E0-B68D-30F4F0E4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0FA9-D619-4A9B-BD42-A06B36CAB371}" type="datetime1">
              <a:rPr lang="en-US" smtClean="0"/>
              <a:t>2/22/2023</a:t>
            </a:fld>
            <a:endParaRPr lang="en-US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59BE715-56BA-49C5-A1D3-836E1C4C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129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0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1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2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3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4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5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6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7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8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9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0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143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4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5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6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7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8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9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0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1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2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3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4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8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60" name="Rectangle 159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32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762622-3308-BF2D-DBD9-8EB1AA64B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773" y="3758772"/>
            <a:ext cx="8419688" cy="7353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2600" b="1"/>
              <a:t>Nieuwe obligaties 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rgbClr val="566C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DBEBE26-999E-D368-E2A1-2F54749AC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17" y="720360"/>
            <a:ext cx="8431144" cy="2761199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1F02081-E221-91CA-6A2A-F3EF8C33D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4321686"/>
            <a:ext cx="736717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 sz="170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D78574D-D904-9BD4-86D0-EA55EAF3573C}"/>
              </a:ext>
            </a:extLst>
          </p:cNvPr>
          <p:cNvSpPr txBox="1"/>
          <p:nvPr/>
        </p:nvSpPr>
        <p:spPr>
          <a:xfrm>
            <a:off x="2446265" y="4576385"/>
            <a:ext cx="8423196" cy="1209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Oblis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20B357-39BD-DA80-387F-6F8ED1B8D0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789857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9EC0A4B-AE81-4AD7-86EA-9F753B2B1EB0}" type="datetime1">
              <a:rPr lang="en-US" sz="900" smtClean="0"/>
              <a:pPr defTabSz="914400">
                <a:spcAft>
                  <a:spcPts val="600"/>
                </a:spcAft>
              </a:pPr>
              <a:t>2/22/2023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673809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>
            <a:extLst>
              <a:ext uri="{FF2B5EF4-FFF2-40B4-BE49-F238E27FC236}">
                <a16:creationId xmlns:a16="http://schemas.microsoft.com/office/drawing/2014/main" id="{EB9B5B69-A297-4D2F-8B89-529DA8A27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151" name="Freeform 11">
              <a:extLst>
                <a:ext uri="{FF2B5EF4-FFF2-40B4-BE49-F238E27FC236}">
                  <a16:creationId xmlns:a16="http://schemas.microsoft.com/office/drawing/2014/main" id="{3E39D215-BF38-4094-82D7-61DED1145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2" name="Freeform 12">
              <a:extLst>
                <a:ext uri="{FF2B5EF4-FFF2-40B4-BE49-F238E27FC236}">
                  <a16:creationId xmlns:a16="http://schemas.microsoft.com/office/drawing/2014/main" id="{7412700A-91C4-4126-8F17-3B9449DBB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3" name="Freeform 13">
              <a:extLst>
                <a:ext uri="{FF2B5EF4-FFF2-40B4-BE49-F238E27FC236}">
                  <a16:creationId xmlns:a16="http://schemas.microsoft.com/office/drawing/2014/main" id="{DF985802-25A8-4B99-89F0-2A42EC325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4" name="Freeform 14">
              <a:extLst>
                <a:ext uri="{FF2B5EF4-FFF2-40B4-BE49-F238E27FC236}">
                  <a16:creationId xmlns:a16="http://schemas.microsoft.com/office/drawing/2014/main" id="{F54C35AF-DB92-4205-A779-2A385B714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5" name="Freeform 15">
              <a:extLst>
                <a:ext uri="{FF2B5EF4-FFF2-40B4-BE49-F238E27FC236}">
                  <a16:creationId xmlns:a16="http://schemas.microsoft.com/office/drawing/2014/main" id="{9F845211-1F53-4E0A-891E-B78A206F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6" name="Freeform 16">
              <a:extLst>
                <a:ext uri="{FF2B5EF4-FFF2-40B4-BE49-F238E27FC236}">
                  <a16:creationId xmlns:a16="http://schemas.microsoft.com/office/drawing/2014/main" id="{9149C7DD-9998-4805-BFC8-CEF5F5DF3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7" name="Freeform 17">
              <a:extLst>
                <a:ext uri="{FF2B5EF4-FFF2-40B4-BE49-F238E27FC236}">
                  <a16:creationId xmlns:a16="http://schemas.microsoft.com/office/drawing/2014/main" id="{47C8036D-3ECA-43DA-BAF5-3C65CF41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8" name="Freeform 18">
              <a:extLst>
                <a:ext uri="{FF2B5EF4-FFF2-40B4-BE49-F238E27FC236}">
                  <a16:creationId xmlns:a16="http://schemas.microsoft.com/office/drawing/2014/main" id="{29C15912-CDE8-4DF3-9324-273FB4C86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9" name="Freeform 19">
              <a:extLst>
                <a:ext uri="{FF2B5EF4-FFF2-40B4-BE49-F238E27FC236}">
                  <a16:creationId xmlns:a16="http://schemas.microsoft.com/office/drawing/2014/main" id="{37C68D51-B7DA-4572-AB7E-708540B3C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0" name="Freeform 20">
              <a:extLst>
                <a:ext uri="{FF2B5EF4-FFF2-40B4-BE49-F238E27FC236}">
                  <a16:creationId xmlns:a16="http://schemas.microsoft.com/office/drawing/2014/main" id="{1AF802CB-4E9E-4895-9363-C11991490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1" name="Freeform 21">
              <a:extLst>
                <a:ext uri="{FF2B5EF4-FFF2-40B4-BE49-F238E27FC236}">
                  <a16:creationId xmlns:a16="http://schemas.microsoft.com/office/drawing/2014/main" id="{615760E5-5F27-4735-B01C-78E05F3FB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2" name="Freeform 22">
              <a:extLst>
                <a:ext uri="{FF2B5EF4-FFF2-40B4-BE49-F238E27FC236}">
                  <a16:creationId xmlns:a16="http://schemas.microsoft.com/office/drawing/2014/main" id="{DB9C6516-B2DB-432F-BD3A-A1792BD46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BC9C8D0D-644B-4B97-B83C-CC8E64361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165" name="Freeform 27">
              <a:extLst>
                <a:ext uri="{FF2B5EF4-FFF2-40B4-BE49-F238E27FC236}">
                  <a16:creationId xmlns:a16="http://schemas.microsoft.com/office/drawing/2014/main" id="{F8BE1EA6-80CF-446B-A4FE-3F935A51C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6" name="Freeform 28">
              <a:extLst>
                <a:ext uri="{FF2B5EF4-FFF2-40B4-BE49-F238E27FC236}">
                  <a16:creationId xmlns:a16="http://schemas.microsoft.com/office/drawing/2014/main" id="{10E39808-F4F7-43DE-AB53-82B7B55EA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7" name="Freeform 29">
              <a:extLst>
                <a:ext uri="{FF2B5EF4-FFF2-40B4-BE49-F238E27FC236}">
                  <a16:creationId xmlns:a16="http://schemas.microsoft.com/office/drawing/2014/main" id="{6ED5109A-600A-4C23-9BB3-C4C19C2D9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8" name="Freeform 30">
              <a:extLst>
                <a:ext uri="{FF2B5EF4-FFF2-40B4-BE49-F238E27FC236}">
                  <a16:creationId xmlns:a16="http://schemas.microsoft.com/office/drawing/2014/main" id="{D76FF73F-8CA3-42B0-A680-353805CD2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9" name="Freeform 31">
              <a:extLst>
                <a:ext uri="{FF2B5EF4-FFF2-40B4-BE49-F238E27FC236}">
                  <a16:creationId xmlns:a16="http://schemas.microsoft.com/office/drawing/2014/main" id="{B26A6949-3BEB-422A-854C-D4E26E4CF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0" name="Freeform 32">
              <a:extLst>
                <a:ext uri="{FF2B5EF4-FFF2-40B4-BE49-F238E27FC236}">
                  <a16:creationId xmlns:a16="http://schemas.microsoft.com/office/drawing/2014/main" id="{FE07AD25-30AF-40CD-B901-DF1EDBD68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1" name="Freeform 33">
              <a:extLst>
                <a:ext uri="{FF2B5EF4-FFF2-40B4-BE49-F238E27FC236}">
                  <a16:creationId xmlns:a16="http://schemas.microsoft.com/office/drawing/2014/main" id="{5AA460AF-7760-4F15-881A-6F0BFDBCD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2" name="Freeform 34">
              <a:extLst>
                <a:ext uri="{FF2B5EF4-FFF2-40B4-BE49-F238E27FC236}">
                  <a16:creationId xmlns:a16="http://schemas.microsoft.com/office/drawing/2014/main" id="{EE53C70E-5D92-4C42-A34F-9F7D16006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3" name="Freeform 35">
              <a:extLst>
                <a:ext uri="{FF2B5EF4-FFF2-40B4-BE49-F238E27FC236}">
                  <a16:creationId xmlns:a16="http://schemas.microsoft.com/office/drawing/2014/main" id="{C27614EE-0086-4D34-99BD-52F03708D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4" name="Freeform 36">
              <a:extLst>
                <a:ext uri="{FF2B5EF4-FFF2-40B4-BE49-F238E27FC236}">
                  <a16:creationId xmlns:a16="http://schemas.microsoft.com/office/drawing/2014/main" id="{326919B9-3ED4-4744-A713-326B3BAF6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5" name="Freeform 37">
              <a:extLst>
                <a:ext uri="{FF2B5EF4-FFF2-40B4-BE49-F238E27FC236}">
                  <a16:creationId xmlns:a16="http://schemas.microsoft.com/office/drawing/2014/main" id="{898BDBF5-8AA3-49CD-999A-ABA1F7AE3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6" name="Freeform 38">
              <a:extLst>
                <a:ext uri="{FF2B5EF4-FFF2-40B4-BE49-F238E27FC236}">
                  <a16:creationId xmlns:a16="http://schemas.microsoft.com/office/drawing/2014/main" id="{AF8ED3E0-CBE7-48C4-8F9E-FF98079CD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78" name="Rectangle 177">
            <a:extLst>
              <a:ext uri="{FF2B5EF4-FFF2-40B4-BE49-F238E27FC236}">
                <a16:creationId xmlns:a16="http://schemas.microsoft.com/office/drawing/2014/main" id="{A84F153B-2093-4171-BD2D-1631695C9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0" name="Freeform 11">
            <a:extLst>
              <a:ext uri="{FF2B5EF4-FFF2-40B4-BE49-F238E27FC236}">
                <a16:creationId xmlns:a16="http://schemas.microsoft.com/office/drawing/2014/main" id="{99499096-7355-478E-8CCB-A47EA1B79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82" name="Rectangle 181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32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8E1282-7504-5B93-99B0-9193C010A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773" y="3758772"/>
            <a:ext cx="8419688" cy="7353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2600"/>
              <a:t>Genoteerde obligaties op exchanges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rgbClr val="5D48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8492337-5E8A-22D0-9324-545528B5D6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624" b="1"/>
          <a:stretch/>
        </p:blipFill>
        <p:spPr>
          <a:xfrm>
            <a:off x="985128" y="312179"/>
            <a:ext cx="3890296" cy="352104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865E6F-D543-05C3-1D72-37DD9F329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912" y="734633"/>
            <a:ext cx="5110247" cy="2941860"/>
          </a:xfrm>
          <a:prstGeom prst="rect">
            <a:avLst/>
          </a:prstGeom>
        </p:spPr>
      </p:pic>
      <p:sp>
        <p:nvSpPr>
          <p:cNvPr id="186" name="Freeform 33">
            <a:extLst>
              <a:ext uri="{FF2B5EF4-FFF2-40B4-BE49-F238E27FC236}">
                <a16:creationId xmlns:a16="http://schemas.microsoft.com/office/drawing/2014/main" id="{070928B1-3E69-44AC-A1EE-B4E4270A7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126440"/>
            <a:ext cx="1648332" cy="73533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644BC0-5366-F353-45C8-BE313BD5E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4321686"/>
            <a:ext cx="736717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800"/>
              <a:pPr defTabSz="914400"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sz="180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188961-2930-28DA-1098-B69E7FF7A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6265" y="4576385"/>
            <a:ext cx="8423196" cy="120973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defTabSz="457200">
              <a:spcBef>
                <a:spcPts val="1000"/>
              </a:spcBef>
            </a:pPr>
            <a:r>
              <a:rPr lang="en-US" b="1" dirty="0">
                <a:highlight>
                  <a:srgbClr val="FFFF00"/>
                </a:highlight>
              </a:rPr>
              <a:t>Alle </a:t>
            </a:r>
            <a:r>
              <a:rPr lang="en-US" b="1" dirty="0" err="1">
                <a:highlight>
                  <a:srgbClr val="FFFF00"/>
                </a:highlight>
              </a:rPr>
              <a:t>obligaties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kan</a:t>
            </a:r>
            <a:r>
              <a:rPr lang="en-US" b="1" dirty="0">
                <a:highlight>
                  <a:srgbClr val="FFFF00"/>
                </a:highlight>
              </a:rPr>
              <a:t> men met </a:t>
            </a:r>
            <a:r>
              <a:rPr lang="en-US" b="1" dirty="0" err="1">
                <a:highlight>
                  <a:srgbClr val="FFFF00"/>
                </a:highlight>
              </a:rPr>
              <a:t>limieten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aan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en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verkopen</a:t>
            </a:r>
            <a:r>
              <a:rPr lang="en-US" b="1" dirty="0">
                <a:highlight>
                  <a:srgbClr val="FFFF00"/>
                </a:highlight>
              </a:rPr>
              <a:t>  </a:t>
            </a:r>
            <a:r>
              <a:rPr lang="en-US" b="1" dirty="0" err="1">
                <a:highlight>
                  <a:srgbClr val="FFFF00"/>
                </a:highlight>
              </a:rPr>
              <a:t>zodat</a:t>
            </a:r>
            <a:r>
              <a:rPr lang="en-US" b="1" dirty="0">
                <a:highlight>
                  <a:srgbClr val="FFFF00"/>
                </a:highlight>
              </a:rPr>
              <a:t> je a/v  </a:t>
            </a:r>
            <a:r>
              <a:rPr lang="en-US" b="1" dirty="0" err="1">
                <a:highlight>
                  <a:srgbClr val="FFFF00"/>
                </a:highlight>
              </a:rPr>
              <a:t>soms</a:t>
            </a:r>
            <a:r>
              <a:rPr lang="en-US" b="1" dirty="0">
                <a:highlight>
                  <a:srgbClr val="FFFF00"/>
                </a:highlight>
              </a:rPr>
              <a:t> 1% tot 10% </a:t>
            </a:r>
            <a:r>
              <a:rPr lang="en-US" b="1" dirty="0" err="1">
                <a:highlight>
                  <a:srgbClr val="FFFF00"/>
                </a:highlight>
              </a:rPr>
              <a:t>afwijkt</a:t>
            </a:r>
            <a:r>
              <a:rPr lang="en-US" b="1" dirty="0">
                <a:highlight>
                  <a:srgbClr val="FFFF00"/>
                </a:highlight>
              </a:rPr>
              <a:t> van wat je elders </a:t>
            </a:r>
            <a:r>
              <a:rPr lang="en-US" b="1" dirty="0" err="1">
                <a:highlight>
                  <a:srgbClr val="FFFF00"/>
                </a:highlight>
              </a:rPr>
              <a:t>betaalt</a:t>
            </a:r>
            <a:endParaRPr lang="en-US" b="1" dirty="0">
              <a:highlight>
                <a:srgbClr val="FFFF00"/>
              </a:highlight>
            </a:endParaRPr>
          </a:p>
          <a:p>
            <a:pPr defTabSz="457200">
              <a:spcBef>
                <a:spcPts val="1000"/>
              </a:spcBef>
            </a:pPr>
            <a:r>
              <a:rPr lang="en-US" b="1" dirty="0" err="1">
                <a:highlight>
                  <a:srgbClr val="FFFF00"/>
                </a:highlight>
              </a:rPr>
              <a:t>En</a:t>
            </a:r>
            <a:r>
              <a:rPr lang="en-US" b="1" dirty="0">
                <a:highlight>
                  <a:srgbClr val="FFFF00"/>
                </a:highlight>
              </a:rPr>
              <a:t> ja </a:t>
            </a:r>
            <a:r>
              <a:rPr lang="en-US" b="1" dirty="0" err="1">
                <a:highlight>
                  <a:srgbClr val="FFFF00"/>
                </a:highlight>
              </a:rPr>
              <a:t>onze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kosten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zijn</a:t>
            </a:r>
            <a:r>
              <a:rPr lang="en-US" b="1" dirty="0">
                <a:highlight>
                  <a:srgbClr val="FFFF00"/>
                </a:highlight>
              </a:rPr>
              <a:t> 1,5 euro op 1000euros  ;</a:t>
            </a:r>
            <a:r>
              <a:rPr lang="en-US" b="1" dirty="0" err="1">
                <a:highlight>
                  <a:srgbClr val="FFFF00"/>
                </a:highlight>
              </a:rPr>
              <a:t>bij</a:t>
            </a:r>
            <a:r>
              <a:rPr lang="en-US" b="1" dirty="0">
                <a:highlight>
                  <a:srgbClr val="FFFF00"/>
                </a:highlight>
              </a:rPr>
              <a:t> de </a:t>
            </a:r>
            <a:r>
              <a:rPr lang="en-US" b="1" dirty="0" err="1">
                <a:highlight>
                  <a:srgbClr val="FFFF00"/>
                </a:highlight>
              </a:rPr>
              <a:t>collegas</a:t>
            </a:r>
            <a:r>
              <a:rPr lang="en-US" b="1" dirty="0">
                <a:highlight>
                  <a:srgbClr val="FFFF00"/>
                </a:highlight>
              </a:rPr>
              <a:t> is </a:t>
            </a:r>
            <a:r>
              <a:rPr lang="en-US" b="1" dirty="0" err="1">
                <a:highlight>
                  <a:srgbClr val="FFFF00"/>
                </a:highlight>
              </a:rPr>
              <a:t>dit</a:t>
            </a:r>
            <a:r>
              <a:rPr lang="en-US" b="1" dirty="0">
                <a:highlight>
                  <a:srgbClr val="FFFF00"/>
                </a:highlight>
              </a:rPr>
              <a:t> Meestal 10€ of 85% </a:t>
            </a:r>
            <a:r>
              <a:rPr lang="en-US" b="1" dirty="0" err="1">
                <a:highlight>
                  <a:srgbClr val="FFFF00"/>
                </a:highlight>
              </a:rPr>
              <a:t>goedkoper</a:t>
            </a:r>
            <a:r>
              <a:rPr lang="en-US" b="1" dirty="0">
                <a:highlight>
                  <a:srgbClr val="FFFF00"/>
                </a:highlight>
              </a:rPr>
              <a:t> !!!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41CF1D-CD7A-3DE2-4BFD-AA8DF50143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789857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9EC0A4B-AE81-4AD7-86EA-9F753B2B1EB0}" type="datetime1">
              <a:rPr lang="en-US" sz="800">
                <a:solidFill>
                  <a:prstClr val="black">
                    <a:tint val="75000"/>
                  </a:prstClr>
                </a:solidFill>
              </a:rPr>
              <a:pPr defTabSz="914400">
                <a:spcAft>
                  <a:spcPts val="600"/>
                </a:spcAft>
              </a:pPr>
              <a:t>2/22/2023</a:t>
            </a:fld>
            <a:endParaRPr lang="en-US" sz="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7139" y="5208128"/>
            <a:ext cx="9692333" cy="95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Opgelet een koersdoel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is een hypothetische</a:t>
            </a:r>
            <a:r>
              <a:rPr sz="1900" spc="54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Arial Black"/>
                <a:cs typeface="Arial Black"/>
              </a:rPr>
              <a:t>cijfer</a:t>
            </a:r>
            <a:r>
              <a:rPr sz="1900" spc="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28" dirty="0">
                <a:solidFill>
                  <a:srgbClr val="C00000"/>
                </a:solidFill>
                <a:latin typeface="Arial Black"/>
                <a:cs typeface="Arial Black"/>
              </a:rPr>
              <a:t>dat</a:t>
            </a:r>
            <a:r>
              <a:rPr sz="1900" spc="3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wij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naar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37" dirty="0">
                <a:solidFill>
                  <a:srgbClr val="C00000"/>
                </a:solidFill>
                <a:latin typeface="Arial Black"/>
                <a:cs typeface="Arial Black"/>
              </a:rPr>
              <a:t>voor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schuiven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als streefdoel maar</a:t>
            </a:r>
            <a:r>
              <a:rPr sz="1900" spc="2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daarom niet altijd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bereikt zal</a:t>
            </a:r>
            <a:r>
              <a:rPr sz="1900" spc="18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worden!!</a:t>
            </a:r>
          </a:p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Let </a:t>
            </a:r>
            <a:r>
              <a:rPr sz="1900" spc="-17" dirty="0">
                <a:solidFill>
                  <a:srgbClr val="C00000"/>
                </a:solidFill>
                <a:latin typeface="Arial Black"/>
                <a:cs typeface="Arial Black"/>
              </a:rPr>
              <a:t>op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uw</a:t>
            </a:r>
            <a:r>
              <a:rPr sz="1900" spc="46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aankopen</a:t>
            </a:r>
            <a:r>
              <a:rPr sz="1900" spc="1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en </a:t>
            </a:r>
            <a:r>
              <a:rPr sz="1900" spc="-11" dirty="0">
                <a:solidFill>
                  <a:srgbClr val="C00000"/>
                </a:solidFill>
                <a:latin typeface="Arial Black"/>
                <a:cs typeface="Arial Black"/>
              </a:rPr>
              <a:t>verkopen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 steeds te bespreken met je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adviseur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34342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CE50FF-178B-40E1-BADE-D6AE5DAC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962A-CB95-448E-8B92-D90A78C737B1}" type="datetime1">
              <a:rPr lang="en-US" smtClean="0"/>
              <a:t>2/22/2023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3BDAE-0B65-4E43-8051-7C163FE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70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2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84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5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6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6AFD431-09B7-42CA-BF39-9FE5DBE5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518899" cy="647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711C96E-3D2D-48C8-AAB9-C1CB02D1D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678165" y="0"/>
            <a:ext cx="5835961" cy="6472516"/>
            <a:chOff x="2487613" y="285750"/>
            <a:chExt cx="2428876" cy="5654676"/>
          </a:xfrm>
          <a:solidFill>
            <a:schemeClr val="tx2">
              <a:lumMod val="90000"/>
            </a:schemeClr>
          </a:solidFill>
        </p:grpSpPr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0D18AF42-7CD5-4754-91D4-1BE53B5D1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A28C8F1A-9407-4D67-8250-D8923BC6D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5CE0A2B0-F7F1-442C-A287-CD6F729E2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9E69CFA3-AE12-4EAF-A3A1-564BEEFEF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ECB64037-2AE8-4CA9-AD8E-7ACC8618F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8D319B10-EE8E-453F-A137-D7EEFA208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3283F486-509C-4A42-8EED-794A991D2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EBBFBB12-E756-4386-9C17-CA5743838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7ADD0E7E-F4A6-4B3F-8A2F-BCBFAFBA2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C19FCFB7-5E71-4197-8EC7-2ACB6DB02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EAA533FE-4903-48DD-A921-421A9C44A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54CC5D8E-0D6C-4021-B84E-5D6182C0E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117" name="Freeform 6">
            <a:extLst>
              <a:ext uri="{FF2B5EF4-FFF2-40B4-BE49-F238E27FC236}">
                <a16:creationId xmlns:a16="http://schemas.microsoft.com/office/drawing/2014/main" id="{E7D63BAB-D0DB-4F66-92F9-4D2E0A2E5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607719"/>
            <a:ext cx="7142856" cy="5261563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DB8716D-F4C8-344E-0C79-1E320DFF557F}"/>
              </a:ext>
            </a:extLst>
          </p:cNvPr>
          <p:cNvSpPr/>
          <p:nvPr/>
        </p:nvSpPr>
        <p:spPr>
          <a:xfrm>
            <a:off x="142601" y="1215437"/>
            <a:ext cx="5459773" cy="3546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828800" lvl="3" indent="-457200">
              <a:spcBef>
                <a:spcPts val="1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2400" b="1" dirty="0" err="1">
                <a:solidFill>
                  <a:srgbClr val="FFFFFF"/>
                </a:solidFill>
                <a:highlight>
                  <a:srgbClr val="000080"/>
                </a:highlight>
              </a:rPr>
              <a:t>Deze</a:t>
            </a:r>
            <a:r>
              <a:rPr lang="en-US" sz="2400" b="1" dirty="0">
                <a:solidFill>
                  <a:srgbClr val="FFFFFF"/>
                </a:solidFill>
                <a:highlight>
                  <a:srgbClr val="000080"/>
                </a:highlight>
              </a:rPr>
              <a:t> week </a:t>
            </a:r>
            <a:r>
              <a:rPr lang="en-US" sz="2400" b="1" dirty="0" err="1">
                <a:solidFill>
                  <a:srgbClr val="FFFFFF"/>
                </a:solidFill>
                <a:highlight>
                  <a:srgbClr val="000080"/>
                </a:highlight>
              </a:rPr>
              <a:t>geven</a:t>
            </a:r>
            <a:r>
              <a:rPr lang="en-US" sz="2400" b="1" dirty="0">
                <a:solidFill>
                  <a:srgbClr val="FFFFFF"/>
                </a:solidFill>
                <a:highlight>
                  <a:srgbClr val="000080"/>
                </a:highlight>
              </a:rPr>
              <a:t> we </a:t>
            </a:r>
            <a:r>
              <a:rPr lang="en-US" sz="2400" b="1" dirty="0" err="1">
                <a:solidFill>
                  <a:srgbClr val="FFFFFF"/>
                </a:solidFill>
                <a:highlight>
                  <a:srgbClr val="000080"/>
                </a:highlight>
              </a:rPr>
              <a:t>uitsluitend</a:t>
            </a:r>
            <a:r>
              <a:rPr lang="en-US" sz="2400" b="1" dirty="0">
                <a:solidFill>
                  <a:srgbClr val="FFFFFF"/>
                </a:solidFill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highlight>
                  <a:srgbClr val="000080"/>
                </a:highlight>
              </a:rPr>
              <a:t>verkoop</a:t>
            </a:r>
            <a:r>
              <a:rPr lang="en-US" sz="2400" b="1" dirty="0">
                <a:solidFill>
                  <a:srgbClr val="FFFFFF"/>
                </a:solidFill>
                <a:highlight>
                  <a:srgbClr val="000080"/>
                </a:highlight>
              </a:rPr>
              <a:t>-tips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+mj-lt"/>
              <a:buAutoNum type="arabicPeriod"/>
            </a:pPr>
            <a:endParaRPr lang="en-US" b="1" dirty="0">
              <a:solidFill>
                <a:srgbClr val="FFFFFF"/>
              </a:solidFill>
            </a:endParaRPr>
          </a:p>
          <a:p>
            <a:pPr marL="2743200" lvl="5" indent="-457200">
              <a:spcBef>
                <a:spcPts val="1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2400" b="1" dirty="0" err="1">
                <a:solidFill>
                  <a:srgbClr val="FFC000"/>
                </a:solidFill>
                <a:highlight>
                  <a:srgbClr val="000080"/>
                </a:highlight>
              </a:rPr>
              <a:t>Zeker</a:t>
            </a:r>
            <a:r>
              <a:rPr lang="en-US" sz="2400" b="1" dirty="0">
                <a:solidFill>
                  <a:srgbClr val="FFC000"/>
                </a:solidFill>
                <a:highlight>
                  <a:srgbClr val="000080"/>
                </a:highlight>
              </a:rPr>
              <a:t> even </a:t>
            </a:r>
            <a:r>
              <a:rPr lang="en-US" sz="2400" b="1" dirty="0" err="1">
                <a:solidFill>
                  <a:srgbClr val="FFC000"/>
                </a:solidFill>
                <a:highlight>
                  <a:srgbClr val="000080"/>
                </a:highlight>
              </a:rPr>
              <a:t>belangrijk</a:t>
            </a:r>
            <a:r>
              <a:rPr lang="en-US" sz="2400" b="1" dirty="0">
                <a:solidFill>
                  <a:srgbClr val="FFC000"/>
                </a:solidFill>
                <a:highlight>
                  <a:srgbClr val="000080"/>
                </a:highlight>
              </a:rPr>
              <a:t> of </a:t>
            </a:r>
            <a:r>
              <a:rPr lang="en-US" sz="2400" b="1" dirty="0" err="1">
                <a:solidFill>
                  <a:srgbClr val="FFC000"/>
                </a:solidFill>
                <a:highlight>
                  <a:srgbClr val="000080"/>
                </a:highlight>
              </a:rPr>
              <a:t>belangrijker</a:t>
            </a:r>
            <a:r>
              <a:rPr lang="en-US" sz="2400" b="1" dirty="0">
                <a:solidFill>
                  <a:srgbClr val="FFC000"/>
                </a:solidFill>
                <a:highlight>
                  <a:srgbClr val="000080"/>
                </a:highlight>
              </a:rPr>
              <a:t> dan </a:t>
            </a:r>
            <a:r>
              <a:rPr lang="en-US" sz="2400" b="1" dirty="0" err="1">
                <a:solidFill>
                  <a:srgbClr val="FFC000"/>
                </a:solidFill>
                <a:highlight>
                  <a:srgbClr val="000080"/>
                </a:highlight>
              </a:rPr>
              <a:t>aankootips</a:t>
            </a:r>
            <a:endParaRPr lang="en-US" sz="2400" b="1" dirty="0">
              <a:solidFill>
                <a:srgbClr val="FFC000"/>
              </a:solidFill>
              <a:highlight>
                <a:srgbClr val="000080"/>
              </a:highlight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6B22A-F3EA-7F80-6B67-F5EC9FED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06936" y="5894092"/>
            <a:ext cx="1738806" cy="349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79EC0A4B-AE81-4AD7-86EA-9F753B2B1EB0}" type="datetime1">
              <a:rPr lang="en-US" sz="900" kern="12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pPr algn="l">
                <a:spcAft>
                  <a:spcPts val="600"/>
                </a:spcAft>
              </a:pPr>
              <a:t>2/22/2023</a:t>
            </a:fld>
            <a:endParaRPr lang="en-US" sz="900" kern="1200">
              <a:solidFill>
                <a:schemeClr val="bg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46F76F-45D1-4394-AFF1-26D6D85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2647" y="5896582"/>
            <a:ext cx="813775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 kern="120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 sz="1700" kern="120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EBB7476-A81E-1F9E-7F91-CB92FE8F291F}"/>
              </a:ext>
            </a:extLst>
          </p:cNvPr>
          <p:cNvSpPr/>
          <p:nvPr/>
        </p:nvSpPr>
        <p:spPr>
          <a:xfrm>
            <a:off x="7908254" y="0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nl-NL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1004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5EBD68-E017-0E6C-F014-717F8B247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2/22/2023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4FDC14F-4904-D596-20A6-4B788536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</a:t>
            </a:fld>
            <a:endParaRPr lang="en-US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8505BEF-F58E-D273-4B9A-A043344A2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4994" y="13968"/>
            <a:ext cx="9721080" cy="6392883"/>
          </a:xfrm>
        </p:spPr>
        <p:txBody>
          <a:bodyPr>
            <a:noAutofit/>
          </a:bodyPr>
          <a:lstStyle/>
          <a:p>
            <a:r>
              <a:rPr lang="nl-BE" sz="2000" b="1" dirty="0"/>
              <a:t>Er loopt iets mis maar wat?</a:t>
            </a:r>
          </a:p>
          <a:p>
            <a:r>
              <a:rPr lang="nl-BE" sz="2000" b="1" dirty="0"/>
              <a:t>Ik geloof dat wat mis loopt de twee beleggersgroepen zijn.</a:t>
            </a:r>
          </a:p>
          <a:p>
            <a:r>
              <a:rPr lang="nl-BE" sz="2000" b="1" dirty="0"/>
              <a:t>De professionelen die eerder verkoper zijn op de aandelen.</a:t>
            </a:r>
          </a:p>
          <a:p>
            <a:r>
              <a:rPr lang="nl-BE" sz="2000" b="1" dirty="0"/>
              <a:t>De gewone belegger die nog steeds koopt omdat de aandelen gedaald waren</a:t>
            </a:r>
          </a:p>
          <a:p>
            <a:r>
              <a:rPr lang="nl-BE" sz="2000" b="1" dirty="0"/>
              <a:t>En ja waarom denken deze twee groepen anders?</a:t>
            </a:r>
          </a:p>
          <a:p>
            <a:r>
              <a:rPr lang="nl-BE" sz="2000" b="1" dirty="0"/>
              <a:t>De prof die weten dat de rente heel laag stond en dat we nu de rente optrekken en dat veel geld uit de beurzen gaat wegvloeien</a:t>
            </a:r>
          </a:p>
          <a:p>
            <a:r>
              <a:rPr lang="nl-BE" sz="2000" b="1" dirty="0"/>
              <a:t>De kleine belegger die denkt opportuniteiten te zien door de lagere koersen</a:t>
            </a:r>
          </a:p>
          <a:p>
            <a:r>
              <a:rPr lang="nl-BE" sz="2000" b="1" dirty="0"/>
              <a:t>De kleine belegger herinnert zich 2021 de crash van covid19 die de beurs deed crashen met 50% en 3 maanden nadien stonden de aandelen weer zo hoog</a:t>
            </a:r>
          </a:p>
          <a:p>
            <a:r>
              <a:rPr lang="nl-BE" sz="2000" b="1" dirty="0"/>
              <a:t>Ja deze beleggersgroep ziet verschil niet wetenschappelijk tussen een rentestijging van 500% en een pandemie emotionele daling/crash</a:t>
            </a:r>
          </a:p>
          <a:p>
            <a:r>
              <a:rPr lang="nl-BE" sz="2000" b="1" dirty="0"/>
              <a:t>Een inflatie is steeds 10 jaar en een pandemie  is meestal 2/4 jaar maar kan ook sneller verdwijnen door groepsimmuniteit </a:t>
            </a:r>
          </a:p>
          <a:p>
            <a:endParaRPr lang="nl-BE" sz="2000" b="1" dirty="0"/>
          </a:p>
          <a:p>
            <a:endParaRPr lang="nl-BE" sz="2000" b="1" dirty="0"/>
          </a:p>
        </p:txBody>
      </p:sp>
    </p:spTree>
    <p:extLst>
      <p:ext uri="{BB962C8B-B14F-4D97-AF65-F5344CB8AC3E}">
        <p14:creationId xmlns:p14="http://schemas.microsoft.com/office/powerpoint/2010/main" val="101787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054-F332-4708-62D4-66345A3B7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 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106C38-AF05-564C-D176-21598A158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2/22/2023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360623B-22B0-554D-56A3-DBDBC198D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20</a:t>
            </a:fld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99EED41-5DB5-9F88-B50F-B78DFB942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" y="-469912"/>
            <a:ext cx="11514667" cy="7416824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ED66D36E-6A1C-3E8E-C37B-E12F1FCF63B7}"/>
              </a:ext>
            </a:extLst>
          </p:cNvPr>
          <p:cNvSpPr/>
          <p:nvPr/>
        </p:nvSpPr>
        <p:spPr>
          <a:xfrm>
            <a:off x="44195" y="589436"/>
            <a:ext cx="62193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00"/>
                </a:highlight>
              </a:rPr>
              <a:t>verkoopsignalen</a:t>
            </a:r>
          </a:p>
        </p:txBody>
      </p:sp>
    </p:spTree>
    <p:extLst>
      <p:ext uri="{BB962C8B-B14F-4D97-AF65-F5344CB8AC3E}">
        <p14:creationId xmlns:p14="http://schemas.microsoft.com/office/powerpoint/2010/main" val="146228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286828-0D6B-E0C7-B1EE-09E69D110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2/22/2023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BC2DE4C-0ADE-5A4C-A022-422287E7C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21</a:t>
            </a:fld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0F1CCDB-4BFD-7392-0141-B9A9DE73A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433908"/>
            <a:ext cx="11514667" cy="777686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A6C972C-43FA-F3B6-5BBF-F0121C169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" y="-491262"/>
            <a:ext cx="11514667" cy="7488832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03B5C7CE-5D4D-1AC6-425D-34FA82C9ECDC}"/>
              </a:ext>
            </a:extLst>
          </p:cNvPr>
          <p:cNvSpPr txBox="1"/>
          <p:nvPr/>
        </p:nvSpPr>
        <p:spPr>
          <a:xfrm>
            <a:off x="2519090" y="899893"/>
            <a:ext cx="58205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00"/>
                </a:highlight>
              </a:rPr>
              <a:t>verkoopsignalen</a:t>
            </a:r>
          </a:p>
        </p:txBody>
      </p:sp>
    </p:spTree>
    <p:extLst>
      <p:ext uri="{BB962C8B-B14F-4D97-AF65-F5344CB8AC3E}">
        <p14:creationId xmlns:p14="http://schemas.microsoft.com/office/powerpoint/2010/main" val="271955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0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46F76F-45D1-4394-AFF1-26D6D85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5996762"/>
            <a:ext cx="736717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 sz="800">
              <a:solidFill>
                <a:srgbClr val="FFFFFF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6B22A-F3EA-7F80-6B67-F5EC9FED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996761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2/22/2023</a:t>
            </a:fld>
            <a:endParaRPr lang="en-US" sz="900">
              <a:solidFill>
                <a:srgbClr val="FFFFFF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7084B0C-1FB1-65E1-49C3-C031692B9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89892"/>
            <a:ext cx="11514667" cy="7632848"/>
          </a:xfrm>
          <a:prstGeom prst="rect">
            <a:avLst/>
          </a:prstGeom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7A7DCB8A-06FD-FD65-55D1-9104DAEFAD62}"/>
              </a:ext>
            </a:extLst>
          </p:cNvPr>
          <p:cNvSpPr txBox="1"/>
          <p:nvPr/>
        </p:nvSpPr>
        <p:spPr>
          <a:xfrm>
            <a:off x="3383186" y="1510308"/>
            <a:ext cx="5819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00"/>
                </a:highlight>
              </a:rPr>
              <a:t>verkoopsignalen</a:t>
            </a:r>
          </a:p>
        </p:txBody>
      </p:sp>
    </p:spTree>
    <p:extLst>
      <p:ext uri="{BB962C8B-B14F-4D97-AF65-F5344CB8AC3E}">
        <p14:creationId xmlns:p14="http://schemas.microsoft.com/office/powerpoint/2010/main" val="114994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D5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B65265-D503-9502-80AA-31B1B1AF3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5996762"/>
            <a:ext cx="736717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 sz="800">
              <a:solidFill>
                <a:srgbClr val="FFFFFF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F1AE9E-6479-7941-3042-34B64691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996761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2/22/2023</a:t>
            </a:fld>
            <a:endParaRPr lang="en-US" sz="900">
              <a:solidFill>
                <a:srgbClr val="FFFFFF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3FE5754-ED1B-3015-5582-605FE4D46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89892"/>
            <a:ext cx="11514667" cy="7344816"/>
          </a:xfrm>
          <a:prstGeom prst="rect">
            <a:avLst/>
          </a:prstGeom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1FA753D9-D501-FEBD-192C-36CD3D791A2E}"/>
              </a:ext>
            </a:extLst>
          </p:cNvPr>
          <p:cNvSpPr txBox="1"/>
          <p:nvPr/>
        </p:nvSpPr>
        <p:spPr>
          <a:xfrm>
            <a:off x="2833597" y="3936337"/>
            <a:ext cx="5819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00"/>
                </a:highlight>
              </a:rPr>
              <a:t>verkoopsignalen</a:t>
            </a:r>
          </a:p>
        </p:txBody>
      </p:sp>
    </p:spTree>
    <p:extLst>
      <p:ext uri="{BB962C8B-B14F-4D97-AF65-F5344CB8AC3E}">
        <p14:creationId xmlns:p14="http://schemas.microsoft.com/office/powerpoint/2010/main" val="8178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BDDE715-DC1D-4B19-9FCF-8B62FCE8E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FF37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59D4B08-2FD7-4795-B867-90033141C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FEAB822-F0FD-4704-BB9F-0294145A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941" y="607719"/>
            <a:ext cx="10303016" cy="5261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47AB2A-4748-B2F2-41BE-25F4F37B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5996762"/>
            <a:ext cx="736717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 sz="800">
              <a:solidFill>
                <a:srgbClr val="FFFFFF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57D299-7A23-15C0-4754-C3B1DC43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996761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2/22/2023</a:t>
            </a:fld>
            <a:endParaRPr lang="en-US" sz="900">
              <a:solidFill>
                <a:srgbClr val="FFFFFF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0A4B769-F027-B1B9-3E70-182E558FB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17884"/>
            <a:ext cx="11514667" cy="756084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EA388D57-F3A0-203F-4365-8B724CE61971}"/>
              </a:ext>
            </a:extLst>
          </p:cNvPr>
          <p:cNvSpPr txBox="1"/>
          <p:nvPr/>
        </p:nvSpPr>
        <p:spPr>
          <a:xfrm>
            <a:off x="2914466" y="4362579"/>
            <a:ext cx="5759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00"/>
                </a:highlight>
              </a:rPr>
              <a:t>verkoopsignalen</a:t>
            </a:r>
          </a:p>
        </p:txBody>
      </p:sp>
    </p:spTree>
    <p:extLst>
      <p:ext uri="{BB962C8B-B14F-4D97-AF65-F5344CB8AC3E}">
        <p14:creationId xmlns:p14="http://schemas.microsoft.com/office/powerpoint/2010/main" val="10021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BDDE715-DC1D-4B19-9FCF-8B62FCE8E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FFC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59D4B08-2FD7-4795-B867-90033141C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FEAB822-F0FD-4704-BB9F-0294145A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941" y="607719"/>
            <a:ext cx="10303016" cy="5261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0949EE-FDE7-E579-D22C-E449453E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5996762"/>
            <a:ext cx="736717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 sz="800">
              <a:solidFill>
                <a:srgbClr val="FFFFFF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35CC64-5046-AC56-1088-037D0EBF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996761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2/22/2023</a:t>
            </a:fld>
            <a:endParaRPr lang="en-US" sz="900">
              <a:solidFill>
                <a:srgbClr val="FFFFFF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70419CB-3B91-B173-881D-BDA10BFFC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36" y="-9451"/>
            <a:ext cx="11514667" cy="7488832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EA0CCCF3-6863-BF15-73B8-9E08EE27B657}"/>
              </a:ext>
            </a:extLst>
          </p:cNvPr>
          <p:cNvSpPr txBox="1"/>
          <p:nvPr/>
        </p:nvSpPr>
        <p:spPr>
          <a:xfrm>
            <a:off x="2957737" y="4410596"/>
            <a:ext cx="5759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00"/>
                </a:highlight>
              </a:rPr>
              <a:t>verkoopsignalen</a:t>
            </a:r>
          </a:p>
        </p:txBody>
      </p:sp>
    </p:spTree>
    <p:extLst>
      <p:ext uri="{BB962C8B-B14F-4D97-AF65-F5344CB8AC3E}">
        <p14:creationId xmlns:p14="http://schemas.microsoft.com/office/powerpoint/2010/main" val="18056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305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E877318-CF11-0FA1-ADFF-A26555FC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5996762"/>
            <a:ext cx="736717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26</a:t>
            </a:fld>
            <a:endParaRPr lang="en-US" sz="800">
              <a:solidFill>
                <a:srgbClr val="FFFFFF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D0D029-F363-99EA-D62E-D93F3D19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996761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2/22/2023</a:t>
            </a:fld>
            <a:endParaRPr lang="en-US" sz="900">
              <a:solidFill>
                <a:srgbClr val="FFFF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FD6EA69-8B17-2367-14E9-DEED44488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839" y="-434111"/>
            <a:ext cx="11514667" cy="770485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5F7FBC9-7BCF-8C4D-1DCB-948667E2EF5B}"/>
              </a:ext>
            </a:extLst>
          </p:cNvPr>
          <p:cNvSpPr txBox="1"/>
          <p:nvPr/>
        </p:nvSpPr>
        <p:spPr>
          <a:xfrm>
            <a:off x="2853585" y="4192543"/>
            <a:ext cx="5759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00"/>
                </a:highlight>
              </a:rPr>
              <a:t>verkoopsignalen</a:t>
            </a:r>
          </a:p>
        </p:txBody>
      </p:sp>
    </p:spTree>
    <p:extLst>
      <p:ext uri="{BB962C8B-B14F-4D97-AF65-F5344CB8AC3E}">
        <p14:creationId xmlns:p14="http://schemas.microsoft.com/office/powerpoint/2010/main" val="20512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21E5EC-7C3E-B763-8981-72304C87D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845619A-F202-861D-2B1B-37AA2EAB17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B90656-B37F-EFC6-299A-144EC9DC3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2/22/2023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79B5F5-B4F5-65AC-42D1-A2232F42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27</a:t>
            </a:fld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8D4AF23-7C83-D9F2-AA4D-60EFEE10C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361900"/>
            <a:ext cx="11514667" cy="7488832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83B07281-88AD-8E39-2885-0F22866F8251}"/>
              </a:ext>
            </a:extLst>
          </p:cNvPr>
          <p:cNvSpPr txBox="1"/>
          <p:nvPr/>
        </p:nvSpPr>
        <p:spPr>
          <a:xfrm>
            <a:off x="2879517" y="4390628"/>
            <a:ext cx="5759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00"/>
                </a:highlight>
              </a:rPr>
              <a:t>verkoopsignalen</a:t>
            </a:r>
          </a:p>
        </p:txBody>
      </p:sp>
    </p:spTree>
    <p:extLst>
      <p:ext uri="{BB962C8B-B14F-4D97-AF65-F5344CB8AC3E}">
        <p14:creationId xmlns:p14="http://schemas.microsoft.com/office/powerpoint/2010/main" val="419101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10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24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50" name="Rectangle 38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2" name="Rectangle 42">
            <a:extLst>
              <a:ext uri="{FF2B5EF4-FFF2-40B4-BE49-F238E27FC236}">
                <a16:creationId xmlns:a16="http://schemas.microsoft.com/office/drawing/2014/main" id="{FBDDE715-DC1D-4B19-9FCF-8B62FCE8E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FEB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44">
            <a:extLst>
              <a:ext uri="{FF2B5EF4-FFF2-40B4-BE49-F238E27FC236}">
                <a16:creationId xmlns:a16="http://schemas.microsoft.com/office/drawing/2014/main" id="{059D4B08-2FD7-4795-B867-90033141C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FEAB822-F0FD-4704-BB9F-0294145A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941" y="607719"/>
            <a:ext cx="10303016" cy="5261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DAEE8E9-6711-CF1E-5D36-38364ECB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5996762"/>
            <a:ext cx="736717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28</a:t>
            </a:fld>
            <a:endParaRPr lang="en-US" sz="800">
              <a:solidFill>
                <a:srgbClr val="FFFFFF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798016-5E5A-F3F5-5ED4-D233271AE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996761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2/22/2023</a:t>
            </a:fld>
            <a:endParaRPr lang="en-US" sz="900">
              <a:solidFill>
                <a:srgbClr val="FFFFFF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A1FDE05-2ED3-F9EE-AA45-07732850E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559" y="0"/>
            <a:ext cx="11514667" cy="698365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E73ECA9-5112-D99B-9C99-1F53195A0483}"/>
              </a:ext>
            </a:extLst>
          </p:cNvPr>
          <p:cNvSpPr txBox="1"/>
          <p:nvPr/>
        </p:nvSpPr>
        <p:spPr>
          <a:xfrm>
            <a:off x="2856889" y="4042038"/>
            <a:ext cx="5759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00"/>
                </a:highlight>
              </a:rPr>
              <a:t>verkoopsignalen</a:t>
            </a:r>
          </a:p>
        </p:txBody>
      </p:sp>
    </p:spTree>
    <p:extLst>
      <p:ext uri="{BB962C8B-B14F-4D97-AF65-F5344CB8AC3E}">
        <p14:creationId xmlns:p14="http://schemas.microsoft.com/office/powerpoint/2010/main" val="396912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5C451E-6CBB-5037-2CAA-CA5AA1328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BB1204-DEE0-8354-65A9-D1D35E4395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C13266-3F3C-79B0-C148-7ABA16B95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2/22/2023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C8CA757-8314-51DD-733A-B76BCC516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29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137F467-B38C-FD4C-AB59-CC76F1F3C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2" y="-145876"/>
            <a:ext cx="11514667" cy="7488832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17929714-35D6-0FB0-4D80-78ACB558A2BB}"/>
              </a:ext>
            </a:extLst>
          </p:cNvPr>
          <p:cNvSpPr txBox="1"/>
          <p:nvPr/>
        </p:nvSpPr>
        <p:spPr>
          <a:xfrm>
            <a:off x="2879518" y="4102596"/>
            <a:ext cx="5759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00"/>
                </a:highlight>
              </a:rPr>
              <a:t>verkoopsignalen</a:t>
            </a:r>
          </a:p>
        </p:txBody>
      </p:sp>
    </p:spTree>
    <p:extLst>
      <p:ext uri="{BB962C8B-B14F-4D97-AF65-F5344CB8AC3E}">
        <p14:creationId xmlns:p14="http://schemas.microsoft.com/office/powerpoint/2010/main" val="73057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6FF8049-EE45-4C07-8350-91C3999BF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r="2138" b="1"/>
          <a:stretch/>
        </p:blipFill>
        <p:spPr>
          <a:xfrm>
            <a:off x="537068" y="539750"/>
            <a:ext cx="10444763" cy="5397500"/>
          </a:xfrm>
          <a:prstGeom prst="rect">
            <a:avLst/>
          </a:prstGeo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6A8E1-E017-4716-9178-F520C0D5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12883" y="6063434"/>
            <a:ext cx="406817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B4C56C-4014-4586-B22D-E38346270361}" type="datetime1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2/22/2023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1BD22-019F-4EE4-A664-4D978973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0851" y="6063434"/>
            <a:ext cx="64561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3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AC6BE28-9BD2-4B00-89FF-3BFDD9EE8D26}"/>
              </a:ext>
            </a:extLst>
          </p:cNvPr>
          <p:cNvSpPr txBox="1"/>
          <p:nvPr/>
        </p:nvSpPr>
        <p:spPr>
          <a:xfrm>
            <a:off x="534612" y="548376"/>
            <a:ext cx="493435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rgbClr val="FF0000"/>
                </a:solidFill>
              </a:rPr>
              <a:t>PRIVATE PORTFOLIO MASTERS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D48CD45-2A50-119D-82D1-5C7D78AC41B5}"/>
              </a:ext>
            </a:extLst>
          </p:cNvPr>
          <p:cNvSpPr/>
          <p:nvPr/>
        </p:nvSpPr>
        <p:spPr>
          <a:xfrm>
            <a:off x="5615434" y="548376"/>
            <a:ext cx="5112568" cy="6018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/>
              <a:t>UW GOUDBANK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CFC7B-8260-4791-9347-02422BE6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0321A6-2116-4862-88A5-E1BECEA12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62" y="2207046"/>
            <a:ext cx="3296700" cy="3399354"/>
          </a:xfrm>
        </p:spPr>
        <p:txBody>
          <a:bodyPr>
            <a:normAutofit/>
          </a:bodyPr>
          <a:lstStyle/>
          <a:p>
            <a:endParaRPr lang="nl-BE" sz="17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4C55C2-8D83-46C2-9DD1-FD33B9A4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2/22/2023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0F73AE3-7A40-4005-8007-F1345A63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nl-B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30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5B06D43-7487-45FB-B8C8-37F5242D1AD2}"/>
              </a:ext>
            </a:extLst>
          </p:cNvPr>
          <p:cNvSpPr txBox="1"/>
          <p:nvPr/>
        </p:nvSpPr>
        <p:spPr>
          <a:xfrm>
            <a:off x="2372713" y="945633"/>
            <a:ext cx="517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Markt is in verkoopzone dus zeker niet kopen op </a:t>
            </a:r>
            <a:r>
              <a:rPr lang="nl-BE" dirty="0" err="1"/>
              <a:t>usa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4EF9B57-E9BA-F3D4-3395-8B7217825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6" y="31251"/>
            <a:ext cx="11376074" cy="64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jdelijke aanduiding voor inhoud 2">
            <a:extLst>
              <a:ext uri="{FF2B5EF4-FFF2-40B4-BE49-F238E27FC236}">
                <a16:creationId xmlns:a16="http://schemas.microsoft.com/office/drawing/2014/main" id="{263A5AC8-4DB3-44B8-3ABF-C1538A783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367" y="1150268"/>
            <a:ext cx="2914534" cy="3150213"/>
          </a:xfrm>
        </p:spPr>
        <p:txBody>
          <a:bodyPr>
            <a:noAutofit/>
          </a:bodyPr>
          <a:lstStyle/>
          <a:p>
            <a:r>
              <a:rPr lang="nl-BE" sz="1800" b="1" dirty="0">
                <a:solidFill>
                  <a:srgbClr val="FF0000"/>
                </a:solidFill>
              </a:rPr>
              <a:t>Iedereen kan orders plaatsen met limieten</a:t>
            </a:r>
          </a:p>
          <a:p>
            <a:r>
              <a:rPr lang="nl-BE" sz="1800" b="1" dirty="0">
                <a:solidFill>
                  <a:srgbClr val="FF0000"/>
                </a:solidFill>
              </a:rPr>
              <a:t>Dus je moet niet aan dagkoers kopen of verkopen</a:t>
            </a:r>
          </a:p>
          <a:p>
            <a:endParaRPr lang="nl-BE" sz="1800" b="1" dirty="0">
              <a:solidFill>
                <a:srgbClr val="FF0000"/>
              </a:solidFill>
            </a:endParaRPr>
          </a:p>
          <a:p>
            <a:r>
              <a:rPr lang="nl-BE" sz="1800" b="1" dirty="0">
                <a:solidFill>
                  <a:srgbClr val="FF0000"/>
                </a:solidFill>
              </a:rPr>
              <a:t>Je denkt dat de kg naar 59000</a:t>
            </a:r>
            <a:r>
              <a:rPr lang="nl-BE" sz="1800" b="1" baseline="30000" dirty="0">
                <a:solidFill>
                  <a:srgbClr val="FF0000"/>
                </a:solidFill>
              </a:rPr>
              <a:t>e</a:t>
            </a:r>
            <a:r>
              <a:rPr lang="nl-BE" sz="1800" b="1" dirty="0">
                <a:solidFill>
                  <a:srgbClr val="FF0000"/>
                </a:solidFill>
              </a:rPr>
              <a:t> kan gaan en je plaatst een order aan 59000</a:t>
            </a:r>
            <a:r>
              <a:rPr lang="nl-BE" sz="1800" b="1" baseline="30000" dirty="0">
                <a:solidFill>
                  <a:srgbClr val="FF0000"/>
                </a:solidFill>
              </a:rPr>
              <a:t>e</a:t>
            </a:r>
            <a:r>
              <a:rPr lang="nl-BE" sz="1800" b="1" dirty="0">
                <a:solidFill>
                  <a:srgbClr val="FF0000"/>
                </a:solidFill>
              </a:rPr>
              <a:t> all-in</a:t>
            </a:r>
          </a:p>
          <a:p>
            <a:r>
              <a:rPr lang="nl-BE" sz="1800" b="1" dirty="0">
                <a:solidFill>
                  <a:srgbClr val="FF0000"/>
                </a:solidFill>
              </a:rPr>
              <a:t>Voorwaarden deponeren van je goud of overboeken van de geldsom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35ADFD-A230-470C-9ECC-8A01F2D80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68053" y="6100908"/>
            <a:ext cx="1639564" cy="344840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spcAft>
                <a:spcPts val="600"/>
              </a:spcAft>
            </a:pPr>
            <a:fld id="{47309314-E4B1-4CA1-9313-ED56281F2FEC}" type="datetime1">
              <a:rPr lang="en-US"/>
              <a:pPr algn="r">
                <a:spcAft>
                  <a:spcPts val="600"/>
                </a:spcAft>
              </a:pPr>
              <a:t>2/22/2023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1ABA706-3FCC-482C-B9CF-EAAD4820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31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8EC8C7E-3D3F-BE9F-8959-D1760EC71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218" y="701506"/>
            <a:ext cx="6422771" cy="50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5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D85A2691-54B5-7B53-5D39-89774B73D2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/>
          <a:stretch/>
        </p:blipFill>
        <p:spPr bwMode="auto">
          <a:xfrm>
            <a:off x="20" y="10"/>
            <a:ext cx="11518880" cy="647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E42F8B-71C8-DE9A-CD07-BDE18A37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z="900"/>
              <a:pPr>
                <a:spcAft>
                  <a:spcPts val="600"/>
                </a:spcAft>
              </a:pPr>
              <a:t>2/22/2023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68B248-7EC1-0A23-6E4B-3B65FB88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050"/>
              <a:pPr>
                <a:spcAft>
                  <a:spcPts val="600"/>
                </a:spcAft>
              </a:pPr>
              <a:t>32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39694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665678-3F22-441E-85D3-25F31DC97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2/22/2023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C55387-7D62-4BC0-AACC-C44E685B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4</a:t>
            </a:fld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4FFAFEB-6737-25A4-F925-70C9ABD7E485}"/>
              </a:ext>
            </a:extLst>
          </p:cNvPr>
          <p:cNvSpPr/>
          <p:nvPr/>
        </p:nvSpPr>
        <p:spPr>
          <a:xfrm>
            <a:off x="-111709" y="5724060"/>
            <a:ext cx="11742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private banking &amp;portfolio </a:t>
            </a:r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advisor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13414D2-F2FF-A999-F139-D3BF645FD7CF}"/>
              </a:ext>
            </a:extLst>
          </p:cNvPr>
          <p:cNvSpPr txBox="1"/>
          <p:nvPr/>
        </p:nvSpPr>
        <p:spPr>
          <a:xfrm>
            <a:off x="2231058" y="1037309"/>
            <a:ext cx="86415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Drie TOP bedrijven die samenwerken  en één  BALIE EN ONTVANGST KANTOOR vormen voor u</a:t>
            </a:r>
          </a:p>
          <a:p>
            <a:endParaRPr lang="nl-BE" dirty="0"/>
          </a:p>
          <a:p>
            <a:r>
              <a:rPr lang="nl-BE" b="1" dirty="0">
                <a:highlight>
                  <a:srgbClr val="FFFF00"/>
                </a:highlight>
              </a:rPr>
              <a:t>Interactive broker  60 miljard  beurswaarde  wereldspeler 125 beurzen</a:t>
            </a:r>
          </a:p>
          <a:p>
            <a:r>
              <a:rPr lang="nl-BE" b="1" dirty="0">
                <a:highlight>
                  <a:srgbClr val="FFFF00"/>
                </a:highlight>
              </a:rPr>
              <a:t>Verzorgt uw rekening (beste beurssite sinds 2018!! </a:t>
            </a:r>
            <a:r>
              <a:rPr lang="nl-BE" dirty="0">
                <a:highlight>
                  <a:srgbClr val="FFFF00"/>
                </a:highlight>
              </a:rPr>
              <a:t>)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>
                <a:highlight>
                  <a:srgbClr val="FFFF00"/>
                </a:highlight>
              </a:rPr>
              <a:t>Mexem </a:t>
            </a:r>
            <a:r>
              <a:rPr lang="nl-BE" dirty="0" err="1">
                <a:highlight>
                  <a:srgbClr val="FFFF00"/>
                </a:highlight>
              </a:rPr>
              <a:t>ltd</a:t>
            </a:r>
            <a:r>
              <a:rPr lang="nl-BE" dirty="0">
                <a:highlight>
                  <a:srgbClr val="FFFF00"/>
                </a:highlight>
              </a:rPr>
              <a:t>  zorgt voor je lage tarieven/kosten en financiële hulpmiddelen</a:t>
            </a:r>
          </a:p>
          <a:p>
            <a:endParaRPr lang="nl-BE" dirty="0"/>
          </a:p>
          <a:p>
            <a:r>
              <a:rPr lang="nl-BE" dirty="0"/>
              <a:t>Administratieve broker die over heel de wereld klanten groepeert en introduceert  om de goedkoopste kosten te krijgen bij de hoofd broker= </a:t>
            </a:r>
            <a:r>
              <a:rPr lang="nl-BE" dirty="0" err="1"/>
              <a:t>interactive</a:t>
            </a:r>
            <a:r>
              <a:rPr lang="nl-BE" dirty="0"/>
              <a:t> brokers</a:t>
            </a:r>
          </a:p>
          <a:p>
            <a:endParaRPr lang="nl-BE" dirty="0"/>
          </a:p>
          <a:p>
            <a:r>
              <a:rPr lang="nl-BE" b="1" dirty="0">
                <a:solidFill>
                  <a:srgbClr val="FF0000"/>
                </a:solidFill>
                <a:highlight>
                  <a:srgbClr val="FFFF00"/>
                </a:highlight>
              </a:rPr>
              <a:t>BEURSEXPERT B BUSSCHAERT verzorgt je adviezen voor vermogen</a:t>
            </a:r>
            <a:endParaRPr lang="nl-BE" b="1" dirty="0">
              <a:solidFill>
                <a:srgbClr val="FF0000"/>
              </a:solidFill>
            </a:endParaRPr>
          </a:p>
          <a:p>
            <a:r>
              <a:rPr lang="nl-BE" b="1" dirty="0"/>
              <a:t>Heeft al meer dan 50 jaar ervaring in private </a:t>
            </a:r>
            <a:r>
              <a:rPr lang="nl-BE" b="1" dirty="0" err="1"/>
              <a:t>portfolio&amp;banking</a:t>
            </a:r>
            <a:r>
              <a:rPr lang="nl-BE" b="1" dirty="0"/>
              <a:t> service</a:t>
            </a:r>
          </a:p>
          <a:p>
            <a:r>
              <a:rPr lang="nl-BE" b="1" dirty="0"/>
              <a:t>Heeft meer de 15 nominaties behaald en 10 </a:t>
            </a:r>
            <a:r>
              <a:rPr lang="nl-BE" b="1" dirty="0" err="1"/>
              <a:t>awards</a:t>
            </a:r>
            <a:r>
              <a:rPr lang="nl-BE" b="1" dirty="0"/>
              <a:t> in vermogensbeheer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AE5049E-06C3-627D-771B-B6001B76E7D1}"/>
              </a:ext>
            </a:extLst>
          </p:cNvPr>
          <p:cNvSpPr/>
          <p:nvPr/>
        </p:nvSpPr>
        <p:spPr>
          <a:xfrm>
            <a:off x="1415338" y="125164"/>
            <a:ext cx="93314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Zelfste</a:t>
            </a:r>
            <a:r>
              <a:rPr lang="nl-NL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service en tot 75% goedkoper</a:t>
            </a:r>
          </a:p>
        </p:txBody>
      </p:sp>
    </p:spTree>
    <p:extLst>
      <p:ext uri="{BB962C8B-B14F-4D97-AF65-F5344CB8AC3E}">
        <p14:creationId xmlns:p14="http://schemas.microsoft.com/office/powerpoint/2010/main" val="26792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32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A370C6-C54D-2C2A-B6C1-BD578006C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8679" y="610250"/>
            <a:ext cx="3866251" cy="125076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l-BE" sz="2600" b="1" dirty="0">
                <a:solidFill>
                  <a:srgbClr val="FF0000"/>
                </a:solidFill>
                <a:highlight>
                  <a:srgbClr val="FFFF00"/>
                </a:highlight>
              </a:rPr>
              <a:t>Onze collega’s zijn minimum 100% tot  950% duurder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rgbClr val="834D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11E99D-D429-7ABA-83CD-00ED9030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4321686"/>
            <a:ext cx="736717" cy="344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nl-BE" sz="1700">
                <a:solidFill>
                  <a:schemeClr val="tx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nl-BE" sz="1700">
              <a:solidFill>
                <a:schemeClr val="tx1"/>
              </a:solidFill>
            </a:endParaRP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4A26C725-DFBF-7B10-1061-C54BB8FFC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92" y="1598986"/>
            <a:ext cx="6126034" cy="3583729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493A2E-246A-DA81-B170-714B39897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7068" y="2130186"/>
            <a:ext cx="3867862" cy="3326088"/>
          </a:xfrm>
        </p:spPr>
        <p:txBody>
          <a:bodyPr>
            <a:normAutofit/>
          </a:bodyPr>
          <a:lstStyle/>
          <a:p>
            <a:r>
              <a:rPr lang="en-US" b="1" dirty="0" err="1"/>
              <a:t>Voor</a:t>
            </a:r>
            <a:r>
              <a:rPr lang="en-US" b="1" dirty="0"/>
              <a:t> de private portfolio &amp;banking service </a:t>
            </a:r>
          </a:p>
          <a:p>
            <a:r>
              <a:rPr lang="en-US" b="1" dirty="0" err="1"/>
              <a:t>Zijn</a:t>
            </a:r>
            <a:r>
              <a:rPr lang="en-US" b="1" dirty="0"/>
              <a:t> we de </a:t>
            </a:r>
            <a:r>
              <a:rPr lang="en-US" b="1" dirty="0" err="1"/>
              <a:t>goedkoopste</a:t>
            </a:r>
            <a:r>
              <a:rPr lang="en-US" b="1" dirty="0"/>
              <a:t> tot-75%  </a:t>
            </a:r>
          </a:p>
          <a:p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onze</a:t>
            </a:r>
            <a:r>
              <a:rPr lang="en-US" b="1" dirty="0"/>
              <a:t> service is top </a:t>
            </a:r>
            <a:r>
              <a:rPr lang="en-US" b="1" dirty="0" err="1"/>
              <a:t>omdat</a:t>
            </a:r>
            <a:r>
              <a:rPr lang="en-US" b="1" dirty="0"/>
              <a:t> we met de </a:t>
            </a:r>
            <a:r>
              <a:rPr lang="en-US" b="1" dirty="0" err="1"/>
              <a:t>grootste</a:t>
            </a:r>
            <a:r>
              <a:rPr lang="en-US" b="1" dirty="0"/>
              <a:t> </a:t>
            </a:r>
            <a:r>
              <a:rPr lang="en-US" b="1" dirty="0" err="1"/>
              <a:t>wereldspelers</a:t>
            </a:r>
            <a:r>
              <a:rPr lang="en-US" b="1" dirty="0"/>
              <a:t> </a:t>
            </a:r>
            <a:r>
              <a:rPr lang="en-US" b="1" dirty="0" err="1"/>
              <a:t>werken</a:t>
            </a:r>
            <a:endParaRPr lang="en-US" b="1" dirty="0"/>
          </a:p>
          <a:p>
            <a:r>
              <a:rPr lang="en-US" b="1" dirty="0"/>
              <a:t>Eigen </a:t>
            </a:r>
            <a:r>
              <a:rPr lang="en-US" b="1" dirty="0" err="1"/>
              <a:t>vermogen</a:t>
            </a:r>
            <a:r>
              <a:rPr lang="en-US" b="1" dirty="0"/>
              <a:t> is 60 </a:t>
            </a:r>
            <a:r>
              <a:rPr lang="en-US" b="1" dirty="0" err="1"/>
              <a:t>miljard</a:t>
            </a:r>
            <a:r>
              <a:rPr lang="en-US" b="1" dirty="0"/>
              <a:t> </a:t>
            </a:r>
            <a:r>
              <a:rPr lang="en-US" b="1" dirty="0" err="1"/>
              <a:t>beurskapitalisatie</a:t>
            </a:r>
            <a:r>
              <a:rPr lang="en-US" b="1" dirty="0"/>
              <a:t> </a:t>
            </a:r>
            <a:r>
              <a:rPr lang="en-US" b="1" dirty="0" err="1"/>
              <a:t>dit</a:t>
            </a:r>
            <a:r>
              <a:rPr lang="en-US" b="1" dirty="0"/>
              <a:t> is 6x </a:t>
            </a:r>
            <a:r>
              <a:rPr lang="en-US" b="1" dirty="0" err="1"/>
              <a:t>meer</a:t>
            </a:r>
            <a:r>
              <a:rPr lang="en-US" b="1" dirty="0"/>
              <a:t> dan de </a:t>
            </a:r>
            <a:r>
              <a:rPr lang="en-US" b="1" dirty="0" err="1"/>
              <a:t>grootste</a:t>
            </a:r>
            <a:r>
              <a:rPr lang="en-US" b="1" dirty="0"/>
              <a:t> </a:t>
            </a:r>
            <a:r>
              <a:rPr lang="en-US" b="1" dirty="0" err="1"/>
              <a:t>beursbank</a:t>
            </a:r>
            <a:r>
              <a:rPr lang="en-US" b="1" dirty="0"/>
              <a:t> in </a:t>
            </a:r>
            <a:r>
              <a:rPr lang="en-US" b="1" dirty="0" err="1"/>
              <a:t>Belgie</a:t>
            </a:r>
            <a:endParaRPr lang="en-US" b="1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DB7341-CA0E-83E6-CED0-DF1C8385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789857"/>
            <a:ext cx="1082999" cy="34981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2/22/2023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64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4428217"/>
            <a:ext cx="9450866" cy="65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1" dirty="0">
                <a:solidFill>
                  <a:srgbClr val="FF0000"/>
                </a:solidFill>
                <a:latin typeface="Constantia"/>
                <a:cs typeface="Constantia"/>
              </a:rPr>
              <a:t>Technische</a:t>
            </a:r>
            <a:r>
              <a:rPr sz="2200" spc="-7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200" spc="-2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fundamentele</a:t>
            </a:r>
            <a:r>
              <a:rPr sz="2200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analyse</a:t>
            </a:r>
            <a:r>
              <a:rPr sz="2200" spc="-9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onstantia"/>
                <a:cs typeface="Constantia"/>
              </a:rPr>
              <a:t>van</a:t>
            </a:r>
            <a:r>
              <a:rPr sz="2200" spc="-6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onze</a:t>
            </a:r>
            <a:r>
              <a:rPr sz="2200" spc="-93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economie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;financiële</a:t>
            </a:r>
            <a:r>
              <a:rPr sz="22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8" dirty="0">
                <a:solidFill>
                  <a:srgbClr val="FF0000"/>
                </a:solidFill>
                <a:latin typeface="Constantia"/>
                <a:cs typeface="Constantia"/>
              </a:rPr>
              <a:t>wereld</a:t>
            </a:r>
            <a:r>
              <a:rPr sz="2200" spc="-3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</a:p>
          <a:p>
            <a:pPr marL="0" marR="0">
              <a:lnSpc>
                <a:spcPts val="2200"/>
              </a:lnSpc>
              <a:spcBef>
                <a:spcPts val="429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aandelen beurzen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1180" y="5961672"/>
            <a:ext cx="293662" cy="37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EFEFE"/>
                </a:solidFill>
                <a:latin typeface="Arial Unicode MS"/>
                <a:cs typeface="Arial Unicode MS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EFEFE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1D67BD-1B8E-40A3-9F02-50B4155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CD06-1599-46A3-927D-61B578B04A02}" type="datetime1">
              <a:rPr lang="en-US" smtClean="0"/>
              <a:t>2/22/2023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3C419D-B64D-44A1-8715-E7F6E1B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91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93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4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5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6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1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2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35" name="Group 105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107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0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4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5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6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7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8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36" name="Rectangle 119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7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8" name="Rectangle 123">
            <a:extLst>
              <a:ext uri="{FF2B5EF4-FFF2-40B4-BE49-F238E27FC236}">
                <a16:creationId xmlns:a16="http://schemas.microsoft.com/office/drawing/2014/main" id="{819D1EE6-C77B-4AB5-80C2-B2766A04E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94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7695C50-3B5E-7D38-5B65-86371BD1CA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70" r="2" b="26476"/>
          <a:stretch/>
        </p:blipFill>
        <p:spPr>
          <a:xfrm>
            <a:off x="607942" y="607718"/>
            <a:ext cx="10303015" cy="5261563"/>
          </a:xfrm>
          <a:prstGeom prst="rect">
            <a:avLst/>
          </a:prstGeom>
        </p:spPr>
      </p:pic>
      <p:sp>
        <p:nvSpPr>
          <p:cNvPr id="139" name="Rectangle 125">
            <a:extLst>
              <a:ext uri="{FF2B5EF4-FFF2-40B4-BE49-F238E27FC236}">
                <a16:creationId xmlns:a16="http://schemas.microsoft.com/office/drawing/2014/main" id="{873991DB-6F50-4514-9746-B72BC8E1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45F860-AA57-2C16-114C-C7D12F047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6043859"/>
            <a:ext cx="736717" cy="3498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8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800">
              <a:solidFill>
                <a:srgbClr val="FFFFFF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C94A13-5C45-CA2F-206F-B9266322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6043859"/>
            <a:ext cx="1082999" cy="3498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2/22/2023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2D51DB0-E5C7-29AE-79FC-12930F342F77}"/>
              </a:ext>
            </a:extLst>
          </p:cNvPr>
          <p:cNvSpPr txBox="1"/>
          <p:nvPr/>
        </p:nvSpPr>
        <p:spPr>
          <a:xfrm>
            <a:off x="1776522" y="5802312"/>
            <a:ext cx="783202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b="1" dirty="0"/>
              <a:t>Euro </a:t>
            </a:r>
            <a:r>
              <a:rPr lang="nl-BE" b="1" dirty="0" err="1"/>
              <a:t>stoxx</a:t>
            </a:r>
            <a:r>
              <a:rPr lang="nl-BE" b="1" dirty="0"/>
              <a:t> 50 staat bijna even hoog als voor de crash van 2008 maar de rente stijgt nu en maakt een potentiële crash echt mogelijk NU</a:t>
            </a:r>
            <a:r>
              <a:rPr lang="nl-BE" dirty="0"/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6550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167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8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9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0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1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2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3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4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5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6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7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8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181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2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3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4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5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6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7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8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9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0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1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2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94" name="Rectangle 193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6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2C2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FDE980B-2779-5CC5-F834-1AE0CBF45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199" y="607718"/>
            <a:ext cx="7062500" cy="5261563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E536805-ADC6-6B17-11AF-7312BEAAC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5996762"/>
            <a:ext cx="736717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800">
              <a:solidFill>
                <a:srgbClr val="FFFFFF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C2FB2A-0148-C7E7-496D-9E421A828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996761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2/22/2023</a:t>
            </a:fld>
            <a:endParaRPr lang="en-US" sz="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8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754AA-F38D-F569-35CB-E2DC4E34F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FF40448-9474-BB42-0854-BE5AA649B0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CE2EA4-572A-0704-DD28-AC8C78438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2/22/2023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BFB1FA3-FEE6-DF1C-50DC-8651B105E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9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1F9403A-8D85-6CD7-D39D-1EA624A63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6477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0603197F-15A5-D761-D11A-23A08AE8C5DA}"/>
              </a:ext>
            </a:extLst>
          </p:cNvPr>
          <p:cNvSpPr txBox="1"/>
          <p:nvPr/>
        </p:nvSpPr>
        <p:spPr>
          <a:xfrm>
            <a:off x="646336" y="2302396"/>
            <a:ext cx="3960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highlight>
                  <a:srgbClr val="FFFF00"/>
                </a:highlight>
              </a:rPr>
              <a:t>Nasdaq</a:t>
            </a:r>
            <a:r>
              <a:rPr lang="nl-BE" b="1" dirty="0">
                <a:highlight>
                  <a:srgbClr val="FFFF00"/>
                </a:highlight>
              </a:rPr>
              <a:t> overheerst alles door veel de dure </a:t>
            </a:r>
            <a:r>
              <a:rPr lang="nl-BE" b="1" dirty="0" err="1">
                <a:highlight>
                  <a:srgbClr val="FFFF00"/>
                </a:highlight>
              </a:rPr>
              <a:t>ict</a:t>
            </a:r>
            <a:r>
              <a:rPr lang="nl-BE" b="1" dirty="0">
                <a:highlight>
                  <a:srgbClr val="FFFF00"/>
                </a:highlight>
              </a:rPr>
              <a:t> en </a:t>
            </a:r>
            <a:r>
              <a:rPr lang="nl-BE" b="1" dirty="0" err="1">
                <a:highlight>
                  <a:srgbClr val="FFFF00"/>
                </a:highlight>
              </a:rPr>
              <a:t>bitcoin</a:t>
            </a:r>
            <a:r>
              <a:rPr lang="nl-BE" b="1" dirty="0">
                <a:highlight>
                  <a:srgbClr val="FFFF00"/>
                </a:highlight>
              </a:rPr>
              <a:t> </a:t>
            </a:r>
            <a:r>
              <a:rPr lang="nl-BE" b="1" dirty="0" err="1">
                <a:highlight>
                  <a:srgbClr val="FFFF00"/>
                </a:highlight>
              </a:rPr>
              <a:t>bedrijven,,,,</a:t>
            </a:r>
            <a:r>
              <a:rPr lang="nl-BE" b="1" dirty="0" err="1">
                <a:highlight>
                  <a:srgbClr val="FF0000"/>
                </a:highlight>
              </a:rPr>
              <a:t>zal</a:t>
            </a:r>
            <a:r>
              <a:rPr lang="nl-BE" b="1" dirty="0">
                <a:highlight>
                  <a:srgbClr val="FF0000"/>
                </a:highlight>
              </a:rPr>
              <a:t> grootste daler worden </a:t>
            </a:r>
          </a:p>
        </p:txBody>
      </p:sp>
    </p:spTree>
    <p:extLst>
      <p:ext uri="{BB962C8B-B14F-4D97-AF65-F5344CB8AC3E}">
        <p14:creationId xmlns:p14="http://schemas.microsoft.com/office/powerpoint/2010/main" val="307798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theme/theme1.xml><?xml version="1.0" encoding="utf-8"?>
<a:theme xmlns:a="http://schemas.openxmlformats.org/drawingml/2006/main" name="Sliert">
  <a:themeElements>
    <a:clrScheme name="Rood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746</Words>
  <Application>Microsoft Office PowerPoint</Application>
  <PresentationFormat>Aangepast</PresentationFormat>
  <Paragraphs>158</Paragraphs>
  <Slides>32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41" baseType="lpstr">
      <vt:lpstr>Arial</vt:lpstr>
      <vt:lpstr>Constantia</vt:lpstr>
      <vt:lpstr>Century Gothic</vt:lpstr>
      <vt:lpstr>LJQQAM+ITC Zapf Chancery Medium Italic</vt:lpstr>
      <vt:lpstr>Arial Black</vt:lpstr>
      <vt:lpstr>Wingdings 3</vt:lpstr>
      <vt:lpstr>Arial Unicode MS</vt:lpstr>
      <vt:lpstr>Calibri</vt:lpstr>
      <vt:lpstr>Sliert</vt:lpstr>
      <vt:lpstr>PowerPoint-presentatie</vt:lpstr>
      <vt:lpstr>PowerPoint-presentatie</vt:lpstr>
      <vt:lpstr>PowerPoint-presentatie</vt:lpstr>
      <vt:lpstr>PowerPoint-presentatie</vt:lpstr>
      <vt:lpstr>Onze collega’s zijn minimum 100% tot  950% duurder</vt:lpstr>
      <vt:lpstr>PowerPoint-presentatie</vt:lpstr>
      <vt:lpstr>PowerPoint-presentatie</vt:lpstr>
      <vt:lpstr>PowerPoint-presentatie</vt:lpstr>
      <vt:lpstr>PowerPoint-presentatie</vt:lpstr>
      <vt:lpstr>HOE KAN MEN ZICH BESCHERMEN TEGEN DEFLATIE OF KOOPKRACHTCRASH ??</vt:lpstr>
      <vt:lpstr>PowerPoint-presentatie</vt:lpstr>
      <vt:lpstr>PowerPoint-presentatie</vt:lpstr>
      <vt:lpstr>PowerPoint-presentatie</vt:lpstr>
      <vt:lpstr>PowerPoint-presentatie</vt:lpstr>
      <vt:lpstr>PowerPoint-presentatie</vt:lpstr>
      <vt:lpstr>Nieuwe obligaties </vt:lpstr>
      <vt:lpstr>Genoteerde obligaties op exchanges</vt:lpstr>
      <vt:lpstr>PowerPoint-presentatie</vt:lpstr>
      <vt:lpstr>PowerPoint-presentatie</vt:lpstr>
      <vt:lpstr>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bernard busschaert</dc:creator>
  <cp:lastModifiedBy>bernard busschaert</cp:lastModifiedBy>
  <cp:revision>81</cp:revision>
  <cp:lastPrinted>2023-02-22T10:11:07Z</cp:lastPrinted>
  <dcterms:modified xsi:type="dcterms:W3CDTF">2023-02-22T10:11:25Z</dcterms:modified>
</cp:coreProperties>
</file>