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49" r:id="rId1"/>
  </p:sldMasterIdLst>
  <p:notesMasterIdLst>
    <p:notesMasterId r:id="rId34"/>
  </p:notesMasterIdLst>
  <p:sldIdLst>
    <p:sldId id="256" r:id="rId2"/>
    <p:sldId id="399" r:id="rId3"/>
    <p:sldId id="258" r:id="rId4"/>
    <p:sldId id="377" r:id="rId5"/>
    <p:sldId id="260" r:id="rId6"/>
    <p:sldId id="409" r:id="rId7"/>
    <p:sldId id="412" r:id="rId8"/>
    <p:sldId id="425" r:id="rId9"/>
    <p:sldId id="426" r:id="rId10"/>
    <p:sldId id="400" r:id="rId11"/>
    <p:sldId id="264" r:id="rId12"/>
    <p:sldId id="336" r:id="rId13"/>
    <p:sldId id="404" r:id="rId14"/>
    <p:sldId id="405" r:id="rId15"/>
    <p:sldId id="272" r:id="rId16"/>
    <p:sldId id="417" r:id="rId17"/>
    <p:sldId id="274" r:id="rId18"/>
    <p:sldId id="380" r:id="rId19"/>
    <p:sldId id="413" r:id="rId20"/>
    <p:sldId id="415" r:id="rId21"/>
    <p:sldId id="398" r:id="rId22"/>
    <p:sldId id="403" r:id="rId23"/>
    <p:sldId id="419" r:id="rId24"/>
    <p:sldId id="420" r:id="rId25"/>
    <p:sldId id="421" r:id="rId26"/>
    <p:sldId id="422" r:id="rId27"/>
    <p:sldId id="423" r:id="rId28"/>
    <p:sldId id="424" r:id="rId29"/>
    <p:sldId id="344" r:id="rId30"/>
    <p:sldId id="326" r:id="rId31"/>
    <p:sldId id="327" r:id="rId32"/>
    <p:sldId id="386" r:id="rId33"/>
  </p:sldIdLst>
  <p:sldSz cx="11518900" cy="6477000"/>
  <p:notesSz cx="9929813" cy="6797675"/>
  <p:embeddedFontLst>
    <p:embeddedFont>
      <p:font typeface="Arial Black" panose="020B0A04020102020204" pitchFamily="3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Constantia" panose="02030602050306030303" pitchFamily="18" charset="0"/>
      <p:regular r:id="rId44"/>
      <p:bold r:id="rId45"/>
      <p:italic r:id="rId46"/>
      <p:boldItalic r:id="rId47"/>
    </p:embeddedFont>
    <p:embeddedFont>
      <p:font typeface="LJQQAM+ITC Zapf Chancery Medium Italic" panose="020B0604020202020204"/>
      <p:regular r:id="rId48"/>
    </p:embeddedFont>
    <p:embeddedFont>
      <p:font typeface="Wingdings 3" panose="05040102010807070707" pitchFamily="18" charset="2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99"/>
          </p14:sldIdLst>
        </p14:section>
        <p14:section name="Naamloze sectie" id="{8755B586-2486-49CE-8420-C76D66869903}">
          <p14:sldIdLst>
            <p14:sldId id="258"/>
            <p14:sldId id="377"/>
            <p14:sldId id="260"/>
            <p14:sldId id="409"/>
            <p14:sldId id="412"/>
            <p14:sldId id="425"/>
            <p14:sldId id="426"/>
            <p14:sldId id="400"/>
            <p14:sldId id="264"/>
            <p14:sldId id="336"/>
            <p14:sldId id="404"/>
            <p14:sldId id="405"/>
            <p14:sldId id="272"/>
            <p14:sldId id="417"/>
            <p14:sldId id="274"/>
            <p14:sldId id="380"/>
            <p14:sldId id="413"/>
            <p14:sldId id="415"/>
            <p14:sldId id="398"/>
            <p14:sldId id="403"/>
            <p14:sldId id="419"/>
            <p14:sldId id="420"/>
            <p14:sldId id="421"/>
            <p14:sldId id="422"/>
            <p14:sldId id="423"/>
            <p14:sldId id="424"/>
            <p14:sldId id="344"/>
            <p14:sldId id="326"/>
            <p14:sldId id="327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6126" autoAdjust="0"/>
  </p:normalViewPr>
  <p:slideViewPr>
    <p:cSldViewPr>
      <p:cViewPr varScale="1">
        <p:scale>
          <a:sx n="109" d="100"/>
          <a:sy n="109" d="100"/>
        </p:scale>
        <p:origin x="138" y="-4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2/02/2023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219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83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267" y="2374900"/>
            <a:ext cx="8423195" cy="2137071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267" y="4511969"/>
            <a:ext cx="8423195" cy="1063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6"/>
          <p:cNvSpPr/>
          <p:nvPr/>
        </p:nvSpPr>
        <p:spPr bwMode="auto">
          <a:xfrm>
            <a:off x="0" y="4083599"/>
            <a:ext cx="1648333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427790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8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575733"/>
            <a:ext cx="8423195" cy="2943871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4112155"/>
            <a:ext cx="8423195" cy="146942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00831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08" y="575734"/>
            <a:ext cx="7930511" cy="2734733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94204" y="3310467"/>
            <a:ext cx="7120473" cy="3598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1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4112155"/>
            <a:ext cx="8423195" cy="146942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2331417" y="61200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1220" y="2743900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93433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7" y="2302934"/>
            <a:ext cx="8423196" cy="2573465"/>
          </a:xfrm>
        </p:spPr>
        <p:txBody>
          <a:bodyPr anchor="b">
            <a:normAutofit/>
          </a:bodyPr>
          <a:lstStyle>
            <a:lvl1pPr algn="l">
              <a:defRPr sz="4533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869141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92608" y="575734"/>
            <a:ext cx="7930511" cy="2734733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266" y="4102100"/>
            <a:ext cx="8423196" cy="7916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7">
                <a:solidFill>
                  <a:schemeClr val="accent1"/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331417" y="61200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01220" y="2743900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54969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592551"/>
            <a:ext cx="8423195" cy="2720019"/>
          </a:xfrm>
        </p:spPr>
        <p:txBody>
          <a:bodyPr anchor="ctr">
            <a:normAutofit/>
          </a:bodyPr>
          <a:lstStyle>
            <a:lvl1pPr algn="l">
              <a:defRPr sz="4533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266" y="4102100"/>
            <a:ext cx="8423196" cy="7916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7">
                <a:solidFill>
                  <a:schemeClr val="accent1"/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48818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49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1661" y="592549"/>
            <a:ext cx="2085723" cy="4990272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46266" y="592549"/>
            <a:ext cx="6119416" cy="499027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9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774" y="589437"/>
            <a:ext cx="8419688" cy="12097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266" y="2015067"/>
            <a:ext cx="8423196" cy="356775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74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1944375"/>
            <a:ext cx="8423195" cy="1387200"/>
          </a:xfrm>
        </p:spPr>
        <p:txBody>
          <a:bodyPr anchor="b"/>
          <a:lstStyle>
            <a:lvl1pPr algn="l">
              <a:defRPr sz="3778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3334011"/>
            <a:ext cx="8423195" cy="812600"/>
          </a:xfrm>
        </p:spPr>
        <p:txBody>
          <a:bodyPr anchor="t"/>
          <a:lstStyle>
            <a:lvl1pPr marL="0" indent="0" algn="l">
              <a:buNone/>
              <a:defRPr sz="188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09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266" y="2015067"/>
            <a:ext cx="4075703" cy="356775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3758" y="2008099"/>
            <a:ext cx="4075703" cy="356775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744017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15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095" y="1863109"/>
            <a:ext cx="3772300" cy="544247"/>
          </a:xfrm>
        </p:spPr>
        <p:txBody>
          <a:bodyPr anchor="b">
            <a:noAutofit/>
          </a:bodyPr>
          <a:lstStyle>
            <a:lvl1pPr marL="0" indent="0">
              <a:buNone/>
              <a:defRPr sz="2267" b="0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6266" y="2407357"/>
            <a:ext cx="4103129" cy="316772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92201" y="1860060"/>
            <a:ext cx="3778223" cy="544247"/>
          </a:xfrm>
        </p:spPr>
        <p:txBody>
          <a:bodyPr anchor="b">
            <a:noAutofit/>
          </a:bodyPr>
          <a:lstStyle>
            <a:lvl1pPr marL="0" indent="0">
              <a:buNone/>
              <a:defRPr sz="2267" b="0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1281" y="2404308"/>
            <a:ext cx="4099143" cy="316772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744017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39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40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8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421306"/>
            <a:ext cx="3311683" cy="922072"/>
          </a:xfrm>
        </p:spPr>
        <p:txBody>
          <a:bodyPr anchor="b"/>
          <a:lstStyle>
            <a:lvl1pPr algn="l">
              <a:defRPr sz="1889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929" y="421306"/>
            <a:ext cx="4895533" cy="5114132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6" y="1509801"/>
            <a:ext cx="3311683" cy="4025634"/>
          </a:xfrm>
        </p:spPr>
        <p:txBody>
          <a:bodyPr/>
          <a:lstStyle>
            <a:lvl1pPr marL="0" indent="0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61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7" y="4533900"/>
            <a:ext cx="8423196" cy="535253"/>
          </a:xfrm>
        </p:spPr>
        <p:txBody>
          <a:bodyPr anchor="b">
            <a:normAutofit/>
          </a:bodyPr>
          <a:lstStyle>
            <a:lvl1pPr algn="l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6266" y="599689"/>
            <a:ext cx="8423196" cy="3640805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5069152"/>
            <a:ext cx="8423196" cy="466284"/>
          </a:xfrm>
        </p:spPr>
        <p:txBody>
          <a:bodyPr>
            <a:normAutofit/>
          </a:bodyPr>
          <a:lstStyle>
            <a:lvl1pPr marL="0" indent="0">
              <a:buNone/>
              <a:defRPr sz="1133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15900"/>
            <a:ext cx="2694089" cy="6269815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5718" y="-742"/>
            <a:ext cx="2226566" cy="647325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72784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9773" y="589437"/>
            <a:ext cx="8419688" cy="1209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2015067"/>
            <a:ext cx="8423196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9565" y="5789857"/>
            <a:ext cx="1082999" cy="3498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266" y="5794930"/>
            <a:ext cx="7199312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02452" y="744017"/>
            <a:ext cx="736717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89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32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  <p:sldLayoutId id="2147484663" r:id="rId14"/>
    <p:sldLayoutId id="2147484664" r:id="rId15"/>
    <p:sldLayoutId id="2147484665" r:id="rId16"/>
    <p:sldLayoutId id="214748466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431780" rtl="0" eaLnBrk="1" latinLnBrk="0" hangingPunct="1">
        <a:spcBef>
          <a:spcPct val="0"/>
        </a:spcBef>
        <a:buNone/>
        <a:defRPr sz="3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3835" indent="-323835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51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944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1122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300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4751337" y="35813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2/2/2023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915" y="1603347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642" y="3119459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664" y="4864424"/>
            <a:ext cx="6502492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337" y="5759379"/>
            <a:ext cx="6839570" cy="664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104" name="Picture 12">
            <a:extLst>
              <a:ext uri="{FF2B5EF4-FFF2-40B4-BE49-F238E27FC236}">
                <a16:creationId xmlns:a16="http://schemas.microsoft.com/office/drawing/2014/main" id="{8FCC45A3-9E06-DF6F-04CA-1B42D3926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7" r="41817" b="1"/>
          <a:stretch/>
        </p:blipFill>
        <p:spPr>
          <a:xfrm>
            <a:off x="-1469" y="1634"/>
            <a:ext cx="4413207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7" y="832105"/>
            <a:ext cx="9073094" cy="990944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HOE KAN MEN ZICH BESCHERMEN TEGEN DEFLATIE OF KOOPKRACHTCRASH ??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C68396-9735-6281-6AFE-C33C9DD3D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67" y="2051114"/>
            <a:ext cx="8820027" cy="3111544"/>
          </a:xfrm>
          <a:solidFill>
            <a:schemeClr val="accent4"/>
          </a:solidFill>
        </p:spPr>
        <p:txBody>
          <a:bodyPr/>
          <a:lstStyle/>
          <a:p>
            <a:r>
              <a:rPr lang="nl-BE" b="1" dirty="0"/>
              <a:t>DE LAASTE 3000 JAAR IS ER MAAR WEINIG VERANDERD OP DEZE AARDE OM UW VERMOGEN AFTESCHERMEN  TEGEN KOOPKRACHTVERLIES</a:t>
            </a:r>
          </a:p>
          <a:p>
            <a:r>
              <a:rPr lang="nl-BE" b="1" dirty="0"/>
              <a:t>BEURZEN.OBLIGATIES ALLES ZAL IN WAARDE VERMINDEREN</a:t>
            </a:r>
          </a:p>
          <a:p>
            <a:r>
              <a:rPr lang="nl-BE" b="1" dirty="0"/>
              <a:t>UITSLUITEND FYSISCH GOUD KAN U BEHOEDEN VAN DIT VERLIES</a:t>
            </a:r>
          </a:p>
          <a:p>
            <a:r>
              <a:rPr lang="nl-BE" b="1" dirty="0"/>
              <a:t>GOUDSTAVEN BEHOUDEN AL SINDS 3000JAAR STEEDS HUN KOOPKRACHT</a:t>
            </a:r>
          </a:p>
          <a:p>
            <a:r>
              <a:rPr lang="nl-BE" b="1" dirty="0"/>
              <a:t>EN JA AZIE EN CHINA GELOVEN MASSAAL DAARIN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333" y="0"/>
            <a:ext cx="1165318" cy="6477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276" y="0"/>
            <a:ext cx="1290239" cy="6477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074" y="4606653"/>
            <a:ext cx="4104456" cy="18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1A8BAA-5E78-BD84-67BA-FBD4156B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57" y="539253"/>
            <a:ext cx="6963063" cy="55544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9726" y="6037881"/>
            <a:ext cx="86159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37881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E5AFF7A-A628-E1A7-3447-F4FE2F79C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50" y="430396"/>
            <a:ext cx="6466526" cy="56810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320" y="6055417"/>
            <a:ext cx="86159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55417"/>
            <a:ext cx="645613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60E3EEA-F43B-73A6-BA94-ABE88972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74" y="453389"/>
            <a:ext cx="6061122" cy="560202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812C25-49C4-632D-362C-7342E155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320" y="6055417"/>
            <a:ext cx="86159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DC1F1D-0F80-9FC4-AC67-2BF2129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55417"/>
            <a:ext cx="645613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2/2/2023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083598"/>
            <a:ext cx="1648332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42"/>
            <a:ext cx="11518900" cy="6473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A762622-3308-BF2D-DBD9-8EB1AA6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266" y="4277898"/>
            <a:ext cx="8423195" cy="1097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400" b="1"/>
              <a:t>Nieuwe obligaties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489490"/>
            <a:ext cx="1648332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2081-E221-91CA-6A2A-F3EF8C3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683790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0B357-39BD-DA80-387F-6F8ED1B8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2/2/2023</a:t>
            </a:fld>
            <a:endParaRPr lang="en-US" sz="9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89C24E2-5475-901C-33B3-F51B63025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809735"/>
            <a:ext cx="9886950" cy="36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2/2/2023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4391298" y="0"/>
            <a:ext cx="741254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Wat hebben onze tips </a:t>
            </a:r>
          </a:p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vorige</a:t>
            </a:r>
          </a:p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week </a:t>
            </a:r>
          </a:p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opgebracht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9372AA-6DC2-8469-8543-CBD25B4B6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4" y="934244"/>
            <a:ext cx="5184576" cy="54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054-F332-4708-62D4-66345A3B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 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106C38-AF05-564C-D176-21598A15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60623B-22B0-554D-56A3-DBDBC198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2DE2B6F-2AB8-3DA3-B7FB-ED43A38A1B71}"/>
              </a:ext>
            </a:extLst>
          </p:cNvPr>
          <p:cNvSpPr txBox="1"/>
          <p:nvPr/>
        </p:nvSpPr>
        <p:spPr>
          <a:xfrm>
            <a:off x="8754533" y="337325"/>
            <a:ext cx="2663106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Lijst 02012023</a:t>
            </a:r>
          </a:p>
          <a:p>
            <a:r>
              <a:rPr lang="nl-BE" dirty="0">
                <a:highlight>
                  <a:srgbClr val="FFFF00"/>
                </a:highlight>
              </a:rPr>
              <a:t>Met koopsignalen</a:t>
            </a:r>
          </a:p>
          <a:p>
            <a:r>
              <a:rPr lang="nl-BE" dirty="0">
                <a:highlight>
                  <a:srgbClr val="FFFF00"/>
                </a:highlight>
              </a:rPr>
              <a:t>Trendy low </a:t>
            </a:r>
            <a:r>
              <a:rPr lang="nl-BE" dirty="0" err="1">
                <a:highlight>
                  <a:srgbClr val="FFFF00"/>
                </a:highlight>
              </a:rPr>
              <a:t>price</a:t>
            </a:r>
            <a:r>
              <a:rPr lang="nl-BE" dirty="0">
                <a:highlight>
                  <a:srgbClr val="FFFF00"/>
                </a:highlight>
              </a:rPr>
              <a:t> stocks</a:t>
            </a:r>
          </a:p>
          <a:p>
            <a:endParaRPr lang="nl-BE" dirty="0">
              <a:highlight>
                <a:srgbClr val="FFFF00"/>
              </a:highlight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FB9ED34-3DC3-8601-D2D7-998CD204A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9164"/>
            <a:ext cx="828092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</a:t>
            </a:fld>
            <a:endParaRPr lang="en-US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8505BEF-F58E-D273-4B9A-A043344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4994" y="13969"/>
            <a:ext cx="9721080" cy="6264696"/>
          </a:xfrm>
        </p:spPr>
        <p:txBody>
          <a:bodyPr>
            <a:noAutofit/>
          </a:bodyPr>
          <a:lstStyle/>
          <a:p>
            <a:r>
              <a:rPr lang="nl-BE" sz="2000" b="1" dirty="0"/>
              <a:t>Ja de centrale banken hebben no respect voor de bevolking</a:t>
            </a:r>
          </a:p>
          <a:p>
            <a:r>
              <a:rPr lang="nl-BE" sz="2000" b="1" dirty="0"/>
              <a:t>Haar taak is de bevolking te beschermen tegen koopkrachtverlies</a:t>
            </a:r>
          </a:p>
          <a:p>
            <a:r>
              <a:rPr lang="nl-BE" sz="2000" b="1" dirty="0" err="1"/>
              <a:t>Inflatie,stagflatie</a:t>
            </a:r>
            <a:r>
              <a:rPr lang="nl-BE" sz="2000" b="1" dirty="0"/>
              <a:t> en depressies zijn dus te vermijden</a:t>
            </a:r>
          </a:p>
          <a:p>
            <a:r>
              <a:rPr lang="nl-BE" sz="2000" b="1" dirty="0"/>
              <a:t>En kijk wat doet de centrale bank van de </a:t>
            </a:r>
            <a:r>
              <a:rPr lang="nl-BE" sz="2000" b="1" dirty="0" err="1"/>
              <a:t>usa</a:t>
            </a:r>
            <a:r>
              <a:rPr lang="nl-BE" sz="2000" b="1" dirty="0"/>
              <a:t> en </a:t>
            </a:r>
            <a:r>
              <a:rPr lang="nl-BE" sz="2000" b="1" dirty="0" err="1"/>
              <a:t>europa</a:t>
            </a:r>
            <a:r>
              <a:rPr lang="nl-BE" sz="2000" b="1" dirty="0"/>
              <a:t>??</a:t>
            </a:r>
          </a:p>
          <a:p>
            <a:r>
              <a:rPr lang="nl-BE" sz="2000" b="1" dirty="0"/>
              <a:t>ze vechten er niet tegen want de rentevoeten die het enig instrument  is om inflatie te bevechten wordt minimaal gebruikt</a:t>
            </a:r>
          </a:p>
          <a:p>
            <a:r>
              <a:rPr lang="nl-BE" sz="2000" b="1" dirty="0"/>
              <a:t>De inflatie is 6 à8 % en de rente 2,5 à 3% dus veel te laag</a:t>
            </a:r>
          </a:p>
          <a:p>
            <a:r>
              <a:rPr lang="nl-BE" sz="2000" b="1" dirty="0"/>
              <a:t>Dus de bevolking verliest na de zerorente nu ook koopkracht en dat is meestal 5 à 7% per jaar</a:t>
            </a:r>
          </a:p>
          <a:p>
            <a:r>
              <a:rPr lang="nl-BE" sz="2000" b="1" dirty="0"/>
              <a:t>De staat doet juist omgekeerd die kan lenen  en wint door de lage rente tarieven </a:t>
            </a:r>
          </a:p>
          <a:p>
            <a:r>
              <a:rPr lang="nl-BE" sz="2000" b="1" dirty="0"/>
              <a:t>De staat ontvangt  veel meer belastinggeld door de inflatie(</a:t>
            </a:r>
            <a:r>
              <a:rPr lang="nl-BE" sz="2000" b="1" dirty="0" err="1"/>
              <a:t>monkymoney</a:t>
            </a:r>
            <a:r>
              <a:rPr lang="nl-BE" sz="2000" b="1" dirty="0"/>
              <a:t>)</a:t>
            </a:r>
          </a:p>
          <a:p>
            <a:r>
              <a:rPr lang="nl-BE" sz="2000" b="1" dirty="0"/>
              <a:t>Dus politici zijn weinig bereid om de inflatie te bevechten want de schuldengraad verminderd daardoor ook=geld verliest haar waarde</a:t>
            </a:r>
          </a:p>
          <a:p>
            <a:r>
              <a:rPr lang="nl-BE" sz="2000" b="1" dirty="0"/>
              <a:t>En het zijn de </a:t>
            </a:r>
            <a:r>
              <a:rPr lang="nl-BE" sz="2000" b="1" dirty="0" err="1"/>
              <a:t>werkmensen;spaarders</a:t>
            </a:r>
            <a:r>
              <a:rPr lang="nl-BE" sz="2000" b="1" dirty="0"/>
              <a:t> en de gepensioneerden die de rekening betalen  op een onzichtbare wijze zodat de politici niet met de vinger worden aangeduid voor criminelen!!</a:t>
            </a:r>
          </a:p>
        </p:txBody>
      </p:sp>
    </p:spTree>
    <p:extLst>
      <p:ext uri="{BB962C8B-B14F-4D97-AF65-F5344CB8AC3E}">
        <p14:creationId xmlns:p14="http://schemas.microsoft.com/office/powerpoint/2010/main" val="1017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E7488B-230C-B0DA-CB16-E73DF483B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5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F34A27-5C05-D5F7-A8FB-0654F0297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31201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219222"/>
            <a:ext cx="766244" cy="475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F6C96B-E087-9C01-9B66-B81C39285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1D2E8F-A087-9735-8113-42FC538CE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8136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35C1238-25E3-975D-6214-1675EAF7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721940"/>
            <a:ext cx="11514667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7E251-83AC-5DCE-17D0-50B5D192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7F6CE4-0192-D702-7CEC-898CD7811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25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0D50E03-1951-C460-7AC9-C712AAAA2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1E5EC-7C3E-B763-8981-72304C87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45619A-F202-861D-2B1B-37AA2EAB1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CC36F9F-D796-133C-164B-F934A00F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798016-5E5A-F3F5-5ED4-D233271A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AEE8E9-6711-CF1E-5D36-38364EC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53C38C-ADD2-AF19-718E-C1BF2CD17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C451E-6CBB-5037-2CAA-CA5AA132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BB1204-DEE0-8354-65A9-D1D35E439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C13266-3F3C-79B0-C148-7ABA16B9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CA757-8314-51DD-733A-B76BCC51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994B7B-8654-06E2-710E-995AAE3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8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2/2/2023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7" y="1150268"/>
            <a:ext cx="2914534" cy="3150213"/>
          </a:xfrm>
        </p:spPr>
        <p:txBody>
          <a:bodyPr>
            <a:noAutofit/>
          </a:bodyPr>
          <a:lstStyle/>
          <a:p>
            <a:r>
              <a:rPr lang="nl-BE" sz="1800" b="1" dirty="0">
                <a:solidFill>
                  <a:srgbClr val="FF0000"/>
                </a:solidFill>
              </a:rPr>
              <a:t>Iedereen kan orders plaatsen met limieten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Dus je moet niet aan dagkoers kopen of verkopen</a:t>
            </a:r>
          </a:p>
          <a:p>
            <a:endParaRPr lang="nl-BE" sz="1800" b="1" dirty="0">
              <a:solidFill>
                <a:srgbClr val="FF0000"/>
              </a:solidFill>
            </a:endParaRPr>
          </a:p>
          <a:p>
            <a:r>
              <a:rPr lang="nl-BE" sz="1800" b="1" dirty="0">
                <a:solidFill>
                  <a:srgbClr val="FF0000"/>
                </a:solidFill>
              </a:rPr>
              <a:t>Je denkt dat de kg naar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kan gaan en je plaatst een order aan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all-in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47309314-E4B1-4CA1-9313-ED56281F2FEC}" type="datetime1">
              <a:rPr lang="en-US"/>
              <a:pPr algn="r">
                <a:spcAft>
                  <a:spcPts val="600"/>
                </a:spcAft>
              </a:pPr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8" y="701506"/>
            <a:ext cx="6422771" cy="5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68EBC9F7-98A9-70E4-EDD5-6334F9DDF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962" y="508624"/>
            <a:ext cx="9283143" cy="52501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8125FF-02AF-4F4F-BF70-A6E46A3B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 sz="900"/>
              <a:pPr>
                <a:spcAft>
                  <a:spcPts val="600"/>
                </a:spcAft>
              </a:pPr>
              <a:t>2/2/2023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9958FF-7672-4CFF-AB81-C71D3AB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31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32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0" y="10"/>
            <a:ext cx="11518880" cy="64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900"/>
              <a:pPr>
                <a:spcAft>
                  <a:spcPts val="600"/>
                </a:spcAft>
              </a:pPr>
              <a:t>2/2/2023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32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4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FFAFEB-6737-25A4-F925-70C9ABD7E485}"/>
              </a:ext>
            </a:extLst>
          </p:cNvPr>
          <p:cNvSpPr/>
          <p:nvPr/>
        </p:nvSpPr>
        <p:spPr>
          <a:xfrm>
            <a:off x="-111709" y="5724060"/>
            <a:ext cx="11742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private banking &amp;portfolio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advisor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3414D2-F2FF-A999-F139-D3BF645FD7CF}"/>
              </a:ext>
            </a:extLst>
          </p:cNvPr>
          <p:cNvSpPr txBox="1"/>
          <p:nvPr/>
        </p:nvSpPr>
        <p:spPr>
          <a:xfrm>
            <a:off x="2231058" y="1037309"/>
            <a:ext cx="86415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Drie top bedrijven die samenwerken  en één dienstencentrum vormen voor u</a:t>
            </a:r>
          </a:p>
          <a:p>
            <a:endParaRPr lang="nl-BE" dirty="0"/>
          </a:p>
          <a:p>
            <a:r>
              <a:rPr lang="nl-BE" dirty="0">
                <a:highlight>
                  <a:srgbClr val="FFFF00"/>
                </a:highlight>
              </a:rPr>
              <a:t>Interactive broker  60 miljard  beurswaarde  wereldspeler 125 beurzen</a:t>
            </a:r>
          </a:p>
          <a:p>
            <a:r>
              <a:rPr lang="nl-BE" dirty="0">
                <a:highlight>
                  <a:srgbClr val="FFFF00"/>
                </a:highlight>
              </a:rPr>
              <a:t>Verzorgt uw rekening (beste beurssite sinds 2018!! )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>
                <a:highlight>
                  <a:srgbClr val="FFFF00"/>
                </a:highlight>
              </a:rPr>
              <a:t>Mexem </a:t>
            </a:r>
            <a:r>
              <a:rPr lang="nl-BE" dirty="0" err="1">
                <a:highlight>
                  <a:srgbClr val="FFFF00"/>
                </a:highlight>
              </a:rPr>
              <a:t>ltd</a:t>
            </a:r>
            <a:r>
              <a:rPr lang="nl-BE" dirty="0">
                <a:highlight>
                  <a:srgbClr val="FFFF00"/>
                </a:highlight>
              </a:rPr>
              <a:t>  zorgt voor je lage tarieven/kosten</a:t>
            </a:r>
          </a:p>
          <a:p>
            <a:endParaRPr lang="nl-BE" dirty="0"/>
          </a:p>
          <a:p>
            <a:r>
              <a:rPr lang="nl-BE" dirty="0"/>
              <a:t>Administratief broker die over heel de wereld klanten groepeert om de goedkoopste kosten te krijgen van de hoofd broker= </a:t>
            </a:r>
            <a:r>
              <a:rPr lang="nl-BE" dirty="0" err="1"/>
              <a:t>interactive</a:t>
            </a:r>
            <a:r>
              <a:rPr lang="nl-BE" dirty="0"/>
              <a:t> brokers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 err="1">
                <a:highlight>
                  <a:srgbClr val="FFFF00"/>
                </a:highlight>
              </a:rPr>
              <a:t>Busschaert&amp;co</a:t>
            </a:r>
            <a:r>
              <a:rPr lang="nl-BE" dirty="0">
                <a:highlight>
                  <a:srgbClr val="FFFF00"/>
                </a:highlight>
              </a:rPr>
              <a:t> beursmakelaar verzorgt je adviezen voor vermogen</a:t>
            </a:r>
          </a:p>
          <a:p>
            <a:endParaRPr lang="nl-BE" dirty="0"/>
          </a:p>
          <a:p>
            <a:r>
              <a:rPr lang="nl-BE" dirty="0"/>
              <a:t>Belgische broker met oorsprong Knokke-</a:t>
            </a:r>
            <a:r>
              <a:rPr lang="nl-BE" dirty="0" err="1"/>
              <a:t>heist</a:t>
            </a:r>
            <a:endParaRPr lang="nl-BE" dirty="0"/>
          </a:p>
          <a:p>
            <a:r>
              <a:rPr lang="nl-BE" dirty="0"/>
              <a:t>Heeft al meer dan 50 jaar ervaring in private </a:t>
            </a:r>
            <a:r>
              <a:rPr lang="nl-BE" dirty="0" err="1"/>
              <a:t>portfolio&amp;banking</a:t>
            </a:r>
            <a:r>
              <a:rPr lang="nl-BE" dirty="0"/>
              <a:t> service</a:t>
            </a:r>
          </a:p>
          <a:p>
            <a:r>
              <a:rPr lang="nl-BE" dirty="0"/>
              <a:t>Heeft meer de 15 nominaties behaald en 10 </a:t>
            </a:r>
            <a:r>
              <a:rPr lang="nl-BE" dirty="0" err="1"/>
              <a:t>awards</a:t>
            </a:r>
            <a:r>
              <a:rPr lang="nl-BE" dirty="0"/>
              <a:t> in vermogensbeheer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AE5049E-06C3-627D-771B-B6001B76E7D1}"/>
              </a:ext>
            </a:extLst>
          </p:cNvPr>
          <p:cNvSpPr/>
          <p:nvPr/>
        </p:nvSpPr>
        <p:spPr>
          <a:xfrm>
            <a:off x="1415338" y="125164"/>
            <a:ext cx="9331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Zelfste</a:t>
            </a:r>
            <a:r>
              <a:rPr lang="nl-NL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service en tot 75% goedkoper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2/2/2023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1B432BF8-42C7-2EA3-9887-BBB6A59948EF}"/>
              </a:ext>
            </a:extLst>
          </p:cNvPr>
          <p:cNvSpPr txBox="1"/>
          <p:nvPr/>
        </p:nvSpPr>
        <p:spPr>
          <a:xfrm>
            <a:off x="5758368" y="1191257"/>
            <a:ext cx="3304470" cy="28358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53FA0C-D5DF-298E-A8B8-CD374843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/>
              <a:pPr defTabSz="914400">
                <a:spcAft>
                  <a:spcPts val="600"/>
                </a:spcAft>
              </a:pPr>
              <a:t>2/2/2023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DD361B-6B0A-8645-1008-A683BC92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900"/>
              <a:pPr defTabSz="914400">
                <a:spcAft>
                  <a:spcPts val="600"/>
                </a:spcAft>
              </a:pPr>
              <a:t>6</a:t>
            </a:fld>
            <a:endParaRPr lang="en-US" sz="9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74C9D4-DA29-B41F-A8B3-84C77A2A7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580" y="209550"/>
            <a:ext cx="9653868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7525A8-3667-5E57-7AB3-D8F720DB4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18" y="129774"/>
            <a:ext cx="11305256" cy="6217452"/>
          </a:xfrm>
        </p:spPr>
        <p:txBody>
          <a:bodyPr>
            <a:normAutofit/>
          </a:bodyPr>
          <a:lstStyle/>
          <a:p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94A13-5C45-CA2F-206F-B926632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45F860-AA57-2C16-114C-C7D12F0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F1C0AFB-DAD9-334B-1DF5-30BF5182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12" y="104775"/>
            <a:ext cx="970533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rgbClr val="736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536805-ADC6-6B17-11AF-7312BEAA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321686"/>
            <a:ext cx="7367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>
                <a:solidFill>
                  <a:schemeClr val="tx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C2FB2A-0148-C7E7-496D-9E421A82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2/2/2023</a:t>
            </a:fld>
            <a:endParaRPr lang="en-US" sz="9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638AE07-5800-0135-F374-D1CA75D75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79" y="371475"/>
            <a:ext cx="9425271" cy="59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0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403C09-7D62-67FD-6B75-6BB637EF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773" y="3758772"/>
            <a:ext cx="8419688" cy="7353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endParaRPr lang="en-US" sz="26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rgbClr val="2D3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0CA9F98-1177-5591-C889-E043A0F21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66" y="215901"/>
            <a:ext cx="8431144" cy="1601917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685083-CE0C-ED33-710C-40CE913F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321686"/>
            <a:ext cx="7367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/>
              <a:pPr defTabSz="9144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7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DD5BB8-BC19-3C4E-4418-A50096491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6265" y="4576385"/>
            <a:ext cx="8423196" cy="1209730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</a:pP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DDE096-025F-EC36-2D62-500C25F9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2/2/2023</a:t>
            </a:fld>
            <a:endParaRPr lang="en-US" sz="90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F5C0BFC-A614-6E9D-E926-7283182B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66" y="2206478"/>
            <a:ext cx="89820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23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604</Words>
  <Application>Microsoft Office PowerPoint</Application>
  <PresentationFormat>Aangepast</PresentationFormat>
  <Paragraphs>143</Paragraphs>
  <Slides>32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1" baseType="lpstr">
      <vt:lpstr>Century Gothic</vt:lpstr>
      <vt:lpstr>Arial Black</vt:lpstr>
      <vt:lpstr>Wingdings 3</vt:lpstr>
      <vt:lpstr>Arial Unicode MS</vt:lpstr>
      <vt:lpstr>Calibri</vt:lpstr>
      <vt:lpstr>Arial</vt:lpstr>
      <vt:lpstr>LJQQAM+ITC Zapf Chancery Medium Italic</vt:lpstr>
      <vt:lpstr>Constantia</vt:lpstr>
      <vt:lpstr>Sliert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obligaties </vt:lpstr>
      <vt:lpstr>PowerPoint-presentatie</vt:lpstr>
      <vt:lpstr>PowerPoint-presentatie</vt:lpstr>
      <vt:lpstr>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78</cp:revision>
  <cp:lastPrinted>2023-02-02T14:21:49Z</cp:lastPrinted>
  <dcterms:modified xsi:type="dcterms:W3CDTF">2023-02-02T14:22:10Z</dcterms:modified>
</cp:coreProperties>
</file>