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49" r:id="rId1"/>
  </p:sldMasterIdLst>
  <p:notesMasterIdLst>
    <p:notesMasterId r:id="rId37"/>
  </p:notesMasterIdLst>
  <p:sldIdLst>
    <p:sldId id="256" r:id="rId2"/>
    <p:sldId id="399" r:id="rId3"/>
    <p:sldId id="258" r:id="rId4"/>
    <p:sldId id="377" r:id="rId5"/>
    <p:sldId id="427" r:id="rId6"/>
    <p:sldId id="260" r:id="rId7"/>
    <p:sldId id="428" r:id="rId8"/>
    <p:sldId id="435" r:id="rId9"/>
    <p:sldId id="412" r:id="rId10"/>
    <p:sldId id="439" r:id="rId11"/>
    <p:sldId id="264" r:id="rId12"/>
    <p:sldId id="404" r:id="rId13"/>
    <p:sldId id="405" r:id="rId14"/>
    <p:sldId id="336" r:id="rId15"/>
    <p:sldId id="272" r:id="rId16"/>
    <p:sldId id="417" r:id="rId17"/>
    <p:sldId id="429" r:id="rId18"/>
    <p:sldId id="274" r:id="rId19"/>
    <p:sldId id="380" r:id="rId20"/>
    <p:sldId id="415" r:id="rId21"/>
    <p:sldId id="398" r:id="rId22"/>
    <p:sldId id="403" r:id="rId23"/>
    <p:sldId id="419" r:id="rId24"/>
    <p:sldId id="420" r:id="rId25"/>
    <p:sldId id="421" r:id="rId26"/>
    <p:sldId id="422" r:id="rId27"/>
    <p:sldId id="437" r:id="rId28"/>
    <p:sldId id="438" r:id="rId29"/>
    <p:sldId id="423" r:id="rId30"/>
    <p:sldId id="436" r:id="rId31"/>
    <p:sldId id="424" r:id="rId32"/>
    <p:sldId id="344" r:id="rId33"/>
    <p:sldId id="326" r:id="rId34"/>
    <p:sldId id="400" r:id="rId35"/>
    <p:sldId id="386" r:id="rId36"/>
  </p:sldIdLst>
  <p:sldSz cx="11518900" cy="6477000"/>
  <p:notesSz cx="9929813" cy="6797675"/>
  <p:embeddedFontLst>
    <p:embeddedFont>
      <p:font typeface="Arial Black" panose="020B0A04020102020204" pitchFamily="34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entury Gothic" panose="020B0502020202020204" pitchFamily="34" charset="0"/>
      <p:regular r:id="rId43"/>
      <p:bold r:id="rId44"/>
      <p:italic r:id="rId45"/>
      <p:boldItalic r:id="rId46"/>
    </p:embeddedFont>
    <p:embeddedFont>
      <p:font typeface="Constantia" panose="02030602050306030303" pitchFamily="18" charset="0"/>
      <p:regular r:id="rId47"/>
      <p:bold r:id="rId48"/>
      <p:italic r:id="rId49"/>
      <p:boldItalic r:id="rId50"/>
    </p:embeddedFont>
    <p:embeddedFont>
      <p:font typeface="LJQQAM+ITC Zapf Chancery Medium Italic" panose="020B0604020202020204"/>
      <p:regular r:id="rId51"/>
    </p:embeddedFont>
    <p:embeddedFont>
      <p:font typeface="Wingdings 3" panose="05040102010807070707" pitchFamily="18" charset="2"/>
      <p:regular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99"/>
          </p14:sldIdLst>
        </p14:section>
        <p14:section name="Naamloze sectie" id="{8755B586-2486-49CE-8420-C76D66869903}">
          <p14:sldIdLst>
            <p14:sldId id="258"/>
            <p14:sldId id="377"/>
            <p14:sldId id="427"/>
            <p14:sldId id="260"/>
            <p14:sldId id="428"/>
            <p14:sldId id="435"/>
            <p14:sldId id="412"/>
            <p14:sldId id="439"/>
            <p14:sldId id="264"/>
            <p14:sldId id="404"/>
            <p14:sldId id="405"/>
            <p14:sldId id="336"/>
            <p14:sldId id="272"/>
            <p14:sldId id="417"/>
            <p14:sldId id="429"/>
            <p14:sldId id="274"/>
            <p14:sldId id="380"/>
            <p14:sldId id="415"/>
            <p14:sldId id="398"/>
            <p14:sldId id="403"/>
            <p14:sldId id="419"/>
            <p14:sldId id="420"/>
            <p14:sldId id="421"/>
            <p14:sldId id="422"/>
            <p14:sldId id="437"/>
            <p14:sldId id="438"/>
            <p14:sldId id="423"/>
            <p14:sldId id="436"/>
            <p14:sldId id="424"/>
            <p14:sldId id="344"/>
            <p14:sldId id="326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26" autoAdjust="0"/>
  </p:normalViewPr>
  <p:slideViewPr>
    <p:cSldViewPr>
      <p:cViewPr varScale="1">
        <p:scale>
          <a:sx n="112" d="100"/>
          <a:sy n="112" d="100"/>
        </p:scale>
        <p:origin x="750" y="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52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3/05/2023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beursexpert B.BUSSCHAERT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158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267" y="2374900"/>
            <a:ext cx="8423195" cy="2137071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267" y="4511969"/>
            <a:ext cx="8423195" cy="1063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6"/>
          <p:cNvSpPr/>
          <p:nvPr/>
        </p:nvSpPr>
        <p:spPr bwMode="auto">
          <a:xfrm>
            <a:off x="0" y="4083599"/>
            <a:ext cx="1648333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427790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8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75733"/>
            <a:ext cx="8423195" cy="2943871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00831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94204" y="3310467"/>
            <a:ext cx="7120473" cy="3598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1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93433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2302934"/>
            <a:ext cx="8423196" cy="2573465"/>
          </a:xfrm>
        </p:spPr>
        <p:txBody>
          <a:bodyPr anchor="b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869141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54969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92551"/>
            <a:ext cx="8423195" cy="2720019"/>
          </a:xfrm>
        </p:spPr>
        <p:txBody>
          <a:bodyPr anchor="ctr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48818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49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1661" y="592549"/>
            <a:ext cx="2085723" cy="4990272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46266" y="592549"/>
            <a:ext cx="6119416" cy="499027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9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774" y="589437"/>
            <a:ext cx="8419688" cy="12097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266" y="2015067"/>
            <a:ext cx="8423196" cy="356775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4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1944375"/>
            <a:ext cx="8423195" cy="1387200"/>
          </a:xfrm>
        </p:spPr>
        <p:txBody>
          <a:bodyPr anchor="b"/>
          <a:lstStyle>
            <a:lvl1pPr algn="l">
              <a:defRPr sz="3778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3334011"/>
            <a:ext cx="8423195" cy="812600"/>
          </a:xfrm>
        </p:spPr>
        <p:txBody>
          <a:bodyPr anchor="t"/>
          <a:lstStyle>
            <a:lvl1pPr marL="0" indent="0" algn="l">
              <a:buNone/>
              <a:defRPr sz="188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09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266" y="2015067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3758" y="2008099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15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095" y="1863109"/>
            <a:ext cx="3772300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6266" y="2407357"/>
            <a:ext cx="4103129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92201" y="1860060"/>
            <a:ext cx="3778223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1281" y="2404308"/>
            <a:ext cx="4099143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39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0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8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421306"/>
            <a:ext cx="3311683" cy="922072"/>
          </a:xfrm>
        </p:spPr>
        <p:txBody>
          <a:bodyPr anchor="b"/>
          <a:lstStyle>
            <a:lvl1pPr algn="l">
              <a:defRPr sz="1889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929" y="421306"/>
            <a:ext cx="4895533" cy="5114132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6" y="1509801"/>
            <a:ext cx="3311683" cy="4025634"/>
          </a:xfrm>
        </p:spPr>
        <p:txBody>
          <a:bodyPr/>
          <a:lstStyle>
            <a:lvl1pPr marL="0" indent="0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1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4533900"/>
            <a:ext cx="8423196" cy="535253"/>
          </a:xfrm>
        </p:spPr>
        <p:txBody>
          <a:bodyPr anchor="b">
            <a:normAutofit/>
          </a:bodyPr>
          <a:lstStyle>
            <a:lvl1pPr algn="l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6266" y="599689"/>
            <a:ext cx="8423196" cy="3640805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5069152"/>
            <a:ext cx="8423196" cy="466284"/>
          </a:xfrm>
        </p:spPr>
        <p:txBody>
          <a:bodyPr>
            <a:normAutofit/>
          </a:bodyPr>
          <a:lstStyle>
            <a:lvl1pPr marL="0" indent="0">
              <a:buNone/>
              <a:defRPr sz="1133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15900"/>
            <a:ext cx="2694089" cy="6269815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5718" y="-742"/>
            <a:ext cx="2226566" cy="647325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72784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9773" y="589437"/>
            <a:ext cx="8419688" cy="1209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2015067"/>
            <a:ext cx="8423196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9565" y="5789857"/>
            <a:ext cx="1082999" cy="349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266" y="5794930"/>
            <a:ext cx="7199312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2452" y="744017"/>
            <a:ext cx="736717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89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32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  <p:sldLayoutId id="2147484665" r:id="rId16"/>
    <p:sldLayoutId id="214748466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431780" rtl="0" eaLnBrk="1" latinLnBrk="0" hangingPunct="1">
        <a:spcBef>
          <a:spcPct val="0"/>
        </a:spcBef>
        <a:buNone/>
        <a:defRPr sz="3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3835" indent="-323835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51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944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1122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300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5/3/2023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66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8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6" name="Group 62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7" name="Rectangle 76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9" name="Rectangle 80">
            <a:extLst>
              <a:ext uri="{FF2B5EF4-FFF2-40B4-BE49-F238E27FC236}">
                <a16:creationId xmlns:a16="http://schemas.microsoft.com/office/drawing/2014/main" id="{EBB724F1-DC90-45FC-9E90-E1A33393D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2">
            <a:extLst>
              <a:ext uri="{FF2B5EF4-FFF2-40B4-BE49-F238E27FC236}">
                <a16:creationId xmlns:a16="http://schemas.microsoft.com/office/drawing/2014/main" id="{8628DE88-9989-4D6E-84A4-51A8EBD45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42294" cy="6477000"/>
          </a:xfrm>
          <a:prstGeom prst="rect">
            <a:avLst/>
          </a:prstGeom>
          <a:solidFill>
            <a:srgbClr val="4144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74401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503C68-633E-73F5-8E26-BB82259CF2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7" r="2" b="24637"/>
          <a:stretch/>
        </p:blipFill>
        <p:spPr>
          <a:xfrm>
            <a:off x="2142294" y="10"/>
            <a:ext cx="9376606" cy="647324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5/3/2023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DC929A-5309-F97A-6457-69E28DFAF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62" y="371475"/>
            <a:ext cx="87915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812C25-49C4-632D-362C-7342E155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DC1F1D-0F80-9FC4-AC67-2BF2129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44F4A83-39FA-37C4-C0BB-ACF463327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975" y="509587"/>
            <a:ext cx="83629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1A8BAA-5E78-BD84-67BA-FBD4156B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57" y="539253"/>
            <a:ext cx="6963063" cy="55544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9726" y="6037881"/>
            <a:ext cx="86159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37881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5/3/2023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roup 223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225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6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7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8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9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0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1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2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3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4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5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6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3" name="Group 237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39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0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1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2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3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4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5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6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7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8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9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0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84" name="Rectangle 251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5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86" name="Rectangle 255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42"/>
            <a:ext cx="11518900" cy="647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600" b="1"/>
              <a:t>Nieuwe obligaties </a:t>
            </a:r>
          </a:p>
        </p:txBody>
      </p:sp>
      <p:sp>
        <p:nvSpPr>
          <p:cNvPr id="287" name="Rectangle 257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78574D-D904-9BD4-86D0-EA55EAF3573C}"/>
              </a:ext>
            </a:extLst>
          </p:cNvPr>
          <p:cNvSpPr txBox="1"/>
          <p:nvPr/>
        </p:nvSpPr>
        <p:spPr>
          <a:xfrm>
            <a:off x="613382" y="2015066"/>
            <a:ext cx="3448752" cy="355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Oblis </a:t>
            </a:r>
          </a:p>
        </p:txBody>
      </p:sp>
      <p:sp>
        <p:nvSpPr>
          <p:cNvPr id="28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24488"/>
            <a:ext cx="980726" cy="478150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5/3/2023</a:t>
            </a:fld>
            <a:endParaRPr lang="en-US" sz="9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A7F0DDB-D5D0-EAB8-98B4-1D867F2C9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661" y="2250016"/>
            <a:ext cx="98964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92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3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4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5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6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7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8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9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0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1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2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3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06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7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8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9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0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1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2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3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4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5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6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7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1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23" name="Freeform 21">
            <a:extLst>
              <a:ext uri="{FF2B5EF4-FFF2-40B4-BE49-F238E27FC236}">
                <a16:creationId xmlns:a16="http://schemas.microsoft.com/office/drawing/2014/main" id="{04C56FBC-E865-4046-B28B-0CC2BE4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7719180" cy="6477000"/>
          </a:xfrm>
          <a:custGeom>
            <a:avLst/>
            <a:gdLst>
              <a:gd name="connsiteX0" fmla="*/ 0 w 8170246"/>
              <a:gd name="connsiteY0" fmla="*/ 0 h 6858000"/>
              <a:gd name="connsiteX1" fmla="*/ 98791 w 8170246"/>
              <a:gd name="connsiteY1" fmla="*/ 0 h 6858000"/>
              <a:gd name="connsiteX2" fmla="*/ 4862151 w 8170246"/>
              <a:gd name="connsiteY2" fmla="*/ 0 h 6858000"/>
              <a:gd name="connsiteX3" fmla="*/ 8088169 w 8170246"/>
              <a:gd name="connsiteY3" fmla="*/ 3226735 h 6858000"/>
              <a:gd name="connsiteX4" fmla="*/ 8088169 w 8170246"/>
              <a:gd name="connsiteY4" fmla="*/ 3626507 h 6858000"/>
              <a:gd name="connsiteX5" fmla="*/ 4857393 w 8170246"/>
              <a:gd name="connsiteY5" fmla="*/ 6858000 h 6858000"/>
              <a:gd name="connsiteX6" fmla="*/ 133398 w 8170246"/>
              <a:gd name="connsiteY6" fmla="*/ 6858000 h 6858000"/>
              <a:gd name="connsiteX7" fmla="*/ 0 w 81702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0246" h="6858000">
                <a:moveTo>
                  <a:pt x="0" y="0"/>
                </a:moveTo>
                <a:lnTo>
                  <a:pt x="98791" y="0"/>
                </a:lnTo>
                <a:cubicBezTo>
                  <a:pt x="1141045" y="0"/>
                  <a:pt x="2657051" y="0"/>
                  <a:pt x="4862151" y="0"/>
                </a:cubicBez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B8492337-5E8A-22D0-9324-545528B5D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3" b="-1"/>
          <a:stretch/>
        </p:blipFill>
        <p:spPr>
          <a:xfrm>
            <a:off x="4593720" y="10"/>
            <a:ext cx="6925180" cy="3238490"/>
          </a:xfrm>
          <a:custGeom>
            <a:avLst/>
            <a:gdLst/>
            <a:ahLst/>
            <a:cxnLst/>
            <a:rect l="l" t="t" r="r" b="b"/>
            <a:pathLst>
              <a:path w="7329848" h="3429000">
                <a:moveTo>
                  <a:pt x="0" y="0"/>
                </a:moveTo>
                <a:lnTo>
                  <a:pt x="7329848" y="0"/>
                </a:lnTo>
                <a:lnTo>
                  <a:pt x="7329848" y="3429000"/>
                </a:lnTo>
                <a:lnTo>
                  <a:pt x="3307637" y="3429000"/>
                </a:lnTo>
                <a:lnTo>
                  <a:pt x="3308095" y="3426621"/>
                </a:lnTo>
                <a:cubicBezTo>
                  <a:pt x="3308095" y="3354043"/>
                  <a:pt x="3280736" y="3281466"/>
                  <a:pt x="3226017" y="322673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8E1282-7504-5B93-99B0-9193C010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52" y="591725"/>
            <a:ext cx="4991106" cy="12074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000">
                <a:solidFill>
                  <a:srgbClr val="FEFFFF"/>
                </a:solidFill>
              </a:rPr>
              <a:t>Genoteerde obligaties op exchanges</a:t>
            </a:r>
          </a:p>
        </p:txBody>
      </p:sp>
      <p:pic>
        <p:nvPicPr>
          <p:cNvPr id="9" name="Afbeelding 8" descr="Afbeelding met tafel&#10;&#10;Automatisch gegenereerde beschrijving">
            <a:extLst>
              <a:ext uri="{FF2B5EF4-FFF2-40B4-BE49-F238E27FC236}">
                <a16:creationId xmlns:a16="http://schemas.microsoft.com/office/drawing/2014/main" id="{E0865E6F-D543-05C3-1D72-37DD9F329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" b="-2"/>
          <a:stretch/>
        </p:blipFill>
        <p:spPr>
          <a:xfrm>
            <a:off x="4589225" y="3238500"/>
            <a:ext cx="6929675" cy="3238500"/>
          </a:xfrm>
          <a:custGeom>
            <a:avLst/>
            <a:gdLst/>
            <a:ahLst/>
            <a:cxnLst/>
            <a:rect l="l" t="t" r="r" b="b"/>
            <a:pathLst>
              <a:path w="7334607" h="3429000">
                <a:moveTo>
                  <a:pt x="3312396" y="0"/>
                </a:moveTo>
                <a:lnTo>
                  <a:pt x="7334607" y="0"/>
                </a:lnTo>
                <a:lnTo>
                  <a:pt x="7334607" y="3429000"/>
                </a:lnTo>
                <a:lnTo>
                  <a:pt x="0" y="3429000"/>
                </a:lnTo>
                <a:cubicBezTo>
                  <a:pt x="3230776" y="197507"/>
                  <a:pt x="3230776" y="197507"/>
                  <a:pt x="3230776" y="197507"/>
                </a:cubicBezTo>
                <a:cubicBezTo>
                  <a:pt x="3258135" y="170142"/>
                  <a:pt x="3278655" y="138314"/>
                  <a:pt x="3292335" y="104256"/>
                </a:cubicBezTo>
                <a:close/>
              </a:path>
            </a:pathLst>
          </a:cu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188961-2930-28DA-1098-B69E7FF7A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953" y="2015065"/>
            <a:ext cx="4991106" cy="3598333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Alle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obligaties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kan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men met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limieten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verkopen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zodat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je a/v 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soms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1% tot 10%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afwijkt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van wat je elders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betaalt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defTabSz="457200">
              <a:spcBef>
                <a:spcPts val="1000"/>
              </a:spcBef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En ja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onze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kosten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zijn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1,5 euro op 1000euros  ;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bij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de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collegas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is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dit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Meestal 10€ of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wij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zijn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tot 85%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</a:rPr>
              <a:t>goedkoper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b="1" dirty="0">
                <a:solidFill>
                  <a:srgbClr val="FEFFFF"/>
                </a:solidFill>
                <a:highlight>
                  <a:srgbClr val="FFFF00"/>
                </a:highlight>
              </a:rPr>
              <a:t>!!!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644BC0-5366-F353-45C8-BE313BD5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16627" y="3070937"/>
            <a:ext cx="736718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/>
              <a:pPr defTabSz="914400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41CF1D-CD7A-3DE2-4BFD-AA8DF501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EFFFF"/>
                </a:solidFill>
              </a:rPr>
              <a:pPr defTabSz="914400"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5/3/2023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70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899" cy="647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678165" y="0"/>
            <a:ext cx="5835961" cy="6472516"/>
            <a:chOff x="2487613" y="285750"/>
            <a:chExt cx="2428876" cy="5654676"/>
          </a:xfrm>
          <a:solidFill>
            <a:schemeClr val="tx2">
              <a:lumMod val="90000"/>
            </a:schemeClr>
          </a:solidFill>
        </p:grpSpPr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17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07719"/>
            <a:ext cx="7142856" cy="5261563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8808" y="618532"/>
            <a:ext cx="5661265" cy="35444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0" lvl="3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Deze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week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gaan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we de</a:t>
            </a:r>
          </a:p>
          <a:p>
            <a:pPr marL="1828800" lvl="3" indent="-457200">
              <a:spcBef>
                <a:spcPts val="1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Grondstofaandelen</a:t>
            </a:r>
            <a:r>
              <a:rPr lang="en-US" sz="2400" b="1" dirty="0">
                <a:solidFill>
                  <a:srgbClr val="FFC000"/>
                </a:solidFill>
                <a:highlight>
                  <a:srgbClr val="000080"/>
                </a:highlight>
              </a:rPr>
              <a:t>   </a:t>
            </a:r>
            <a:r>
              <a:rPr lang="en-US" sz="24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zoeken</a:t>
            </a:r>
            <a:endParaRPr lang="en-US" sz="2400" b="1" dirty="0">
              <a:solidFill>
                <a:srgbClr val="FFC000"/>
              </a:solidFill>
              <a:highlight>
                <a:srgbClr val="00008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06936" y="5894092"/>
            <a:ext cx="1738806" cy="349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900" kern="120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5/3/2023</a:t>
            </a:fld>
            <a:endParaRPr lang="en-US" sz="900" kern="120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72647" y="5896582"/>
            <a:ext cx="813775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kern="120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700" kern="120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-140788" y="3375518"/>
            <a:ext cx="6712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Onze koopsignalen</a:t>
            </a: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8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86" name="Group 10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87" name="Rectangle 11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8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5" name="Picture 6" descr="Grafiek">
            <a:extLst>
              <a:ext uri="{FF2B5EF4-FFF2-40B4-BE49-F238E27FC236}">
                <a16:creationId xmlns:a16="http://schemas.microsoft.com/office/drawing/2014/main" id="{05AD8642-4E90-9A22-F1EB-A655E9C0C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5" r="22437"/>
          <a:stretch/>
        </p:blipFill>
        <p:spPr>
          <a:xfrm>
            <a:off x="4237916" y="10"/>
            <a:ext cx="7280984" cy="6476990"/>
          </a:xfrm>
          <a:prstGeom prst="rect">
            <a:avLst/>
          </a:prstGeom>
        </p:spPr>
      </p:pic>
      <p:sp useBgFill="1">
        <p:nvSpPr>
          <p:cNvPr id="189" name="Freeform: Shape 121">
            <a:extLst>
              <a:ext uri="{FF2B5EF4-FFF2-40B4-BE49-F238E27FC236}">
                <a16:creationId xmlns:a16="http://schemas.microsoft.com/office/drawing/2014/main" id="{23C7736A-5A08-4021-9AB6-390DFF50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7719180" cy="6477000"/>
          </a:xfrm>
          <a:custGeom>
            <a:avLst/>
            <a:gdLst>
              <a:gd name="connsiteX0" fmla="*/ 4738960 w 8170246"/>
              <a:gd name="connsiteY0" fmla="*/ 0 h 6858000"/>
              <a:gd name="connsiteX1" fmla="*/ 4862151 w 8170246"/>
              <a:gd name="connsiteY1" fmla="*/ 0 h 6858000"/>
              <a:gd name="connsiteX2" fmla="*/ 8088169 w 8170246"/>
              <a:gd name="connsiteY2" fmla="*/ 3226735 h 6858000"/>
              <a:gd name="connsiteX3" fmla="*/ 8088169 w 8170246"/>
              <a:gd name="connsiteY3" fmla="*/ 3626507 h 6858000"/>
              <a:gd name="connsiteX4" fmla="*/ 4857393 w 8170246"/>
              <a:gd name="connsiteY4" fmla="*/ 6858000 h 6858000"/>
              <a:gd name="connsiteX5" fmla="*/ 4783581 w 8170246"/>
              <a:gd name="connsiteY5" fmla="*/ 6858000 h 6858000"/>
              <a:gd name="connsiteX6" fmla="*/ 4734202 w 8170246"/>
              <a:gd name="connsiteY6" fmla="*/ 6858000 h 6858000"/>
              <a:gd name="connsiteX7" fmla="*/ 7964978 w 8170246"/>
              <a:gd name="connsiteY7" fmla="*/ 3626507 h 6858000"/>
              <a:gd name="connsiteX8" fmla="*/ 7964978 w 8170246"/>
              <a:gd name="connsiteY8" fmla="*/ 3226735 h 6858000"/>
              <a:gd name="connsiteX9" fmla="*/ 4738960 w 8170246"/>
              <a:gd name="connsiteY9" fmla="*/ 0 h 6858000"/>
              <a:gd name="connsiteX10" fmla="*/ 0 w 8170246"/>
              <a:gd name="connsiteY10" fmla="*/ 0 h 6858000"/>
              <a:gd name="connsiteX11" fmla="*/ 98791 w 8170246"/>
              <a:gd name="connsiteY11" fmla="*/ 0 h 6858000"/>
              <a:gd name="connsiteX12" fmla="*/ 4456718 w 8170246"/>
              <a:gd name="connsiteY12" fmla="*/ 0 h 6858000"/>
              <a:gd name="connsiteX13" fmla="*/ 4603489 w 8170246"/>
              <a:gd name="connsiteY13" fmla="*/ 0 h 6858000"/>
              <a:gd name="connsiteX14" fmla="*/ 7829507 w 8170246"/>
              <a:gd name="connsiteY14" fmla="*/ 3226735 h 6858000"/>
              <a:gd name="connsiteX15" fmla="*/ 7829507 w 8170246"/>
              <a:gd name="connsiteY15" fmla="*/ 3626507 h 6858000"/>
              <a:gd name="connsiteX16" fmla="*/ 4598731 w 8170246"/>
              <a:gd name="connsiteY16" fmla="*/ 6858000 h 6858000"/>
              <a:gd name="connsiteX17" fmla="*/ 4540663 w 8170246"/>
              <a:gd name="connsiteY17" fmla="*/ 6858000 h 6858000"/>
              <a:gd name="connsiteX18" fmla="*/ 133398 w 8170246"/>
              <a:gd name="connsiteY18" fmla="*/ 6858000 h 6858000"/>
              <a:gd name="connsiteX19" fmla="*/ 0 w 8170246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70246" h="6858000">
                <a:moveTo>
                  <a:pt x="4738960" y="0"/>
                </a:moveTo>
                <a:lnTo>
                  <a:pt x="4862151" y="0"/>
                </a:lnTo>
                <a:cubicBezTo>
                  <a:pt x="4862151" y="0"/>
                  <a:pt x="4862151" y="0"/>
                  <a:pt x="8088169" y="3226735"/>
                </a:cubicBezTo>
                <a:cubicBezTo>
                  <a:pt x="8197606" y="3336196"/>
                  <a:pt x="8197606" y="3517045"/>
                  <a:pt x="8088169" y="3626507"/>
                </a:cubicBezTo>
                <a:cubicBezTo>
                  <a:pt x="8088169" y="3626507"/>
                  <a:pt x="8088169" y="3626507"/>
                  <a:pt x="4857393" y="6858000"/>
                </a:cubicBezTo>
                <a:cubicBezTo>
                  <a:pt x="4857393" y="6858000"/>
                  <a:pt x="4857393" y="6858000"/>
                  <a:pt x="4783581" y="6858000"/>
                </a:cubicBezTo>
                <a:lnTo>
                  <a:pt x="4734202" y="6858000"/>
                </a:lnTo>
                <a:cubicBezTo>
                  <a:pt x="7964978" y="3626507"/>
                  <a:pt x="7964978" y="3626507"/>
                  <a:pt x="7964978" y="3626507"/>
                </a:cubicBezTo>
                <a:cubicBezTo>
                  <a:pt x="8074415" y="3517045"/>
                  <a:pt x="8074415" y="3336196"/>
                  <a:pt x="7964978" y="3226735"/>
                </a:cubicBezTo>
                <a:cubicBezTo>
                  <a:pt x="4738960" y="0"/>
                  <a:pt x="4738960" y="0"/>
                  <a:pt x="4738960" y="0"/>
                </a:cubicBezTo>
                <a:close/>
                <a:moveTo>
                  <a:pt x="0" y="0"/>
                </a:moveTo>
                <a:lnTo>
                  <a:pt x="98791" y="0"/>
                </a:lnTo>
                <a:cubicBezTo>
                  <a:pt x="1075904" y="0"/>
                  <a:pt x="2469401" y="0"/>
                  <a:pt x="4456718" y="0"/>
                </a:cubicBezTo>
                <a:lnTo>
                  <a:pt x="4603489" y="0"/>
                </a:lnTo>
                <a:cubicBezTo>
                  <a:pt x="4603489" y="0"/>
                  <a:pt x="4603489" y="0"/>
                  <a:pt x="7829507" y="3226735"/>
                </a:cubicBezTo>
                <a:cubicBezTo>
                  <a:pt x="7938944" y="3336196"/>
                  <a:pt x="7938944" y="3517045"/>
                  <a:pt x="7829507" y="3626507"/>
                </a:cubicBezTo>
                <a:cubicBezTo>
                  <a:pt x="7829507" y="3626507"/>
                  <a:pt x="7829507" y="3626507"/>
                  <a:pt x="4598731" y="6858000"/>
                </a:cubicBezTo>
                <a:lnTo>
                  <a:pt x="4540663" y="6858000"/>
                </a:lnTo>
                <a:cubicBezTo>
                  <a:pt x="4077749" y="6858000"/>
                  <a:pt x="2938270" y="6858000"/>
                  <a:pt x="133398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8DFA0A-A06E-2DEA-ADBF-ED26CC7A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59" y="589437"/>
            <a:ext cx="4368674" cy="12097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300" b="1" dirty="0">
                <a:solidFill>
                  <a:srgbClr val="002060"/>
                </a:solidFill>
              </a:rPr>
              <a:t>Bank </a:t>
            </a:r>
            <a:r>
              <a:rPr lang="en-US" sz="3300" b="1" dirty="0" err="1">
                <a:solidFill>
                  <a:srgbClr val="002060"/>
                </a:solidFill>
              </a:rPr>
              <a:t>onzekerheden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blijven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bestaan</a:t>
            </a:r>
            <a:endParaRPr lang="en-US" sz="3300" b="1" dirty="0">
              <a:solidFill>
                <a:srgbClr val="002060"/>
              </a:solidFill>
            </a:endParaRPr>
          </a:p>
        </p:txBody>
      </p:sp>
      <p:sp>
        <p:nvSpPr>
          <p:cNvPr id="190" name="Rectangle 123">
            <a:extLst>
              <a:ext uri="{FF2B5EF4-FFF2-40B4-BE49-F238E27FC236}">
                <a16:creationId xmlns:a16="http://schemas.microsoft.com/office/drawing/2014/main" id="{433DF4D3-8A35-461A-ABE0-F56B78A13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4CA859-3E8A-7A24-F4DB-31D08F9F7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451" y="2015066"/>
            <a:ext cx="4370495" cy="356775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</a:rPr>
              <a:t>In de US </a:t>
            </a:r>
            <a:r>
              <a:rPr lang="en-US" b="1" dirty="0" err="1">
                <a:solidFill>
                  <a:srgbClr val="002060"/>
                </a:solidFill>
              </a:rPr>
              <a:t>zijn</a:t>
            </a:r>
            <a:r>
              <a:rPr lang="en-US" b="1" dirty="0">
                <a:solidFill>
                  <a:srgbClr val="002060"/>
                </a:solidFill>
              </a:rPr>
              <a:t> de </a:t>
            </a:r>
            <a:r>
              <a:rPr lang="en-US" b="1" dirty="0" err="1">
                <a:solidFill>
                  <a:srgbClr val="002060"/>
                </a:solidFill>
              </a:rPr>
              <a:t>banken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nog</a:t>
            </a:r>
            <a:r>
              <a:rPr lang="en-US" b="1" dirty="0">
                <a:solidFill>
                  <a:srgbClr val="002060"/>
                </a:solidFill>
              </a:rPr>
              <a:t> steeds op rood </a:t>
            </a:r>
            <a:r>
              <a:rPr lang="en-US" b="1" dirty="0" err="1">
                <a:solidFill>
                  <a:srgbClr val="002060"/>
                </a:solidFill>
              </a:rPr>
              <a:t>licht</a:t>
            </a:r>
            <a:endParaRPr lang="en-US" b="1" dirty="0">
              <a:solidFill>
                <a:srgbClr val="002060"/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</a:rPr>
              <a:t>De </a:t>
            </a:r>
            <a:r>
              <a:rPr lang="en-US" b="1" dirty="0" err="1">
                <a:solidFill>
                  <a:srgbClr val="002060"/>
                </a:solidFill>
              </a:rPr>
              <a:t>rentestijging</a:t>
            </a:r>
            <a:r>
              <a:rPr lang="en-US" b="1" dirty="0">
                <a:solidFill>
                  <a:srgbClr val="002060"/>
                </a:solidFill>
              </a:rPr>
              <a:t> is </a:t>
            </a:r>
            <a:r>
              <a:rPr lang="en-US" b="1" dirty="0" err="1">
                <a:solidFill>
                  <a:srgbClr val="002060"/>
                </a:solidFill>
              </a:rPr>
              <a:t>ook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een</a:t>
            </a:r>
            <a:r>
              <a:rPr lang="en-US" b="1" dirty="0">
                <a:solidFill>
                  <a:srgbClr val="002060"/>
                </a:solidFill>
              </a:rPr>
              <a:t> problem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</a:rPr>
              <a:t>De </a:t>
            </a:r>
            <a:r>
              <a:rPr lang="en-US" b="1" dirty="0" err="1">
                <a:solidFill>
                  <a:srgbClr val="002060"/>
                </a:solidFill>
              </a:rPr>
              <a:t>inflatie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kruipt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terug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naar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omhoog</a:t>
            </a:r>
            <a:endParaRPr lang="en-US" b="1" dirty="0">
              <a:solidFill>
                <a:srgbClr val="002060"/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</a:rPr>
              <a:t>De </a:t>
            </a:r>
            <a:r>
              <a:rPr lang="en-US" b="1" dirty="0" err="1">
                <a:solidFill>
                  <a:srgbClr val="002060"/>
                </a:solidFill>
              </a:rPr>
              <a:t>dalende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inflatie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kwam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vooral</a:t>
            </a:r>
            <a:r>
              <a:rPr lang="en-US" b="1" dirty="0">
                <a:solidFill>
                  <a:srgbClr val="002060"/>
                </a:solidFill>
              </a:rPr>
              <a:t> door de </a:t>
            </a:r>
            <a:r>
              <a:rPr lang="en-US" b="1" dirty="0" err="1">
                <a:solidFill>
                  <a:srgbClr val="002060"/>
                </a:solidFill>
              </a:rPr>
              <a:t>energie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prijzen</a:t>
            </a:r>
            <a:endParaRPr lang="en-US" b="1" dirty="0">
              <a:solidFill>
                <a:srgbClr val="002060"/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002060"/>
                </a:solidFill>
              </a:rPr>
              <a:t>Gevaar</a:t>
            </a:r>
            <a:r>
              <a:rPr lang="en-US" b="1" dirty="0">
                <a:solidFill>
                  <a:srgbClr val="002060"/>
                </a:solidFill>
              </a:rPr>
              <a:t> is de </a:t>
            </a:r>
            <a:r>
              <a:rPr lang="en-US" b="1" dirty="0" err="1">
                <a:solidFill>
                  <a:srgbClr val="002060"/>
                </a:solidFill>
              </a:rPr>
              <a:t>stijgende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grondstofprijzen</a:t>
            </a:r>
            <a:endParaRPr lang="en-US" b="1" dirty="0">
              <a:solidFill>
                <a:srgbClr val="002060"/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002060"/>
                </a:solidFill>
              </a:rPr>
              <a:t>Stijgende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rentevoeten</a:t>
            </a:r>
            <a:r>
              <a:rPr lang="en-US" b="1" dirty="0">
                <a:solidFill>
                  <a:srgbClr val="002060"/>
                </a:solidFill>
              </a:rPr>
              <a:t> is steeds </a:t>
            </a:r>
            <a:r>
              <a:rPr lang="en-US" b="1" dirty="0" err="1">
                <a:solidFill>
                  <a:srgbClr val="002060"/>
                </a:solidFill>
              </a:rPr>
              <a:t>een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doodsteek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voor</a:t>
            </a:r>
            <a:r>
              <a:rPr lang="en-US" b="1" dirty="0">
                <a:solidFill>
                  <a:srgbClr val="002060"/>
                </a:solidFill>
              </a:rPr>
              <a:t> de </a:t>
            </a:r>
            <a:r>
              <a:rPr lang="en-US" b="1" dirty="0" err="1">
                <a:solidFill>
                  <a:srgbClr val="002060"/>
                </a:solidFill>
              </a:rPr>
              <a:t>aandelenbeurzen</a:t>
            </a:r>
            <a:endParaRPr lang="en-US" b="1" dirty="0">
              <a:solidFill>
                <a:srgbClr val="002060"/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</a:pPr>
            <a:r>
              <a:rPr lang="en-US" b="1" dirty="0" err="1">
                <a:solidFill>
                  <a:srgbClr val="002060"/>
                </a:solidFill>
              </a:rPr>
              <a:t>Geopolitiek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blijft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gespannen</a:t>
            </a:r>
            <a:r>
              <a:rPr lang="en-US" b="1" dirty="0">
                <a:solidFill>
                  <a:srgbClr val="002060"/>
                </a:solidFill>
              </a:rPr>
              <a:t> met de </a:t>
            </a:r>
            <a:r>
              <a:rPr lang="en-US" b="1" dirty="0" err="1">
                <a:solidFill>
                  <a:srgbClr val="002060"/>
                </a:solidFill>
              </a:rPr>
              <a:t>situatie</a:t>
            </a:r>
            <a:r>
              <a:rPr lang="en-US" b="1" dirty="0">
                <a:solidFill>
                  <a:srgbClr val="002060"/>
                </a:solidFill>
              </a:rPr>
              <a:t> in </a:t>
            </a:r>
            <a:r>
              <a:rPr lang="en-US" b="1" dirty="0" err="1">
                <a:solidFill>
                  <a:srgbClr val="002060"/>
                </a:solidFill>
              </a:rPr>
              <a:t>Oekraine</a:t>
            </a:r>
            <a:endParaRPr lang="en-US" b="1" dirty="0">
              <a:solidFill>
                <a:srgbClr val="002060"/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</a:rPr>
              <a:t>China </a:t>
            </a:r>
            <a:r>
              <a:rPr lang="en-US" b="1" dirty="0" err="1">
                <a:solidFill>
                  <a:srgbClr val="002060"/>
                </a:solidFill>
              </a:rPr>
              <a:t>blijft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dubbelzinnig</a:t>
            </a:r>
            <a:endParaRPr lang="en-US" b="1" dirty="0">
              <a:solidFill>
                <a:srgbClr val="002060"/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solidFill>
                  <a:srgbClr val="002060"/>
                </a:solidFill>
              </a:rPr>
              <a:t>Goud is </a:t>
            </a:r>
            <a:r>
              <a:rPr lang="en-US" b="1" dirty="0" err="1">
                <a:solidFill>
                  <a:srgbClr val="002060"/>
                </a:solidFill>
              </a:rPr>
              <a:t>en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blijft</a:t>
            </a:r>
            <a:r>
              <a:rPr lang="en-US" b="1" dirty="0">
                <a:solidFill>
                  <a:srgbClr val="002060"/>
                </a:solidFill>
              </a:rPr>
              <a:t> de </a:t>
            </a:r>
            <a:r>
              <a:rPr lang="en-US" b="1" dirty="0" err="1">
                <a:solidFill>
                  <a:srgbClr val="002060"/>
                </a:solidFill>
              </a:rPr>
              <a:t>reddingsboei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voor</a:t>
            </a:r>
            <a:r>
              <a:rPr lang="en-US" b="1" dirty="0">
                <a:solidFill>
                  <a:srgbClr val="002060"/>
                </a:solidFill>
              </a:rPr>
              <a:t> alle </a:t>
            </a:r>
            <a:r>
              <a:rPr lang="en-US" b="1" dirty="0" err="1">
                <a:solidFill>
                  <a:srgbClr val="002060"/>
                </a:solidFill>
              </a:rPr>
              <a:t>beleggers</a:t>
            </a:r>
            <a:endParaRPr lang="en-US" b="1" dirty="0">
              <a:solidFill>
                <a:srgbClr val="002060"/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</a:pPr>
            <a:endParaRPr lang="en-US" sz="1300" dirty="0">
              <a:solidFill>
                <a:srgbClr val="002060"/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</a:pPr>
            <a:endParaRPr lang="en-US" sz="130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2939" y="3013082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>
                <a:solidFill>
                  <a:schemeClr val="tx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70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4FB0A8D-D906-4B3F-0202-69FBCD4B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4168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888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DA026E-3C29-00D2-A838-612E48C80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289892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959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6043859"/>
            <a:ext cx="736717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6043859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E696C89-0A9F-F921-8528-3B549F22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1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74401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3063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5/3/2023</a:t>
            </a:fld>
            <a:endParaRPr lang="en-US" sz="9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5CAE27-DF5B-FDE0-3EF5-37DE354E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37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8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9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1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151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2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3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4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5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6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789857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ADE848A-88BD-1189-429E-036A585E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4" name="Freeform 11">
            <a:extLst>
              <a:ext uri="{FF2B5EF4-FFF2-40B4-BE49-F238E27FC236}">
                <a16:creationId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74401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-US" sz="170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6264" y="607718"/>
            <a:ext cx="8464693" cy="5261563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3063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/>
              <a:pPr>
                <a:spcAft>
                  <a:spcPts val="600"/>
                </a:spcAft>
              </a:pPr>
              <a:t>5/3/2023</a:t>
            </a:fld>
            <a:endParaRPr lang="en-US" sz="9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0A5D2B3-9C9E-FD9E-1BFE-D52E9CFF3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1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35FA63-4256-E229-3CDA-56AA45BE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1E5EC-7C3E-B763-8981-72304C87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45619A-F202-861D-2B1B-37AA2EAB1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4F6E6EA-41A0-83B0-8020-F9A667601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7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8EE78-5E93-2F5B-4DE7-41BB86B2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ADBC24-0FC3-46C4-664D-2BF8B0E6F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2D3279-1B4E-675C-A6E3-713B383E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218734-DD6E-DAAC-F3AA-479AEEB2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0F8204-8AEC-B152-A9F9-D51191ED7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872F1-57B4-BACB-50E1-B6CD5926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EE0145-A41C-5CE3-E89C-BF3E7005C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494E13-63E2-8893-B37B-DDAA23DD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A58A12-DDC7-1F0A-ED9F-96FAAB59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B2CA12B-BB74-8846-2FB6-9D0C27D5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55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AEE8E9-6711-CF1E-5D36-38364EC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98016-5E5A-F3F5-5ED4-D233271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CCE526-32A5-3368-97F9-4BA152CA0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5/3/2023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B7656-51C7-CC73-327E-99ACC3911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7B3782-5E57-40F5-420C-D9C57197D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EB1FE4-3434-8B9B-1BE3-5B0F9C5B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151EA3-73AE-4E89-0DD4-1BBF7224D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3CCA23-0E73-576D-95E2-F56F5C34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C451E-6CBB-5037-2CAA-CA5AA132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²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BB1204-DEE0-8354-65A9-D1D35E439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C13266-3F3C-79B0-C148-7ABA16B9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CA757-8314-51DD-733A-B76BCC51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9450D28-7259-4DCD-647D-17DC4010A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5/3/2023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00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0000"/>
              </a:solidFill>
            </a:endParaRPr>
          </a:p>
          <a:p>
            <a:r>
              <a:rPr lang="nl-BE" sz="1800" b="1" dirty="0">
                <a:solidFill>
                  <a:srgbClr val="FF00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5/3/2023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7" y="832105"/>
            <a:ext cx="9073094" cy="990944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HOE KAN MEN ZICH BESCHERMEN TEGEN DEFLATIE OF KOOPKRACHTCRASH ??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C68396-9735-6281-6AFE-C33C9DD3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7" y="2051114"/>
            <a:ext cx="8820027" cy="3111544"/>
          </a:xfrm>
          <a:solidFill>
            <a:schemeClr val="accent4"/>
          </a:solidFill>
        </p:spPr>
        <p:txBody>
          <a:bodyPr/>
          <a:lstStyle/>
          <a:p>
            <a:r>
              <a:rPr lang="nl-BE" b="1" dirty="0"/>
              <a:t>DE LAASTE 3000 JAAR IS ER MAAR WEINIG VERANDERD OP DEZE AARDE OM UW VERMOGEN AFTESCHERMEN  TEGEN KOOPKRACHTVERLIES</a:t>
            </a:r>
          </a:p>
          <a:p>
            <a:r>
              <a:rPr lang="nl-BE" b="1" dirty="0"/>
              <a:t>BEURZEN.OBLIGATIES ALLES ZAL IN WAARDE VERMINDEREN</a:t>
            </a:r>
          </a:p>
          <a:p>
            <a:r>
              <a:rPr lang="nl-BE" b="1" dirty="0"/>
              <a:t>UITSLUITEND FYSISCH GOUD KAN U BEHOEDEN VAN DIT VERLIES</a:t>
            </a:r>
          </a:p>
          <a:p>
            <a:r>
              <a:rPr lang="nl-BE" b="1" dirty="0"/>
              <a:t>GOUDSTAVEN BEHOUDEN AL SINDS 3000JAAR STEEDS HUN KOOPKRACHT</a:t>
            </a:r>
          </a:p>
          <a:p>
            <a:r>
              <a:rPr lang="nl-BE" b="1" dirty="0"/>
              <a:t>EN JA AZIE EN CHINA GELOVEN MASSAAL DAARIN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333" y="0"/>
            <a:ext cx="1165318" cy="6477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276" y="0"/>
            <a:ext cx="1290239" cy="6477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74" y="4606653"/>
            <a:ext cx="4104456" cy="18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5/3/2023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35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957" y="0"/>
            <a:ext cx="11516019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047FC0EE-347A-48CD-B437-8E3C1E680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531E865F-583A-41A7-8FC4-630555C08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74401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80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8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FFAFEB-6737-25A4-F925-70C9ABD7E485}"/>
              </a:ext>
            </a:extLst>
          </p:cNvPr>
          <p:cNvSpPr/>
          <p:nvPr/>
        </p:nvSpPr>
        <p:spPr>
          <a:xfrm>
            <a:off x="2446265" y="2015066"/>
            <a:ext cx="8423196" cy="3567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banking &amp;portfolio advisor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800">
                <a:solidFill>
                  <a:prstClr val="white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80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3414D2-F2FF-A999-F139-D3BF645FD7CF}"/>
              </a:ext>
            </a:extLst>
          </p:cNvPr>
          <p:cNvSpPr txBox="1"/>
          <p:nvPr/>
        </p:nvSpPr>
        <p:spPr>
          <a:xfrm>
            <a:off x="2237635" y="732840"/>
            <a:ext cx="864150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b="1" dirty="0">
                <a:solidFill>
                  <a:schemeClr val="tx2"/>
                </a:solidFill>
              </a:rPr>
              <a:t>Drie TOP bedrijven die samenwerken  en één  BALIE EN ONTVANGST KANTOOR vormen voor u</a:t>
            </a:r>
          </a:p>
          <a:p>
            <a:pPr>
              <a:spcAft>
                <a:spcPts val="600"/>
              </a:spcAft>
            </a:pPr>
            <a:endParaRPr lang="nl-BE" dirty="0"/>
          </a:p>
          <a:p>
            <a:pPr>
              <a:spcAft>
                <a:spcPts val="600"/>
              </a:spcAft>
            </a:pPr>
            <a:r>
              <a:rPr lang="nl-BE" b="1" dirty="0">
                <a:solidFill>
                  <a:srgbClr val="FF0000"/>
                </a:solidFill>
                <a:highlight>
                  <a:srgbClr val="FFFF00"/>
                </a:highlight>
              </a:rPr>
              <a:t>Interactive broker  60 miljard  beurswaarde  wereldspeler 125 beurzen</a:t>
            </a:r>
          </a:p>
          <a:p>
            <a:pPr>
              <a:spcAft>
                <a:spcPts val="600"/>
              </a:spcAft>
            </a:pPr>
            <a:r>
              <a:rPr lang="nl-BE" b="1" dirty="0">
                <a:solidFill>
                  <a:srgbClr val="FF0000"/>
                </a:solidFill>
                <a:highlight>
                  <a:srgbClr val="FFFF00"/>
                </a:highlight>
              </a:rPr>
              <a:t>Verzorgt uw rekening (beste beurssite sinds 2018!! </a:t>
            </a:r>
            <a:r>
              <a:rPr lang="nl-BE" dirty="0">
                <a:solidFill>
                  <a:srgbClr val="FF0000"/>
                </a:solidFill>
                <a:highlight>
                  <a:srgbClr val="FFFF00"/>
                </a:highlight>
              </a:rPr>
              <a:t>)6x groter dan de grootste </a:t>
            </a:r>
            <a:r>
              <a:rPr lang="nl-BE" dirty="0" err="1">
                <a:solidFill>
                  <a:srgbClr val="FF0000"/>
                </a:solidFill>
                <a:highlight>
                  <a:srgbClr val="FFFF00"/>
                </a:highlight>
              </a:rPr>
              <a:t>belgische</a:t>
            </a:r>
            <a:r>
              <a:rPr lang="nl-BE" dirty="0">
                <a:solidFill>
                  <a:srgbClr val="FF0000"/>
                </a:solidFill>
                <a:highlight>
                  <a:srgbClr val="FFFF00"/>
                </a:highlight>
              </a:rPr>
              <a:t> brokers/bank of 15 x groter dan  private banking </a:t>
            </a:r>
            <a:r>
              <a:rPr lang="nl-BE" dirty="0" err="1">
                <a:solidFill>
                  <a:srgbClr val="FF0000"/>
                </a:solidFill>
                <a:highlight>
                  <a:srgbClr val="FFFF00"/>
                </a:highlight>
              </a:rPr>
              <a:t>uitAntwerpen</a:t>
            </a:r>
            <a:endParaRPr lang="nl-BE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nl-BE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nl-BE" dirty="0">
                <a:solidFill>
                  <a:srgbClr val="FF0000"/>
                </a:solidFill>
                <a:highlight>
                  <a:srgbClr val="FFFF00"/>
                </a:highlight>
              </a:rPr>
              <a:t>Mexem </a:t>
            </a:r>
            <a:r>
              <a:rPr lang="nl-BE" dirty="0" err="1">
                <a:solidFill>
                  <a:srgbClr val="FF0000"/>
                </a:solidFill>
                <a:highlight>
                  <a:srgbClr val="FFFF00"/>
                </a:highlight>
              </a:rPr>
              <a:t>ltd</a:t>
            </a:r>
            <a:r>
              <a:rPr lang="nl-BE" dirty="0">
                <a:solidFill>
                  <a:srgbClr val="FF0000"/>
                </a:solidFill>
                <a:highlight>
                  <a:srgbClr val="FFFF00"/>
                </a:highlight>
              </a:rPr>
              <a:t>  zorgt voor je lage tarieven/kosten en financiële hulpmiddelen</a:t>
            </a:r>
          </a:p>
          <a:p>
            <a:pPr>
              <a:spcAft>
                <a:spcPts val="600"/>
              </a:spcAft>
            </a:pPr>
            <a:endParaRPr lang="nl-BE" dirty="0"/>
          </a:p>
          <a:p>
            <a:pPr>
              <a:spcAft>
                <a:spcPts val="600"/>
              </a:spcAft>
            </a:pPr>
            <a:r>
              <a:rPr lang="nl-BE" dirty="0"/>
              <a:t>Administratieve </a:t>
            </a:r>
            <a:r>
              <a:rPr lang="nl-BE" dirty="0" err="1"/>
              <a:t>introducing</a:t>
            </a:r>
            <a:r>
              <a:rPr lang="nl-BE" dirty="0"/>
              <a:t> broker die over heel de wereld klanten groepeert en introduceert  om de goedkoopste kosten te krijgen bij de hoofd broker= </a:t>
            </a:r>
          </a:p>
          <a:p>
            <a:pPr>
              <a:spcAft>
                <a:spcPts val="600"/>
              </a:spcAft>
            </a:pPr>
            <a:r>
              <a:rPr lang="nl-BE" dirty="0" err="1"/>
              <a:t>Inter</a:t>
            </a:r>
            <a:r>
              <a:rPr lang="nl-BE" dirty="0"/>
              <a:t> </a:t>
            </a:r>
            <a:r>
              <a:rPr lang="nl-BE" dirty="0" err="1"/>
              <a:t>active</a:t>
            </a:r>
            <a:r>
              <a:rPr lang="nl-BE" dirty="0"/>
              <a:t> brokers </a:t>
            </a:r>
            <a:r>
              <a:rPr lang="nl-BE" dirty="0" err="1"/>
              <a:t>usa</a:t>
            </a:r>
            <a:endParaRPr lang="nl-BE" dirty="0"/>
          </a:p>
          <a:p>
            <a:pPr>
              <a:spcAft>
                <a:spcPts val="600"/>
              </a:spcAft>
            </a:pPr>
            <a:endParaRPr lang="nl-BE" dirty="0"/>
          </a:p>
          <a:p>
            <a:pPr>
              <a:spcAft>
                <a:spcPts val="600"/>
              </a:spcAft>
            </a:pPr>
            <a:r>
              <a:rPr lang="nl-BE" b="1" dirty="0">
                <a:solidFill>
                  <a:srgbClr val="FF0000"/>
                </a:solidFill>
                <a:highlight>
                  <a:srgbClr val="FFFF00"/>
                </a:highlight>
              </a:rPr>
              <a:t>BEURSEXPERT B BUSSCHAERT verzorgt je adviezen voor vermogen</a:t>
            </a:r>
            <a:endParaRPr lang="nl-BE" b="1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r>
              <a:rPr lang="nl-BE" b="1" dirty="0"/>
              <a:t>Heeft al meer dan 50 jaar ervaring in private </a:t>
            </a:r>
            <a:r>
              <a:rPr lang="nl-BE" b="1" dirty="0" err="1"/>
              <a:t>portfolio&amp;banking</a:t>
            </a:r>
            <a:r>
              <a:rPr lang="nl-BE" b="1" dirty="0"/>
              <a:t> service</a:t>
            </a:r>
          </a:p>
          <a:p>
            <a:pPr>
              <a:spcAft>
                <a:spcPts val="600"/>
              </a:spcAft>
            </a:pPr>
            <a:r>
              <a:rPr lang="nl-BE" b="1" dirty="0"/>
              <a:t>Heeft meer de 15 nominaties behaald en 10 </a:t>
            </a:r>
            <a:r>
              <a:rPr lang="nl-BE" b="1" dirty="0" err="1"/>
              <a:t>awards</a:t>
            </a:r>
            <a:r>
              <a:rPr lang="nl-BE" b="1" dirty="0"/>
              <a:t> in vermogensbeheer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AE5049E-06C3-627D-771B-B6001B76E7D1}"/>
              </a:ext>
            </a:extLst>
          </p:cNvPr>
          <p:cNvSpPr/>
          <p:nvPr/>
        </p:nvSpPr>
        <p:spPr>
          <a:xfrm>
            <a:off x="1436178" y="125164"/>
            <a:ext cx="92897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Zelfde service en tot 75% goedkoper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A370C6-C54D-2C2A-B6C1-BD578006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99" y="421472"/>
            <a:ext cx="8105800" cy="756042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nl-BE" sz="2600" b="1" dirty="0">
                <a:solidFill>
                  <a:srgbClr val="FF0000"/>
                </a:solidFill>
                <a:highlight>
                  <a:srgbClr val="FFFF00"/>
                </a:highlight>
              </a:rPr>
              <a:t>Onze collega’s zijn minimum 100% tot  950% duurder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rgbClr val="834D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11E99D-D429-7ABA-83CD-00ED9030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321686"/>
            <a:ext cx="736717" cy="34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nl-BE" sz="1700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nl-BE" sz="1700">
              <a:solidFill>
                <a:schemeClr val="tx1"/>
              </a:solidFill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A26C725-DFBF-7B10-1061-C54BB8FFC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2" y="1598986"/>
            <a:ext cx="6126034" cy="3583729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493A2E-246A-DA81-B170-714B39897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068" y="2130186"/>
            <a:ext cx="3867862" cy="3326088"/>
          </a:xfrm>
        </p:spPr>
        <p:txBody>
          <a:bodyPr>
            <a:normAutofit/>
          </a:bodyPr>
          <a:lstStyle/>
          <a:p>
            <a:r>
              <a:rPr lang="en-US" b="1" dirty="0" err="1"/>
              <a:t>Voor</a:t>
            </a:r>
            <a:r>
              <a:rPr lang="en-US" b="1" dirty="0"/>
              <a:t> de private portfolio &amp;banking service </a:t>
            </a:r>
          </a:p>
          <a:p>
            <a:r>
              <a:rPr lang="en-US" b="1" dirty="0" err="1"/>
              <a:t>Zijn</a:t>
            </a:r>
            <a:r>
              <a:rPr lang="en-US" b="1" dirty="0"/>
              <a:t> we de </a:t>
            </a:r>
            <a:r>
              <a:rPr lang="en-US" b="1" dirty="0" err="1"/>
              <a:t>goedkoopste</a:t>
            </a:r>
            <a:r>
              <a:rPr lang="en-US" b="1" dirty="0"/>
              <a:t> tot-75%  </a:t>
            </a:r>
          </a:p>
          <a:p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onze</a:t>
            </a:r>
            <a:r>
              <a:rPr lang="en-US" b="1" dirty="0"/>
              <a:t> service is top </a:t>
            </a:r>
            <a:r>
              <a:rPr lang="en-US" b="1" dirty="0" err="1"/>
              <a:t>omdat</a:t>
            </a:r>
            <a:r>
              <a:rPr lang="en-US" b="1" dirty="0"/>
              <a:t> we met de </a:t>
            </a:r>
            <a:r>
              <a:rPr lang="en-US" b="1" dirty="0" err="1"/>
              <a:t>grootste</a:t>
            </a:r>
            <a:r>
              <a:rPr lang="en-US" b="1" dirty="0"/>
              <a:t> </a:t>
            </a:r>
            <a:r>
              <a:rPr lang="en-US" b="1" dirty="0" err="1"/>
              <a:t>wereldspelers</a:t>
            </a:r>
            <a:r>
              <a:rPr lang="en-US" b="1" dirty="0"/>
              <a:t> </a:t>
            </a:r>
            <a:r>
              <a:rPr lang="en-US" b="1" dirty="0" err="1"/>
              <a:t>werken</a:t>
            </a:r>
            <a:endParaRPr lang="en-US" b="1" dirty="0"/>
          </a:p>
          <a:p>
            <a:r>
              <a:rPr lang="en-US" b="1" dirty="0"/>
              <a:t>Eigen </a:t>
            </a:r>
            <a:r>
              <a:rPr lang="en-US" b="1" dirty="0" err="1"/>
              <a:t>vermogen</a:t>
            </a:r>
            <a:r>
              <a:rPr lang="en-US" b="1" dirty="0"/>
              <a:t> is 60 </a:t>
            </a:r>
            <a:r>
              <a:rPr lang="en-US" b="1" dirty="0" err="1"/>
              <a:t>miljard</a:t>
            </a:r>
            <a:r>
              <a:rPr lang="en-US" b="1" dirty="0"/>
              <a:t> </a:t>
            </a:r>
            <a:r>
              <a:rPr lang="en-US" b="1" dirty="0" err="1"/>
              <a:t>beurskapitalisatie</a:t>
            </a:r>
            <a:r>
              <a:rPr lang="en-US" b="1" dirty="0"/>
              <a:t> </a:t>
            </a:r>
            <a:r>
              <a:rPr lang="en-US" b="1" dirty="0" err="1"/>
              <a:t>dit</a:t>
            </a:r>
            <a:r>
              <a:rPr lang="en-US" b="1" dirty="0"/>
              <a:t> is 6x </a:t>
            </a:r>
            <a:r>
              <a:rPr lang="en-US" b="1" dirty="0" err="1"/>
              <a:t>meer</a:t>
            </a:r>
            <a:r>
              <a:rPr lang="en-US" b="1" dirty="0"/>
              <a:t> dan de </a:t>
            </a:r>
            <a:r>
              <a:rPr lang="en-US" b="1" dirty="0" err="1"/>
              <a:t>grootste</a:t>
            </a:r>
            <a:r>
              <a:rPr lang="en-US" b="1" dirty="0"/>
              <a:t> </a:t>
            </a:r>
            <a:r>
              <a:rPr lang="en-US" b="1" dirty="0" err="1"/>
              <a:t>beursbank</a:t>
            </a:r>
            <a:r>
              <a:rPr lang="en-US" b="1" dirty="0"/>
              <a:t> in </a:t>
            </a:r>
            <a:r>
              <a:rPr lang="en-US" b="1" dirty="0" err="1"/>
              <a:t>Belgie</a:t>
            </a:r>
            <a:endParaRPr lang="en-US" b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DB7341-CA0E-83E6-CED0-DF1C8385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5/3/2023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248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250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1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2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3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4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5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6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7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8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9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0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1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64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5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6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7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8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9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0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1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2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3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4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5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77" name="Rectangle 276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9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2F7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817820-E655-05F8-157E-CA5130EFE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27" y="502196"/>
            <a:ext cx="8362172" cy="5521414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FB1FA3-FEE6-DF1C-50DC-8651B105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5996762"/>
            <a:ext cx="736717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CE2EA4-572A-0704-DD28-AC8C7843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996761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roup 58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8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23" name="Group 59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59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4" name="Rectangle 61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083598"/>
            <a:ext cx="1648332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693A98-1673-ACAA-9DC7-F58EFA0DC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277898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/>
              <a:pPr defTabSz="91440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2F4F0B-DADC-BD28-F1ED-3E87A644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AD582C-F3FB-FDF0-AEA4-4B9E3DD14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521" y="0"/>
            <a:ext cx="749008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roup 530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32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3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4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5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6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7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8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9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0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1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2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3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546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7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8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9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0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1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2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3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4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5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6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7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59" name="Rectangle 558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1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819D1EE6-C77B-4AB5-80C2-B2766A0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94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EBE1818-D85F-B747-B8D8-C8925F4AF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0826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565" name="Rectangle 564">
            <a:extLst>
              <a:ext uri="{FF2B5EF4-FFF2-40B4-BE49-F238E27FC236}">
                <a16:creationId xmlns:a16="http://schemas.microsoft.com/office/drawing/2014/main" id="{873991DB-6F50-4514-9746-B72BC8E1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6043859"/>
            <a:ext cx="736717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6043859"/>
            <a:ext cx="1082999" cy="349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5/3/2023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Sliert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632</Words>
  <Application>Microsoft Office PowerPoint</Application>
  <PresentationFormat>Aangepast</PresentationFormat>
  <Paragraphs>151</Paragraphs>
  <Slides>35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4" baseType="lpstr">
      <vt:lpstr>Arial Unicode MS</vt:lpstr>
      <vt:lpstr>Constantia</vt:lpstr>
      <vt:lpstr>Arial</vt:lpstr>
      <vt:lpstr>LJQQAM+ITC Zapf Chancery Medium Italic</vt:lpstr>
      <vt:lpstr>Wingdings 3</vt:lpstr>
      <vt:lpstr>Calibri</vt:lpstr>
      <vt:lpstr>Century Gothic</vt:lpstr>
      <vt:lpstr>Arial Black</vt:lpstr>
      <vt:lpstr>Sliert</vt:lpstr>
      <vt:lpstr>PowerPoint-presentatie</vt:lpstr>
      <vt:lpstr>Bank onzekerheden blijven bestaan</vt:lpstr>
      <vt:lpstr>PowerPoint-presentatie</vt:lpstr>
      <vt:lpstr>PowerPoint-presentatie</vt:lpstr>
      <vt:lpstr>Onze collega’s zijn minimum 100% tot  950% duurder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</vt:lpstr>
      <vt:lpstr>Genoteerde obligaties op exchanges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²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89</cp:revision>
  <cp:lastPrinted>2023-04-26T08:18:15Z</cp:lastPrinted>
  <dcterms:modified xsi:type="dcterms:W3CDTF">2023-05-03T09:10:06Z</dcterms:modified>
</cp:coreProperties>
</file>