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018" r:id="rId1"/>
  </p:sldMasterIdLst>
  <p:notesMasterIdLst>
    <p:notesMasterId r:id="rId41"/>
  </p:notesMasterIdLst>
  <p:sldIdLst>
    <p:sldId id="256" r:id="rId2"/>
    <p:sldId id="505" r:id="rId3"/>
    <p:sldId id="476" r:id="rId4"/>
    <p:sldId id="258" r:id="rId5"/>
    <p:sldId id="518" r:id="rId6"/>
    <p:sldId id="460" r:id="rId7"/>
    <p:sldId id="260" r:id="rId8"/>
    <p:sldId id="513" r:id="rId9"/>
    <p:sldId id="512" r:id="rId10"/>
    <p:sldId id="501" r:id="rId11"/>
    <p:sldId id="514" r:id="rId12"/>
    <p:sldId id="517" r:id="rId13"/>
    <p:sldId id="264" r:id="rId14"/>
    <p:sldId id="515" r:id="rId15"/>
    <p:sldId id="466" r:id="rId16"/>
    <p:sldId id="507" r:id="rId17"/>
    <p:sldId id="465" r:id="rId18"/>
    <p:sldId id="404" r:id="rId19"/>
    <p:sldId id="336" r:id="rId20"/>
    <p:sldId id="462" r:id="rId21"/>
    <p:sldId id="272" r:id="rId22"/>
    <p:sldId id="496" r:id="rId23"/>
    <p:sldId id="516" r:id="rId24"/>
    <p:sldId id="274" r:id="rId25"/>
    <p:sldId id="380" r:id="rId26"/>
    <p:sldId id="403" r:id="rId27"/>
    <p:sldId id="419" r:id="rId28"/>
    <p:sldId id="420" r:id="rId29"/>
    <p:sldId id="421" r:id="rId30"/>
    <p:sldId id="422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344" r:id="rId39"/>
    <p:sldId id="400" r:id="rId40"/>
  </p:sldIdLst>
  <p:sldSz cx="11518900" cy="6477000"/>
  <p:notesSz cx="9929813" cy="6797675"/>
  <p:embeddedFontLst>
    <p:embeddedFont>
      <p:font typeface="Arial Black" panose="020B0A04020102020204" pitchFamily="34" charset="0"/>
      <p:bold r:id="rId42"/>
    </p:embeddedFont>
    <p:embeddedFont>
      <p:font typeface="Constantia" panose="02030602050306030303" pitchFamily="18" charset="0"/>
      <p:regular r:id="rId43"/>
      <p:bold r:id="rId44"/>
      <p:italic r:id="rId45"/>
      <p:boldItalic r:id="rId46"/>
    </p:embeddedFont>
    <p:embeddedFont>
      <p:font typeface="LJQQAM+ITC Zapf Chancery Medium Italic" panose="020B0604020202020204"/>
      <p:regular r:id="rId47"/>
    </p:embeddedFont>
    <p:embeddedFont>
      <p:font typeface="Wingdings 3" panose="05040102010807070707" pitchFamily="18" charset="2"/>
      <p:regular r:id="rId48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505"/>
            <p14:sldId id="476"/>
            <p14:sldId id="258"/>
            <p14:sldId id="518"/>
          </p14:sldIdLst>
        </p14:section>
        <p14:section name="Naamloze sectie" id="{8755B586-2486-49CE-8420-C76D66869903}">
          <p14:sldIdLst>
            <p14:sldId id="460"/>
            <p14:sldId id="260"/>
            <p14:sldId id="513"/>
            <p14:sldId id="512"/>
            <p14:sldId id="501"/>
            <p14:sldId id="514"/>
            <p14:sldId id="517"/>
            <p14:sldId id="264"/>
            <p14:sldId id="515"/>
            <p14:sldId id="466"/>
            <p14:sldId id="507"/>
            <p14:sldId id="465"/>
            <p14:sldId id="404"/>
            <p14:sldId id="336"/>
            <p14:sldId id="462"/>
            <p14:sldId id="272"/>
            <p14:sldId id="496"/>
            <p14:sldId id="516"/>
            <p14:sldId id="274"/>
            <p14:sldId id="380"/>
            <p14:sldId id="403"/>
            <p14:sldId id="419"/>
            <p14:sldId id="420"/>
            <p14:sldId id="421"/>
            <p14:sldId id="422"/>
            <p14:sldId id="477"/>
            <p14:sldId id="478"/>
            <p14:sldId id="479"/>
            <p14:sldId id="480"/>
            <p14:sldId id="481"/>
            <p14:sldId id="482"/>
            <p14:sldId id="483"/>
            <p14:sldId id="344"/>
            <p14:sldId id="4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46587D-6925-48CE-9040-6FB597365F9F}" v="7" dt="2024-02-28T10:19:59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>
      <p:cViewPr varScale="1">
        <p:scale>
          <a:sx n="109" d="100"/>
          <a:sy n="109" d="100"/>
        </p:scale>
        <p:origin x="138" y="18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07112140-1C35-4468-BBEE-3F86CCBB94A1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7E41B242-1C41-4C10-8D84-36987FB16C55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D79E6-D2EB-4041-9CF8-920DC0D6B14D}" type="pres">
      <dgm:prSet presAssocID="{B30CD43A-AD03-4B59-8F4A-17A751F5C3E4}" presName="spacer" presStyleCnt="0"/>
      <dgm:spPr/>
    </dgm:pt>
    <dgm:pt modelId="{73DA6E23-222E-4423-8948-6E9F4617F3DD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1176B5-E0F4-45E2-B9CC-EFD3B789FC6D}" type="pres">
      <dgm:prSet presAssocID="{1E61E9A5-B69D-413A-8173-37940B8C1274}" presName="spacer" presStyleCnt="0"/>
      <dgm:spPr/>
    </dgm:pt>
    <dgm:pt modelId="{25FFA75A-14B9-4430-BF3A-8547943A3082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C23378-6BE4-4B61-AF28-AEC502787224}" type="pres">
      <dgm:prSet presAssocID="{09AB4A42-4D58-49A7-BF8D-216D6042EAA5}" presName="spacer" presStyleCnt="0"/>
      <dgm:spPr/>
    </dgm:pt>
    <dgm:pt modelId="{295320C5-78FA-4109-9C97-D900B70013E4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26C956-4A97-4626-8865-3FBFAFE1EF2A}" type="pres">
      <dgm:prSet presAssocID="{4EA068D1-CC97-405E-8545-6774E79844EF}" presName="spacer" presStyleCnt="0"/>
      <dgm:spPr/>
    </dgm:pt>
    <dgm:pt modelId="{E096775B-7B39-4BF8-99D3-60B2B4E8F1F1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B698B362-4E52-4CA8-B568-B31D02ED3086}" type="presOf" srcId="{53A3BC40-D848-42E8-B02C-D3435AFDD15F}" destId="{295320C5-78FA-4109-9C97-D900B70013E4}" srcOrd="0" destOrd="0" presId="urn:microsoft.com/office/officeart/2005/8/layout/vList2"/>
    <dgm:cxn modelId="{E16C9964-9EF1-4D33-B9C8-EC4DAAB672DC}" type="presOf" srcId="{978A7F72-9446-4607-B7F4-6767861DBBAB}" destId="{25FFA75A-14B9-4430-BF3A-8547943A3082}" srcOrd="0" destOrd="0" presId="urn:microsoft.com/office/officeart/2005/8/layout/vList2"/>
    <dgm:cxn modelId="{AE757B55-6A16-4F1D-9787-880B1D4D9563}" type="presOf" srcId="{80A314BF-352E-4944-A88C-7AB0CBF31700}" destId="{73DA6E23-222E-4423-8948-6E9F4617F3DD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1CFD3DA7-16A8-4B9A-89AA-65D502B31945}" type="presOf" srcId="{7B162C0D-8231-49A0-8533-B5A9CBD00339}" destId="{E096775B-7B39-4BF8-99D3-60B2B4E8F1F1}" srcOrd="0" destOrd="0" presId="urn:microsoft.com/office/officeart/2005/8/layout/vList2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272D3FD1-9DC7-49A3-B238-C27A809CB6D3}" type="presOf" srcId="{56448D94-16A9-4895-8FAA-122E436DE52B}" destId="{7E41B242-1C41-4C10-8D84-36987FB16C55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6C5244F7-4992-44EE-B94B-04F21B8362FE}" type="presOf" srcId="{0EE3F159-F1D6-4FE3-B33A-A6B592245C74}" destId="{07112140-1C35-4468-BBEE-3F86CCBB94A1}" srcOrd="0" destOrd="0" presId="urn:microsoft.com/office/officeart/2005/8/layout/vList2"/>
    <dgm:cxn modelId="{B3375DA0-D145-4774-8510-AF907B8B7EAF}" type="presParOf" srcId="{07112140-1C35-4468-BBEE-3F86CCBB94A1}" destId="{7E41B242-1C41-4C10-8D84-36987FB16C55}" srcOrd="0" destOrd="0" presId="urn:microsoft.com/office/officeart/2005/8/layout/vList2"/>
    <dgm:cxn modelId="{D9309F71-592C-4C21-BDB7-71B22FC99721}" type="presParOf" srcId="{07112140-1C35-4468-BBEE-3F86CCBB94A1}" destId="{44BD79E6-D2EB-4041-9CF8-920DC0D6B14D}" srcOrd="1" destOrd="0" presId="urn:microsoft.com/office/officeart/2005/8/layout/vList2"/>
    <dgm:cxn modelId="{67381084-0C14-476C-A3CD-D6022B672F1E}" type="presParOf" srcId="{07112140-1C35-4468-BBEE-3F86CCBB94A1}" destId="{73DA6E23-222E-4423-8948-6E9F4617F3DD}" srcOrd="2" destOrd="0" presId="urn:microsoft.com/office/officeart/2005/8/layout/vList2"/>
    <dgm:cxn modelId="{8047C079-6ACF-4A49-A827-B823528D597E}" type="presParOf" srcId="{07112140-1C35-4468-BBEE-3F86CCBB94A1}" destId="{B61176B5-E0F4-45E2-B9CC-EFD3B789FC6D}" srcOrd="3" destOrd="0" presId="urn:microsoft.com/office/officeart/2005/8/layout/vList2"/>
    <dgm:cxn modelId="{099FC227-9C12-44C5-8C4D-F6C96A848FE3}" type="presParOf" srcId="{07112140-1C35-4468-BBEE-3F86CCBB94A1}" destId="{25FFA75A-14B9-4430-BF3A-8547943A3082}" srcOrd="4" destOrd="0" presId="urn:microsoft.com/office/officeart/2005/8/layout/vList2"/>
    <dgm:cxn modelId="{ED039FF0-32C5-4A5C-ABE1-8DD48946BB7D}" type="presParOf" srcId="{07112140-1C35-4468-BBEE-3F86CCBB94A1}" destId="{50C23378-6BE4-4B61-AF28-AEC502787224}" srcOrd="5" destOrd="0" presId="urn:microsoft.com/office/officeart/2005/8/layout/vList2"/>
    <dgm:cxn modelId="{5A321DFE-7B0D-4A22-8AC5-04806C33E246}" type="presParOf" srcId="{07112140-1C35-4468-BBEE-3F86CCBB94A1}" destId="{295320C5-78FA-4109-9C97-D900B70013E4}" srcOrd="6" destOrd="0" presId="urn:microsoft.com/office/officeart/2005/8/layout/vList2"/>
    <dgm:cxn modelId="{ECF81F4E-406C-45D2-B319-DD4E8E96CA1B}" type="presParOf" srcId="{07112140-1C35-4468-BBEE-3F86CCBB94A1}" destId="{2426C956-4A97-4626-8865-3FBFAFE1EF2A}" srcOrd="7" destOrd="0" presId="urn:microsoft.com/office/officeart/2005/8/layout/vList2"/>
    <dgm:cxn modelId="{E649782D-A72C-4C34-8D74-8A9ACA95AF6E}" type="presParOf" srcId="{07112140-1C35-4468-BBEE-3F86CCBB94A1}" destId="{E096775B-7B39-4BF8-99D3-60B2B4E8F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b="1" i="0" u="sng" kern="1200"/>
            <a:t>Hoe kan je online klant worden van      </a:t>
          </a:r>
          <a:br>
            <a:rPr lang="nl-BE" sz="2600" b="1" i="0" u="sng" kern="1200"/>
          </a:br>
          <a:r>
            <a:rPr lang="nl-BE" sz="2600" b="1" i="0" u="sng" kern="1200"/>
            <a:t>       ons kantoor knokke-heist</a:t>
          </a:r>
          <a:br>
            <a:rPr lang="nl-BE" sz="2600" b="1" i="0" u="sng" kern="1200"/>
          </a:br>
          <a:r>
            <a:rPr lang="nl-BE" sz="2600" b="1" i="0" u="sng" kern="1200"/>
            <a:t>      private portfolio masters</a:t>
          </a:r>
          <a:endParaRPr lang="nl-BE" sz="26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B242-1C41-4C10-8D84-36987FB16C55}">
      <dsp:nvSpPr>
        <dsp:cNvPr id="0" name=""/>
        <dsp:cNvSpPr/>
      </dsp:nvSpPr>
      <dsp:spPr>
        <a:xfrm>
          <a:off x="0" y="5638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DE LAASTE 3000 JAAR IS ER MAAR WEINIG VERANDERD OP DEZE AARDE OM UW VERMOGEN AFTESCHERMEN  TEGEN KOOPKRACHTVERLIES</a:t>
          </a:r>
          <a:endParaRPr lang="en-US" sz="1200" kern="1200"/>
        </a:p>
      </dsp:txBody>
      <dsp:txXfrm>
        <a:off x="32213" y="88596"/>
        <a:ext cx="3384326" cy="595453"/>
      </dsp:txXfrm>
    </dsp:sp>
    <dsp:sp modelId="{73DA6E23-222E-4423-8948-6E9F4617F3DD}">
      <dsp:nvSpPr>
        <dsp:cNvPr id="0" name=""/>
        <dsp:cNvSpPr/>
      </dsp:nvSpPr>
      <dsp:spPr>
        <a:xfrm>
          <a:off x="0" y="75082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BEURZEN.OBLIGATIES ALLES ZAL IN WAARDE VERMINDEREN</a:t>
          </a:r>
          <a:endParaRPr lang="en-US" sz="1200" kern="1200"/>
        </a:p>
      </dsp:txBody>
      <dsp:txXfrm>
        <a:off x="32213" y="783036"/>
        <a:ext cx="3384326" cy="595453"/>
      </dsp:txXfrm>
    </dsp:sp>
    <dsp:sp modelId="{25FFA75A-14B9-4430-BF3A-8547943A3082}">
      <dsp:nvSpPr>
        <dsp:cNvPr id="0" name=""/>
        <dsp:cNvSpPr/>
      </dsp:nvSpPr>
      <dsp:spPr>
        <a:xfrm>
          <a:off x="0" y="144526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UITSLUITEND FYSISCH GOUD KAN U BEHOEDEN VAN DIT VERLIES</a:t>
          </a:r>
          <a:endParaRPr lang="en-US" sz="1200" kern="1200"/>
        </a:p>
      </dsp:txBody>
      <dsp:txXfrm>
        <a:off x="32213" y="1477476"/>
        <a:ext cx="3384326" cy="595453"/>
      </dsp:txXfrm>
    </dsp:sp>
    <dsp:sp modelId="{295320C5-78FA-4109-9C97-D900B70013E4}">
      <dsp:nvSpPr>
        <dsp:cNvPr id="0" name=""/>
        <dsp:cNvSpPr/>
      </dsp:nvSpPr>
      <dsp:spPr>
        <a:xfrm>
          <a:off x="0" y="213970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GOUDSTAVEN BEHOUDEN AL SINDS 3000JAAR STEEDS HUN KOOPKRACHT</a:t>
          </a:r>
          <a:endParaRPr lang="en-US" sz="1200" kern="1200"/>
        </a:p>
      </dsp:txBody>
      <dsp:txXfrm>
        <a:off x="32213" y="2171916"/>
        <a:ext cx="3384326" cy="595453"/>
      </dsp:txXfrm>
    </dsp:sp>
    <dsp:sp modelId="{E096775B-7B39-4BF8-99D3-60B2B4E8F1F1}">
      <dsp:nvSpPr>
        <dsp:cNvPr id="0" name=""/>
        <dsp:cNvSpPr/>
      </dsp:nvSpPr>
      <dsp:spPr>
        <a:xfrm>
          <a:off x="0" y="283414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EN JA AZIE EN CHINA GELOVEN MASSAAL DAARIN</a:t>
          </a:r>
          <a:endParaRPr lang="en-US" sz="1200" kern="1200"/>
        </a:p>
      </dsp:txBody>
      <dsp:txXfrm>
        <a:off x="32213" y="2866356"/>
        <a:ext cx="3384326" cy="595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28/02/2024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51A10-B988-D86F-E2DF-651C031AD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0009"/>
            <a:ext cx="8639175" cy="2254956"/>
          </a:xfrm>
        </p:spPr>
        <p:txBody>
          <a:bodyPr anchor="b"/>
          <a:lstStyle>
            <a:lvl1pPr algn="ctr"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C476F7-6169-3D0F-2C22-C4422C9E2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1925"/>
            <a:ext cx="8639175" cy="1563775"/>
          </a:xfrm>
        </p:spPr>
        <p:txBody>
          <a:bodyPr/>
          <a:lstStyle>
            <a:lvl1pPr marL="0" indent="0" algn="ctr">
              <a:buNone/>
              <a:defRPr sz="2267"/>
            </a:lvl1pPr>
            <a:lvl2pPr marL="431780" indent="0" algn="ctr">
              <a:buNone/>
              <a:defRPr sz="1889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7F06ED-7EAE-C540-69A2-F620FF5C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EA42CB-5E6B-4013-9A6A-ECD7B50D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E2000F-BDAD-175D-1AFE-09BCE519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73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33752-0BD7-B61B-30F5-35666AC3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4A474A-1BF9-9AFF-17BF-7AAB8777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A5C8E6-10E2-F851-7665-FB541BA7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176F44-B3C9-E142-02F8-FE85E3C2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FFAF34-41FC-FFB6-F16B-1A5A1AF4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37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4A40EEA-460C-AFA9-E0FA-CA2B31099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3213" y="344840"/>
            <a:ext cx="2483763" cy="548895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501614-7E56-223F-8D04-6746CDCD1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1924" y="344840"/>
            <a:ext cx="7307302" cy="548895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C88245-8D4F-984A-5DC1-CFD0DF36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2E08D5-CDF9-4C27-1C1B-474DD9E7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33823E-B87F-3342-CDFC-690190D2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55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78130-8D84-FEBD-4CE6-0BA46E08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0DC2E2-3C5A-1560-FC16-A0BAD877D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EE11C8-2C36-B443-BC57-34370679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53A02C-4824-DDC2-66F0-A323349E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D6727B-B534-7B50-961C-0B3CDAE5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8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BE889-A5E6-1AB4-C3F7-130CC151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25" y="1614753"/>
            <a:ext cx="9935051" cy="2694252"/>
          </a:xfrm>
        </p:spPr>
        <p:txBody>
          <a:bodyPr anchor="b"/>
          <a:lstStyle>
            <a:lvl1pPr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DCA46A-9075-71D6-DBA8-74FC31C9A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925" y="4334493"/>
            <a:ext cx="9935051" cy="1416843"/>
          </a:xfrm>
        </p:spPr>
        <p:txBody>
          <a:bodyPr/>
          <a:lstStyle>
            <a:lvl1pPr marL="0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1pPr>
            <a:lvl2pPr marL="431780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BEC85-21DC-A5B7-62AC-056B48FE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4D80E5-BB83-09A2-6496-345B0DD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8ABA98-5823-110E-A18F-AD25B036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7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81746-DA2F-3502-5F63-05231F4A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846B99-8B9D-47C3-E995-82982FF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924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0CAF88-52D1-9F52-0EAE-BCA01C84A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1443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2CB558-7352-545D-9C0B-B1C09C41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2/28/2024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50DCB5-39E2-BC65-FD00-AEEECACA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4AA0EB-630D-C95D-70A9-C7EE51E8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857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5D6CC-FCDA-F7DB-4877-7C1DFA5F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344841"/>
            <a:ext cx="9935051" cy="12519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F58371-30BE-DD7F-F8D2-E053024E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425" y="1587765"/>
            <a:ext cx="4873034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7AF33F-E64C-1C4A-23BE-F3D3A51B1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425" y="2365904"/>
            <a:ext cx="4873034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0BFF387-0AD2-4804-AD0C-FDE51A067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1443" y="1587765"/>
            <a:ext cx="4897033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ED10AF-8FD5-25E2-BB52-4F9408A81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1443" y="2365904"/>
            <a:ext cx="4897033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3CB69C-73C0-D550-141A-662DDA55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2/28/2024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CC4399-DF25-D443-9E4F-16EBFC70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191B934-1DC8-CC6B-F5C9-D41E4B12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06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0C458-0A33-B142-7C31-894CECDB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6FA200-52FC-A7B7-8DF9-CE797CF5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2/28/2024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B96D0F-4138-6462-833C-1CAFAB1F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9DDB82-FD18-BDDA-E075-C46CC1C6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45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CD03BD-11C5-332F-887D-54C136DD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2/28/2024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2FE5ED-5815-60DD-A65B-25506E45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7D2854-8642-2273-2515-830956D4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929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87D4B-E8FC-C74F-6068-25BDE896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40D7F2-AA48-1843-6732-FA939447D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4E5798-53B4-09CE-7007-08F7226B7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CBAD75-8A85-60A4-A425-B0BB9F80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2/28/2024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F73793-8466-5F4D-EDD3-0E41E132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23CA7B-4124-20FB-DB84-EF94CB67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30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FA267-9E54-0B19-4548-99A40B6E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1CCDAAB-6419-4E39-776B-B2D0ECE37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 marL="0" indent="0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549CBD-B148-12E0-7F5A-FA8CC2BAF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C81900-7289-0F5F-9D25-D9E02472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2/28/2024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BA928F-B1C5-413D-F985-9A139BC5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CABCCC-343A-E73F-0B82-0E2AC2F6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87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B77FB2-E1D2-A00E-3454-9BF5F4D4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5" y="344841"/>
            <a:ext cx="9935051" cy="1251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86F3A7-8917-2A22-B5C3-8812F0B4D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925" y="1724201"/>
            <a:ext cx="9935051" cy="410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784906-3E76-5CFA-80A9-334A54129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924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52A1AE-4D60-D087-F6AF-F0DEF4E68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5636" y="6003220"/>
            <a:ext cx="3887629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173EE5-7169-8241-ADD1-E5570B78C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5223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52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  <p:sldLayoutId id="21474850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2644" kern="1200">
          <a:solidFill>
            <a:schemeClr val="tx1"/>
          </a:solidFill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uPJ2m9vUiW0?feature=oembed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4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75732"/>
            <a:ext cx="9299390" cy="1491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bestuurder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Mexem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2/28/2024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 dirty="0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FC0DF9-AECD-1E1B-0716-34E4C4E2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810" y="431800"/>
            <a:ext cx="7637278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50D1C0-67A7-CE46-A742-AFC35AAA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2/28/2024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A519359-9D21-C16B-249D-7D163561E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8" y="774535"/>
            <a:ext cx="10654983" cy="4927929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24A0FE-13D2-DB45-089D-80911920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2/28/2024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5503C23-6556-8FD5-5632-8BC9D907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1442A4E-4C06-DA07-BD7D-73C29D035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64" y="431800"/>
            <a:ext cx="7105570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C5802F-B104-884D-4167-A82C85EE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2/28/2024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7BDC26D-1679-E831-D703-3736C727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2/28/2024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0411C78-E7DA-3A38-F521-59B6E6C97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17" y="1472786"/>
            <a:ext cx="9401660" cy="3525621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A679CB-0F50-4007-3EBE-38B57CA6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2/28/2024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444CC1-B56A-A9F5-5A91-A0D8EE98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13EF660-2510-4D21-FD55-7FF3DC146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48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66F8D-725C-797B-45A4-7A75241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2/28/2024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627DD-858C-44BE-FBEC-FFC77AD5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effectLst/>
              </a:rPr>
              <a:pPr>
                <a:spcAft>
                  <a:spcPts val="600"/>
                </a:spcAft>
              </a:pPr>
              <a:t>15</a:t>
            </a:fld>
            <a:endParaRPr lang="en-US" sz="12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1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898" cy="647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60979" cy="6477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CF411B-DD0F-3482-F84E-F418FC2B7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06" y="-107776"/>
            <a:ext cx="5256583" cy="651106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54821" y="1015455"/>
            <a:ext cx="1476017" cy="1107808"/>
            <a:chOff x="9160561" y="1075188"/>
            <a:chExt cx="1562267" cy="1172973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55459B-71FD-0BCF-DA55-A019D314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1375" y="5212404"/>
            <a:ext cx="205389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bg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2/28/2024</a:t>
            </a:fld>
            <a:endParaRPr lang="en-US" sz="100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563493-72B5-5772-F1A5-A90ACCC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54" y="5699760"/>
            <a:ext cx="518350" cy="518160"/>
          </a:xfrm>
          <a:prstGeom prst="ellipse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16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41E930E-9AAF-5EB5-BA57-D8BB816E1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85" b="1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F23E-88F4-5AEA-F499-18C8AB4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2/28/2024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65A0F-EF5A-3094-FC53-E3109EF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1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3CF16F-8090-1A8D-E430-80905906A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16" b="2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2/28/2024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effectLst/>
              </a:rPr>
              <a:pPr>
                <a:spcAft>
                  <a:spcPts val="600"/>
                </a:spcAft>
              </a:pPr>
              <a:t>18</a:t>
            </a:fld>
            <a:endParaRPr lang="en-US" sz="12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B536510-FDF1-C0E9-78E3-AFEF1632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0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2/28/2024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1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73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9" name="Rectangle 75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807" y="344840"/>
            <a:ext cx="10550911" cy="197324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77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333" y="998975"/>
            <a:ext cx="120948" cy="664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79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9516" y="1322822"/>
            <a:ext cx="1381760" cy="1727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ED35F23-0C68-C7C0-F219-817DAAE11293}"/>
              </a:ext>
            </a:extLst>
          </p:cNvPr>
          <p:cNvSpPr txBox="1"/>
          <p:nvPr/>
        </p:nvSpPr>
        <p:spPr>
          <a:xfrm>
            <a:off x="4960256" y="554220"/>
            <a:ext cx="5769599" cy="812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6" name="Picture 24" descr="Cameralens">
            <a:extLst>
              <a:ext uri="{FF2B5EF4-FFF2-40B4-BE49-F238E27FC236}">
                <a16:creationId xmlns:a16="http://schemas.microsoft.com/office/drawing/2014/main" id="{73E68A42-D144-3DEE-D1FC-0A864D8C0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05" r="36216" b="-2"/>
          <a:stretch/>
        </p:blipFill>
        <p:spPr>
          <a:xfrm>
            <a:off x="1605381" y="2617803"/>
            <a:ext cx="2596661" cy="3290316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89075D-6700-1C2E-5BD0-2BF84F67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505" y="6003219"/>
            <a:ext cx="239017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2/28/2024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CDB877-C85F-D070-97B0-8E549EC4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463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0F073CC-40D5-4B23-8DF0-9BD0A0C12F2C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A9A651E-B364-AD52-BA00-570BC926E2B7}"/>
              </a:ext>
            </a:extLst>
          </p:cNvPr>
          <p:cNvSpPr/>
          <p:nvPr/>
        </p:nvSpPr>
        <p:spPr>
          <a:xfrm>
            <a:off x="574061" y="651602"/>
            <a:ext cx="4064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Kijk naar onze video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2EA7710-46BB-38A2-8BD5-579AF387E5CA}"/>
              </a:ext>
            </a:extLst>
          </p:cNvPr>
          <p:cNvSpPr txBox="1"/>
          <p:nvPr/>
        </p:nvSpPr>
        <p:spPr>
          <a:xfrm>
            <a:off x="5039370" y="1663947"/>
            <a:ext cx="581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 nl ondertitels  ga naar instelling en voeg ondertitels en nadien vertaling nl=</a:t>
            </a:r>
            <a:r>
              <a:rPr lang="nl-BE" dirty="0" err="1"/>
              <a:t>dutch</a:t>
            </a:r>
            <a:r>
              <a:rPr lang="nl-BE" dirty="0"/>
              <a:t> of frans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86534EE-058F-F80F-7782-62D29ED79CD1}"/>
              </a:ext>
            </a:extLst>
          </p:cNvPr>
          <p:cNvSpPr txBox="1"/>
          <p:nvPr/>
        </p:nvSpPr>
        <p:spPr>
          <a:xfrm>
            <a:off x="4752231" y="830692"/>
            <a:ext cx="5761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https://youtu.be/uPJ2m9vUiW0</a:t>
            </a:r>
          </a:p>
        </p:txBody>
      </p:sp>
      <p:pic>
        <p:nvPicPr>
          <p:cNvPr id="8" name="Onlinemedia 7" title="💥Comment DÉTRUIRE la 1ère Économie Européenne en Moins de 4 ans ?">
            <a:hlinkClick r:id="" action="ppaction://media"/>
            <a:extLst>
              <a:ext uri="{FF2B5EF4-FFF2-40B4-BE49-F238E27FC236}">
                <a16:creationId xmlns:a16="http://schemas.microsoft.com/office/drawing/2014/main" id="{096C7A73-59C4-ACAA-CD6F-6856081230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13298" y="2678924"/>
            <a:ext cx="5971554" cy="33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2A034F9-D69B-735C-40F7-180E27560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0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 smtClean="0">
                <a:effectLst/>
              </a:rPr>
              <a:pPr>
                <a:spcAft>
                  <a:spcPts val="600"/>
                </a:spcAft>
              </a:pPr>
              <a:t>2/28/2024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 smtClean="0"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1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2/28/2024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0" name="Rectangle 156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19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441B1F-10FF-5A9F-0014-D7AA3E6E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382" y="160944"/>
            <a:ext cx="9616972" cy="1254912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9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Alle </a:t>
            </a:r>
            <a:r>
              <a:rPr lang="en-US" sz="49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informatie</a:t>
            </a:r>
            <a:r>
              <a:rPr lang="en-US" sz="49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op </a:t>
            </a:r>
            <a:r>
              <a:rPr lang="en-US" sz="49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kantoor</a:t>
            </a:r>
            <a:endParaRPr lang="en-US" sz="49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" name="Picture 6" descr="Stapel tijdschriften op een tafel">
            <a:extLst>
              <a:ext uri="{FF2B5EF4-FFF2-40B4-BE49-F238E27FC236}">
                <a16:creationId xmlns:a16="http://schemas.microsoft.com/office/drawing/2014/main" id="{758E7037-6C48-3829-DE8D-97792C641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" r="-1" b="-1"/>
          <a:stretch/>
        </p:blipFill>
        <p:spPr>
          <a:xfrm>
            <a:off x="187768" y="2276534"/>
            <a:ext cx="5482932" cy="3674226"/>
          </a:xfrm>
          <a:prstGeom prst="rect">
            <a:avLst/>
          </a:prstGeom>
        </p:spPr>
      </p:pic>
      <p:pic>
        <p:nvPicPr>
          <p:cNvPr id="7" name="Afbeelding 6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446F2DB2-E289-11CB-6C4C-921047489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4492"/>
          <a:stretch/>
        </p:blipFill>
        <p:spPr>
          <a:xfrm>
            <a:off x="5848198" y="2276534"/>
            <a:ext cx="5482931" cy="3674226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E9DCE-D8AD-2104-7344-9FD4F2A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2/28/2024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C8EA8D-8418-B3C0-C354-FC8AB390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3617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AF37CBD-0404-5FE9-DA6F-1A9C2610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4" y="4410534"/>
            <a:ext cx="4148603" cy="110849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r>
              <a:rPr lang="en-US" sz="3800" b="1" dirty="0" err="1">
                <a:solidFill>
                  <a:schemeClr val="bg1"/>
                </a:solidFill>
              </a:rPr>
              <a:t>Wij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zijn</a:t>
            </a:r>
            <a:r>
              <a:rPr lang="en-US" sz="3800" b="1" dirty="0">
                <a:solidFill>
                  <a:schemeClr val="bg1"/>
                </a:solidFill>
              </a:rPr>
              <a:t> de </a:t>
            </a:r>
            <a:r>
              <a:rPr lang="en-US" sz="3800" b="1" dirty="0" err="1">
                <a:solidFill>
                  <a:schemeClr val="bg1"/>
                </a:solidFill>
              </a:rPr>
              <a:t>goedkoopste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E5CCD2-45B0-F1F9-F16F-E782F445F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8192"/>
          <a:stretch/>
        </p:blipFill>
        <p:spPr>
          <a:xfrm>
            <a:off x="20" y="10"/>
            <a:ext cx="11518880" cy="3763517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617A47-55CE-AB1D-9A80-51F048B0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449791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9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2/28/2024</a:t>
            </a:fld>
            <a:endParaRPr lang="en-US" sz="9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423376-7719-FB93-067F-5AB71270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5211" y="440992"/>
            <a:ext cx="2489762" cy="6685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80F073CC-40D5-4B23-8DF0-9BD0A0C12F2C}" type="slidenum">
              <a:rPr lang="en-US" sz="4200">
                <a:solidFill>
                  <a:srgbClr val="FFFFFF"/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23</a:t>
            </a:fld>
            <a:endParaRPr lang="en-US" sz="420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332936"/>
            <a:ext cx="11518900" cy="715104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6B617E6-0C78-9329-FE3B-4518AF9D1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1489" y="4410534"/>
            <a:ext cx="5378486" cy="110849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En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onze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koersen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zijn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van de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beste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ter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wereld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in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obligaties</a:t>
            </a:r>
            <a:endParaRPr lang="en-US" sz="2300" b="1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2/28/2024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721290" y="128940"/>
            <a:ext cx="6752558" cy="62977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Beste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aandelen</a:t>
            </a: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op 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usa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beurzen</a:t>
            </a: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Dynamische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beleggers</a:t>
            </a: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2/28/2024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84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2/28/2024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26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158041-CD9B-7F0A-38A3-F8EDC86D4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2/28/2024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effectLst/>
              </a:rPr>
              <a:pPr>
                <a:spcAft>
                  <a:spcPts val="600"/>
                </a:spcAft>
              </a:pPr>
              <a:t>27</a:t>
            </a:fld>
            <a:endParaRPr lang="en-US" sz="1200" b="0" i="0">
              <a:effectLst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9DF5C60-7A3D-B0E2-FB3B-F7083D9AA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2/28/2024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effectLst/>
              </a:rPr>
              <a:pPr>
                <a:spcAft>
                  <a:spcPts val="600"/>
                </a:spcAft>
              </a:pPr>
              <a:t>28</a:t>
            </a:fld>
            <a:endParaRPr lang="en-US" sz="1200" b="0" i="0">
              <a:effectLst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787B9B-DC12-5072-E725-FBD303F56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2/28/2024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29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03D6BFF-681D-C193-6CF0-6E127B560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289892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39" y="0"/>
            <a:ext cx="11516021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337054E-8D3F-17F1-0F28-79E654A52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651"/>
          <a:stretch/>
        </p:blipFill>
        <p:spPr>
          <a:xfrm>
            <a:off x="-289222" y="0"/>
            <a:ext cx="11518880" cy="64757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E7122-9013-33C3-B4FB-B254DDE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2/28/2024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C57162-D58F-FBB9-16E1-DD6588B6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D00FCD4-5E80-3E77-4716-2B44B702EFF5}"/>
              </a:ext>
            </a:extLst>
          </p:cNvPr>
          <p:cNvSpPr txBox="1"/>
          <p:nvPr/>
        </p:nvSpPr>
        <p:spPr>
          <a:xfrm>
            <a:off x="4103266" y="3237895"/>
            <a:ext cx="417646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b="1" dirty="0">
                <a:solidFill>
                  <a:schemeClr val="bg1"/>
                </a:solidFill>
              </a:rPr>
              <a:t> 20 maart 2024</a:t>
            </a:r>
          </a:p>
        </p:txBody>
      </p:sp>
    </p:spTree>
    <p:extLst>
      <p:ext uri="{BB962C8B-B14F-4D97-AF65-F5344CB8AC3E}">
        <p14:creationId xmlns:p14="http://schemas.microsoft.com/office/powerpoint/2010/main" val="3010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2713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2/28/2024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2713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30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14C4AAE-0920-9DB7-D938-1C31D96C2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505916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2371B-02B4-F92F-8686-210288C6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          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28E32B-2665-5BAF-F1AC-04070FEEF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8AF3C2-CAAA-E33C-1384-705946A3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65049B-C50E-857F-9CAA-21FC0097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1823B6B-E53C-9393-7190-61C9103D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0B6D0-EF9F-8553-19EE-0269FBDE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                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04B1A5-65CC-8D98-3708-D93E3C138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5D16E0-EF0D-408A-9DD1-22755952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B88604-0970-5778-2A72-C7E2FE79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6C434B9-3B4A-15BF-F28E-E6C99CAAE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BCEF2-A8CC-75F6-91B7-457BE318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                  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80FBA3-9E4B-7512-269E-E9D3C0CC3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E1A1A3-3340-7CE0-81C8-10F4B494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B4AEAD-E712-09D8-6078-745434C3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419D1D8-18B6-5819-CD3B-3D7BE7B9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191A2-01A1-E0E8-9C0D-266CA4A2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        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7C3110-F097-50E4-3F43-300A652AB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A0A6C2-F7DD-6F85-4D8B-AFCD83B2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5AAD5D-B811-C9C4-DE26-08477256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34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7DCE34B-B444-720F-2FE2-5FD2C8C02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6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4ABE1-0F39-35EB-5684-92E9533B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CFBE95-E04F-ABBB-118B-57B9CD1CF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A67A7-96C4-C9F1-F22B-1AEC6FAC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8A2492-C25E-ACE9-F71D-D535C742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35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FAEDDEA-D408-784C-9CF1-836FE2785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721940"/>
            <a:ext cx="11514667" cy="8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39" y="0"/>
            <a:ext cx="11516021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Afbeelding 6" descr="Afbeelding met tekst, schermopname, Perceel, lijn&#10;&#10;Automatisch gegenereerde beschrijving">
            <a:extLst>
              <a:ext uri="{FF2B5EF4-FFF2-40B4-BE49-F238E27FC236}">
                <a16:creationId xmlns:a16="http://schemas.microsoft.com/office/drawing/2014/main" id="{5AC10796-F26C-E985-D4F1-1ED03DCBD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17" r="-1" b="4182"/>
          <a:stretch/>
        </p:blipFill>
        <p:spPr>
          <a:xfrm>
            <a:off x="20" y="1210"/>
            <a:ext cx="11518880" cy="64757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16611F-DD7D-6871-8F63-302BEB73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2/28/2024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9CE45D-52CA-CDDF-19A5-8AB99AEF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C0DC13A-2835-017B-7CB3-131743DED9BB}"/>
              </a:ext>
            </a:extLst>
          </p:cNvPr>
          <p:cNvSpPr/>
          <p:nvPr/>
        </p:nvSpPr>
        <p:spPr>
          <a:xfrm>
            <a:off x="-32081" y="1617220"/>
            <a:ext cx="11212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Goudprijs klopt </a:t>
            </a:r>
            <a:r>
              <a:rPr lang="nl-NL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dax</a:t>
            </a:r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 index met 3000</a:t>
            </a:r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%  </a:t>
            </a:r>
          </a:p>
        </p:txBody>
      </p:sp>
    </p:spTree>
    <p:extLst>
      <p:ext uri="{BB962C8B-B14F-4D97-AF65-F5344CB8AC3E}">
        <p14:creationId xmlns:p14="http://schemas.microsoft.com/office/powerpoint/2010/main" val="17840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E38476-E9C1-8C77-FA0E-E11C09E77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085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39208-6D4B-BF9D-CE28-0EE5460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2/28/2024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BE1319-B128-8467-680E-7AAB17E9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37</a:t>
            </a:fld>
            <a:endParaRPr lang="en-US" sz="12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BE79924-D0E0-66B7-36E4-BA79CF060A9E}"/>
              </a:ext>
            </a:extLst>
          </p:cNvPr>
          <p:cNvSpPr/>
          <p:nvPr/>
        </p:nvSpPr>
        <p:spPr>
          <a:xfrm>
            <a:off x="1360423" y="1590484"/>
            <a:ext cx="76286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1 kg goud in 2000  10000€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Nu 60000</a:t>
            </a:r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€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0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2/28/2024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38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000" b="1"/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2/28/2024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en-US" sz="17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59" y="215901"/>
            <a:ext cx="1197194" cy="53210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39" y="3339386"/>
            <a:ext cx="3174663" cy="20476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52" y="604520"/>
            <a:ext cx="892971" cy="496095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23514"/>
              </p:ext>
            </p:extLst>
          </p:nvPr>
        </p:nvGraphicFramePr>
        <p:xfrm>
          <a:off x="613382" y="2015066"/>
          <a:ext cx="3448752" cy="35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205" y="0"/>
            <a:ext cx="11513695" cy="6408274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2/28/2024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D21E1-9964-4C9D-B3F9-B13D01025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49CA6F-C140-E2B8-94F8-657F213A3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E5022A-CF41-9E55-43A3-C50DF49D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99F4E3-A278-B6AE-3A1E-25381354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61E529-7A7A-51C2-FDE1-0A55A6CAE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8900" cy="634806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57098F6-FEA2-89AE-E760-08C8EA1357BF}"/>
              </a:ext>
            </a:extLst>
          </p:cNvPr>
          <p:cNvSpPr txBox="1"/>
          <p:nvPr/>
        </p:nvSpPr>
        <p:spPr>
          <a:xfrm>
            <a:off x="2231058" y="57587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050 344777  </a:t>
            </a:r>
          </a:p>
        </p:txBody>
      </p:sp>
    </p:spTree>
    <p:extLst>
      <p:ext uri="{BB962C8B-B14F-4D97-AF65-F5344CB8AC3E}">
        <p14:creationId xmlns:p14="http://schemas.microsoft.com/office/powerpoint/2010/main" val="14871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2/28/2024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6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1582986" y="2662436"/>
            <a:ext cx="8928992" cy="3096344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</a:t>
            </a:r>
            <a:r>
              <a:rPr lang="nl-BE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 iedere week openen nieuwe klanten rekeningen!!</a:t>
            </a:r>
            <a:endParaRPr lang="nl-BE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2/28/2024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7960810-CBF4-C77B-B713-17C428403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53" r="-1" b="3333"/>
          <a:stretch/>
        </p:blipFill>
        <p:spPr>
          <a:xfrm>
            <a:off x="20" y="10"/>
            <a:ext cx="11518879" cy="51815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81601"/>
            <a:ext cx="11518900" cy="1295399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991409-489C-E75E-8452-88EB3B84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7009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120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2/28/2024</a:t>
            </a:fld>
            <a:endParaRPr lang="en-US" sz="120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C6ECE6-383E-65EC-27E1-018C81F8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0412" y="6003219"/>
            <a:ext cx="302371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0F073CC-40D5-4B23-8DF0-9BD0A0C12F2C}" type="slidenum">
              <a:rPr lang="en-US" sz="120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120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C17DBC7-6BB9-AC0E-6E1F-DEDC7C13D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946" y="5326732"/>
            <a:ext cx="8424936" cy="102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0AEB00-1550-724B-F487-1288D68DE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8" y="534780"/>
            <a:ext cx="10654983" cy="540744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914CBA-D69F-869B-2167-1C313AF6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2/28/2024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805719-F361-8756-4D2B-C099DE5B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385</Words>
  <Application>Microsoft Office PowerPoint</Application>
  <PresentationFormat>Aangepast</PresentationFormat>
  <Paragraphs>134</Paragraphs>
  <Slides>39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8" baseType="lpstr">
      <vt:lpstr>Arial Unicode MS</vt:lpstr>
      <vt:lpstr>Arial</vt:lpstr>
      <vt:lpstr>Wingdings 3</vt:lpstr>
      <vt:lpstr>Calibri Light</vt:lpstr>
      <vt:lpstr>LJQQAM+ITC Zapf Chancery Medium Italic</vt:lpstr>
      <vt:lpstr>Arial Black</vt:lpstr>
      <vt:lpstr>Constantia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Alle informatie op kantoor</vt:lpstr>
      <vt:lpstr>Wij zijn de goedkoopste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          </vt:lpstr>
      <vt:lpstr>                    </vt:lpstr>
      <vt:lpstr>                      </vt:lpstr>
      <vt:lpstr>            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125</cp:revision>
  <cp:lastPrinted>2023-12-06T10:58:29Z</cp:lastPrinted>
  <dcterms:modified xsi:type="dcterms:W3CDTF">2024-02-28T10:21:42Z</dcterms:modified>
</cp:coreProperties>
</file>