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18" r:id="rId1"/>
  </p:sldMasterIdLst>
  <p:notesMasterIdLst>
    <p:notesMasterId r:id="rId45"/>
  </p:notesMasterIdLst>
  <p:sldIdLst>
    <p:sldId id="256" r:id="rId2"/>
    <p:sldId id="505" r:id="rId3"/>
    <p:sldId id="476" r:id="rId4"/>
    <p:sldId id="258" r:id="rId5"/>
    <p:sldId id="518" r:id="rId6"/>
    <p:sldId id="531" r:id="rId7"/>
    <p:sldId id="460" r:id="rId8"/>
    <p:sldId id="260" r:id="rId9"/>
    <p:sldId id="513" r:id="rId10"/>
    <p:sldId id="512" r:id="rId11"/>
    <p:sldId id="501" r:id="rId12"/>
    <p:sldId id="514" r:id="rId13"/>
    <p:sldId id="517" r:id="rId14"/>
    <p:sldId id="532" r:id="rId15"/>
    <p:sldId id="264" r:id="rId16"/>
    <p:sldId id="515" r:id="rId17"/>
    <p:sldId id="466" r:id="rId18"/>
    <p:sldId id="465" r:id="rId19"/>
    <p:sldId id="404" r:id="rId20"/>
    <p:sldId id="336" r:id="rId21"/>
    <p:sldId id="462" r:id="rId22"/>
    <p:sldId id="272" r:id="rId23"/>
    <p:sldId id="496" r:id="rId24"/>
    <p:sldId id="516" r:id="rId25"/>
    <p:sldId id="274" r:id="rId26"/>
    <p:sldId id="380" r:id="rId27"/>
    <p:sldId id="519" r:id="rId28"/>
    <p:sldId id="520" r:id="rId29"/>
    <p:sldId id="530" r:id="rId30"/>
    <p:sldId id="529" r:id="rId31"/>
    <p:sldId id="528" r:id="rId32"/>
    <p:sldId id="526" r:id="rId33"/>
    <p:sldId id="525" r:id="rId34"/>
    <p:sldId id="524" r:id="rId35"/>
    <p:sldId id="523" r:id="rId36"/>
    <p:sldId id="522" r:id="rId37"/>
    <p:sldId id="521" r:id="rId38"/>
    <p:sldId id="482" r:id="rId39"/>
    <p:sldId id="533" r:id="rId40"/>
    <p:sldId id="483" r:id="rId41"/>
    <p:sldId id="535" r:id="rId42"/>
    <p:sldId id="400" r:id="rId43"/>
    <p:sldId id="534" r:id="rId44"/>
  </p:sldIdLst>
  <p:sldSz cx="11518900" cy="6477000"/>
  <p:notesSz cx="9929813" cy="6797675"/>
  <p:embeddedFontLst>
    <p:embeddedFont>
      <p:font typeface="Arial Black" panose="020B0A04020102020204" pitchFamily="34" charset="0"/>
      <p:bold r:id="rId46"/>
    </p:embeddedFont>
    <p:embeddedFont>
      <p:font typeface="Constantia" panose="02030602050306030303" pitchFamily="18" charset="0"/>
      <p:regular r:id="rId47"/>
      <p:bold r:id="rId48"/>
      <p:italic r:id="rId49"/>
      <p:boldItalic r:id="rId50"/>
    </p:embeddedFont>
    <p:embeddedFont>
      <p:font typeface="LJQQAM+ITC Zapf Chancery Medium Italic" panose="020B0604020202020204"/>
      <p:regular r:id="rId51"/>
    </p:embeddedFont>
    <p:embeddedFont>
      <p:font typeface="Wingdings 3" panose="05040102010807070707" pitchFamily="18" charset="2"/>
      <p:regular r:id="rId52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258"/>
            <p14:sldId id="518"/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3"/>
            <p14:sldId id="512"/>
            <p14:sldId id="501"/>
            <p14:sldId id="514"/>
            <p14:sldId id="517"/>
            <p14:sldId id="532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51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9"/>
            <p14:sldId id="528"/>
            <p14:sldId id="526"/>
            <p14:sldId id="525"/>
            <p14:sldId id="524"/>
            <p14:sldId id="523"/>
            <p14:sldId id="522"/>
            <p14:sldId id="521"/>
            <p14:sldId id="482"/>
            <p14:sldId id="533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FD3051-6D5D-412C-943C-72C8A90D3B1F}" v="2" dt="2024-03-26T09:54:21.0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3" autoAdjust="0"/>
    <p:restoredTop sz="96247" autoAdjust="0"/>
  </p:normalViewPr>
  <p:slideViewPr>
    <p:cSldViewPr>
      <p:cViewPr varScale="1">
        <p:scale>
          <a:sx n="107" d="100"/>
          <a:sy n="107" d="100"/>
        </p:scale>
        <p:origin x="78" y="21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5638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DE LAASTE 3000 JAAR IS ER MAAR WEINIG VERANDERD OP DEZE AARDE OM UW VERMOGEN AFTESCHERMEN  TEGEN KOOPKRACHTVERLIES</a:t>
          </a:r>
          <a:endParaRPr lang="en-US" sz="1200" kern="1200"/>
        </a:p>
      </dsp:txBody>
      <dsp:txXfrm>
        <a:off x="32213" y="88596"/>
        <a:ext cx="3384326" cy="595453"/>
      </dsp:txXfrm>
    </dsp:sp>
    <dsp:sp modelId="{73DA6E23-222E-4423-8948-6E9F4617F3DD}">
      <dsp:nvSpPr>
        <dsp:cNvPr id="0" name=""/>
        <dsp:cNvSpPr/>
      </dsp:nvSpPr>
      <dsp:spPr>
        <a:xfrm>
          <a:off x="0" y="75082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BEURZEN.OBLIGATIES ALLES ZAL IN WAARDE VERMINDEREN</a:t>
          </a:r>
          <a:endParaRPr lang="en-US" sz="1200" kern="1200"/>
        </a:p>
      </dsp:txBody>
      <dsp:txXfrm>
        <a:off x="32213" y="783036"/>
        <a:ext cx="3384326" cy="595453"/>
      </dsp:txXfrm>
    </dsp:sp>
    <dsp:sp modelId="{25FFA75A-14B9-4430-BF3A-8547943A3082}">
      <dsp:nvSpPr>
        <dsp:cNvPr id="0" name=""/>
        <dsp:cNvSpPr/>
      </dsp:nvSpPr>
      <dsp:spPr>
        <a:xfrm>
          <a:off x="0" y="144526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UITSLUITEND FYSISCH GOUD KAN U BEHOEDEN VAN DIT VERLIES</a:t>
          </a:r>
          <a:endParaRPr lang="en-US" sz="1200" kern="1200"/>
        </a:p>
      </dsp:txBody>
      <dsp:txXfrm>
        <a:off x="32213" y="1477476"/>
        <a:ext cx="3384326" cy="595453"/>
      </dsp:txXfrm>
    </dsp:sp>
    <dsp:sp modelId="{295320C5-78FA-4109-9C97-D900B70013E4}">
      <dsp:nvSpPr>
        <dsp:cNvPr id="0" name=""/>
        <dsp:cNvSpPr/>
      </dsp:nvSpPr>
      <dsp:spPr>
        <a:xfrm>
          <a:off x="0" y="213970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GOUDSTAVEN BEHOUDEN AL SINDS 3000JAAR STEEDS HUN KOOPKRACHT</a:t>
          </a:r>
          <a:endParaRPr lang="en-US" sz="1200" kern="1200"/>
        </a:p>
      </dsp:txBody>
      <dsp:txXfrm>
        <a:off x="32213" y="2171916"/>
        <a:ext cx="3384326" cy="595453"/>
      </dsp:txXfrm>
    </dsp:sp>
    <dsp:sp modelId="{E096775B-7B39-4BF8-99D3-60B2B4E8F1F1}">
      <dsp:nvSpPr>
        <dsp:cNvPr id="0" name=""/>
        <dsp:cNvSpPr/>
      </dsp:nvSpPr>
      <dsp:spPr>
        <a:xfrm>
          <a:off x="0" y="2834143"/>
          <a:ext cx="3448752" cy="6598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200" b="1" kern="1200"/>
            <a:t>EN JA AZIE EN CHINA GELOVEN MASSAAL DAARIN</a:t>
          </a:r>
          <a:endParaRPr lang="en-US" sz="1200" kern="1200"/>
        </a:p>
      </dsp:txBody>
      <dsp:txXfrm>
        <a:off x="32213" y="2866356"/>
        <a:ext cx="3384326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26/03/2024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51A10-B988-D86F-E2DF-651C031AD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863" y="1060009"/>
            <a:ext cx="8639175" cy="2254956"/>
          </a:xfrm>
        </p:spPr>
        <p:txBody>
          <a:bodyPr anchor="b"/>
          <a:lstStyle>
            <a:lvl1pPr algn="ctr"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0C476F7-6169-3D0F-2C22-C4422C9E2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863" y="3401925"/>
            <a:ext cx="8639175" cy="1563775"/>
          </a:xfrm>
        </p:spPr>
        <p:txBody>
          <a:bodyPr/>
          <a:lstStyle>
            <a:lvl1pPr marL="0" indent="0" algn="ctr">
              <a:buNone/>
              <a:defRPr sz="2267"/>
            </a:lvl1pPr>
            <a:lvl2pPr marL="431780" indent="0" algn="ctr">
              <a:buNone/>
              <a:defRPr sz="1889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7F06ED-7EAE-C540-69A2-F620FF5C3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2EA42CB-5E6B-4013-9A6A-ECD7B50D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2000F-BDAD-175D-1AFE-09BCE519D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73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33752-0BD7-B61B-30F5-35666AC3A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04A474A-1BF9-9AFF-17BF-7AAB87776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5C8E6-10E2-F851-7665-FB541BA73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A176F44-B3C9-E142-02F8-FE85E3C2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FAF34-41FC-FFB6-F16B-1A5A1AF4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37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4A40EEA-460C-AFA9-E0FA-CA2B31099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3213" y="344840"/>
            <a:ext cx="2483763" cy="548895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8501614-7E56-223F-8D04-6746CDCD1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1924" y="344840"/>
            <a:ext cx="7307302" cy="548895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C88245-8D4F-984A-5DC1-CFD0DF3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2E08D5-CDF9-4C27-1C1B-474DD9E7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33823E-B87F-3342-CDFC-690190D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855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8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78130-8D84-FEBD-4CE6-0BA46E08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0DC2E2-3C5A-1560-FC16-A0BAD877D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EE11C8-2C36-B443-BC57-34370679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53A02C-4824-DDC2-66F0-A323349E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D6727B-B534-7B50-961C-0B3CDAE56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089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BE889-A5E6-1AB4-C3F7-130CC1512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25" y="1614753"/>
            <a:ext cx="9935051" cy="2694252"/>
          </a:xfrm>
        </p:spPr>
        <p:txBody>
          <a:bodyPr anchor="b"/>
          <a:lstStyle>
            <a:lvl1pPr>
              <a:defRPr sz="5666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DCA46A-9075-71D6-DBA8-74FC31C9A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925" y="4334493"/>
            <a:ext cx="9935051" cy="1416843"/>
          </a:xfrm>
        </p:spPr>
        <p:txBody>
          <a:bodyPr/>
          <a:lstStyle>
            <a:lvl1pPr marL="0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1pPr>
            <a:lvl2pPr marL="431780" indent="0">
              <a:buNone/>
              <a:defRPr sz="1889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BEC85-21DC-A5B7-62AC-056B48FE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4D80E5-BB83-09A2-6496-345B0DD5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8ABA98-5823-110E-A18F-AD25B036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6374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81746-DA2F-3502-5F63-05231F4A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846B99-8B9D-47C3-E995-82982FF6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924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0CAF88-52D1-9F52-0EAE-BCA01C84A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1443" y="1724201"/>
            <a:ext cx="4895533" cy="410959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2CB558-7352-545D-9C0B-B1C09C41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50DCB5-39E2-BC65-FD00-AEEECACAB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AA0EB-630D-C95D-70A9-C7EE51E8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85D6CC-FCDA-F7DB-4877-7C1DFA5F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344841"/>
            <a:ext cx="9935051" cy="12519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F58371-30BE-DD7F-F8D2-E053024E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425" y="1587765"/>
            <a:ext cx="4873034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27AF33F-E64C-1C4A-23BE-F3D3A51B1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425" y="2365904"/>
            <a:ext cx="4873034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0BFF387-0AD2-4804-AD0C-FDE51A0673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1443" y="1587765"/>
            <a:ext cx="4897033" cy="778139"/>
          </a:xfrm>
        </p:spPr>
        <p:txBody>
          <a:bodyPr anchor="b"/>
          <a:lstStyle>
            <a:lvl1pPr marL="0" indent="0"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5ED10AF-8FD5-25E2-BB52-4F9408A8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1443" y="2365904"/>
            <a:ext cx="4897033" cy="347988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3CB69C-73C0-D550-141A-662DDA55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9CC4399-DF25-D443-9E4F-16EBFC709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191B934-1DC8-CC6B-F5C9-D41E4B12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060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0C458-0A33-B142-7C31-894CECDB6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D6FA200-52FC-A7B7-8DF9-CE797CF5E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3/26/2024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B96D0F-4138-6462-833C-1CAFAB1F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09DDB82-FD18-BDDA-E075-C46CC1C64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45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ECD03BD-11C5-332F-887D-54C136DD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3/26/2024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52FE5ED-5815-60DD-A65B-25506E45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7D2854-8642-2273-2515-830956D4F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929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687D4B-E8FC-C74F-6068-25BDE896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40D7F2-AA48-1843-6732-FA939447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4E5798-53B4-09CE-7007-08F7226B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CBAD75-8A85-60A4-A425-B0BB9F8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F73793-8466-5F4D-EDD3-0E41E132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23CA7B-4124-20FB-DB84-EF94CB6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0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1FA267-9E54-0B19-4548-99A40B6E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425" y="431800"/>
            <a:ext cx="3715145" cy="1511300"/>
          </a:xfrm>
        </p:spPr>
        <p:txBody>
          <a:bodyPr anchor="b"/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1CCDAAB-6419-4E39-776B-B2D0ECE37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7033" y="932569"/>
            <a:ext cx="5831443" cy="4602868"/>
          </a:xfrm>
        </p:spPr>
        <p:txBody>
          <a:bodyPr/>
          <a:lstStyle>
            <a:lvl1pPr marL="0" indent="0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549CBD-B148-12E0-7F5A-FA8CC2BAF5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425" y="1943100"/>
            <a:ext cx="3715145" cy="3599833"/>
          </a:xfrm>
        </p:spPr>
        <p:txBody>
          <a:bodyPr/>
          <a:lstStyle>
            <a:lvl1pPr marL="0" indent="0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C81900-7289-0F5F-9D25-D9E02472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BA928F-B1C5-413D-F985-9A139BC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3CABCCC-343A-E73F-0B82-0E2AC2F6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870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BB77FB2-E1D2-A00E-3454-9BF5F4D4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5" y="344841"/>
            <a:ext cx="9935051" cy="125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D86F3A7-8917-2A22-B5C3-8812F0B4D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9935051" cy="410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784906-3E76-5CFA-80A9-334A54129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924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52A1AE-4D60-D087-F6AF-F0DEF4E6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636" y="6003220"/>
            <a:ext cx="3887629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173EE5-7169-8241-ADD1-E5570B78C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5223" y="6003220"/>
            <a:ext cx="2591753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52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90000"/>
        </a:lnSpc>
        <a:spcBef>
          <a:spcPts val="944"/>
        </a:spcBef>
        <a:buFont typeface="Arial" panose="020B0604020202020204" pitchFamily="34" charset="0"/>
        <a:buChar char="•"/>
        <a:defRPr sz="2644" kern="1200">
          <a:solidFill>
            <a:schemeClr val="tx1"/>
          </a:solidFill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89" kern="1200">
          <a:solidFill>
            <a:schemeClr val="tx1"/>
          </a:solidFill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dufOZJFFdk?feature=oembed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5.png"/><Relationship Id="rId9" Type="http://schemas.microsoft.com/office/2007/relationships/diagramDrawing" Target="../diagrams/drawing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3/26/2024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45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AD447F-71B6-4D14-A870-CC277E3D1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737" y="833437"/>
            <a:ext cx="682942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7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7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8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Rectangle 18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7E0EA60-0895-9D5A-C274-BB167F34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94" y="431800"/>
            <a:ext cx="7850910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50D1C0-67A7-CE46-A742-AFC35AAA4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3/26/2024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59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24A0FE-13D2-DB45-089D-809119200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503C23-6556-8FD5-5632-8BC9D907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8FAE07D-0330-F0EF-2EAD-9620A71CE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00037"/>
            <a:ext cx="1139190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C5802F-B104-884D-4167-A82C85EEA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3/26/2024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BDC26D-1679-E831-D703-3736C727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8FCBB8-8E93-8131-EE28-3FA5D6EA2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68"/>
            <a:ext cx="11518900" cy="611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B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1A9F2AF-9ABF-1AC6-2281-EAB387B83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36" y="607718"/>
            <a:ext cx="10216627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977CBC-0EF3-C98E-6121-86782B4E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EEA0070-90A0-85FF-51F9-FFAB748F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3/26/2024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3/26/2024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4E7DD0-1286-0589-F085-28A15823F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325" y="0"/>
            <a:ext cx="799024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072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3/26/2024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1217A30-DB2E-D6E7-E657-3D5EC0479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23" y="0"/>
            <a:ext cx="733465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6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FEF526-2DA3-6F07-1D61-865DB22BF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19" y="478794"/>
            <a:ext cx="6912768" cy="539048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3/26/2024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55389" y="-239577"/>
            <a:ext cx="1726737" cy="13004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42414" y="398693"/>
            <a:ext cx="609739" cy="60951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9488998" y="618743"/>
            <a:ext cx="649517" cy="64927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840078" y="0"/>
            <a:ext cx="2678822" cy="139856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3/26/2024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200" b="0" i="0">
              <a:effectLst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35983" y="5775750"/>
            <a:ext cx="1412003" cy="70125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184271" y="6094635"/>
            <a:ext cx="769913" cy="38236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029F78-B598-E2BD-62A7-82C42AC9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971" y="0"/>
            <a:ext cx="722495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73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9" name="Rectangle 75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807" y="344840"/>
            <a:ext cx="10550911" cy="197324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77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3" y="998975"/>
            <a:ext cx="120948" cy="664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79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09516" y="1322822"/>
            <a:ext cx="1381760" cy="1727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ED35F23-0C68-C7C0-F219-817DAAE11293}"/>
              </a:ext>
            </a:extLst>
          </p:cNvPr>
          <p:cNvSpPr txBox="1"/>
          <p:nvPr/>
        </p:nvSpPr>
        <p:spPr>
          <a:xfrm>
            <a:off x="4960256" y="554220"/>
            <a:ext cx="5769599" cy="81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https://youtu.be/RdufOZJFFdk</a:t>
            </a:r>
          </a:p>
        </p:txBody>
      </p:sp>
      <p:pic>
        <p:nvPicPr>
          <p:cNvPr id="36" name="Picture 24" descr="Cameralens">
            <a:extLst>
              <a:ext uri="{FF2B5EF4-FFF2-40B4-BE49-F238E27FC236}">
                <a16:creationId xmlns:a16="http://schemas.microsoft.com/office/drawing/2014/main" id="{73E68A42-D144-3DEE-D1FC-0A864D8C02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05" r="36216" b="-2"/>
          <a:stretch/>
        </p:blipFill>
        <p:spPr>
          <a:xfrm>
            <a:off x="1605381" y="2617803"/>
            <a:ext cx="2596661" cy="3290316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3505" y="6003219"/>
            <a:ext cx="2390171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3/26/2024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463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A9A651E-B364-AD52-BA00-570BC926E2B7}"/>
              </a:ext>
            </a:extLst>
          </p:cNvPr>
          <p:cNvSpPr/>
          <p:nvPr/>
        </p:nvSpPr>
        <p:spPr>
          <a:xfrm>
            <a:off x="574061" y="651602"/>
            <a:ext cx="4064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Kijk naar onze video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2EA7710-46BB-38A2-8BD5-579AF387E5CA}"/>
              </a:ext>
            </a:extLst>
          </p:cNvPr>
          <p:cNvSpPr txBox="1"/>
          <p:nvPr/>
        </p:nvSpPr>
        <p:spPr>
          <a:xfrm>
            <a:off x="5039370" y="1663947"/>
            <a:ext cx="581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Voor nl ondertitels  ga naar instelling en voeg ondertitels en nadien vertaling nl=</a:t>
            </a:r>
            <a:r>
              <a:rPr lang="nl-BE" dirty="0" err="1"/>
              <a:t>dutch</a:t>
            </a:r>
            <a:r>
              <a:rPr lang="nl-BE" dirty="0"/>
              <a:t> of frans</a:t>
            </a:r>
          </a:p>
        </p:txBody>
      </p:sp>
      <p:pic>
        <p:nvPicPr>
          <p:cNvPr id="2" name="Onlinemedia 1" title="Peter schiff Last Warning, I Changed My Entire Prediction On Gold &amp; Silver Price Here's Why!">
            <a:hlinkClick r:id="" action="ppaction://media"/>
            <a:extLst>
              <a:ext uri="{FF2B5EF4-FFF2-40B4-BE49-F238E27FC236}">
                <a16:creationId xmlns:a16="http://schemas.microsoft.com/office/drawing/2014/main" id="{58BC9E66-9747-EC20-C066-8E82DDA710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63306" y="2329103"/>
            <a:ext cx="6983696" cy="421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3/26/2024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0A444EC-E6D3-EE8C-4B46-6895887FD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60" y="0"/>
            <a:ext cx="818877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20588" y="-2520183"/>
            <a:ext cx="6477000" cy="1151817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183" y="0"/>
            <a:ext cx="8570059" cy="6476595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48858" y="-1594299"/>
            <a:ext cx="4622644" cy="115203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3/26/2024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4A50548-D385-E1D6-422F-49F4101D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50" y="481012"/>
            <a:ext cx="640080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3/26/2024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Stapel tijdschriften op een tafel">
            <a:extLst>
              <a:ext uri="{FF2B5EF4-FFF2-40B4-BE49-F238E27FC236}">
                <a16:creationId xmlns:a16="http://schemas.microsoft.com/office/drawing/2014/main" id="{758E7037-6C48-3829-DE8D-97792C641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" r="-1" b="-1"/>
          <a:stretch/>
        </p:blipFill>
        <p:spPr>
          <a:xfrm>
            <a:off x="3814763" y="2459038"/>
            <a:ext cx="2346325" cy="1555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F16A14D-773B-5BB1-9A46-7353FE6F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2459038"/>
            <a:ext cx="4395788" cy="15557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Alle informatie op kantoor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3/26/2024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657" y="6003219"/>
            <a:ext cx="1582317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AF37CBD-0404-5FE9-DA6F-1A9C2610B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24" y="4410534"/>
            <a:ext cx="4148603" cy="11084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800" b="1" dirty="0" err="1">
                <a:solidFill>
                  <a:schemeClr val="bg1"/>
                </a:solidFill>
              </a:rPr>
              <a:t>Wij</a:t>
            </a:r>
            <a:r>
              <a:rPr lang="en-US" sz="3800" b="1" dirty="0">
                <a:solidFill>
                  <a:schemeClr val="bg1"/>
                </a:solidFill>
              </a:rPr>
              <a:t> </a:t>
            </a:r>
            <a:r>
              <a:rPr lang="en-US" sz="3800" b="1" dirty="0" err="1">
                <a:solidFill>
                  <a:schemeClr val="bg1"/>
                </a:solidFill>
              </a:rPr>
              <a:t>zijn</a:t>
            </a:r>
            <a:r>
              <a:rPr lang="en-US" sz="3800" b="1" dirty="0">
                <a:solidFill>
                  <a:schemeClr val="bg1"/>
                </a:solidFill>
              </a:rPr>
              <a:t> de </a:t>
            </a:r>
            <a:r>
              <a:rPr lang="en-US" sz="3800" b="1" dirty="0" err="1">
                <a:solidFill>
                  <a:schemeClr val="bg1"/>
                </a:solidFill>
              </a:rPr>
              <a:t>goedkoopste</a:t>
            </a:r>
            <a:endParaRPr lang="en-US" sz="3800" b="1" dirty="0">
              <a:solidFill>
                <a:schemeClr val="bg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E5CCD2-45B0-F1F9-F16F-E782F445F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192"/>
          <a:stretch/>
        </p:blipFill>
        <p:spPr>
          <a:xfrm>
            <a:off x="20" y="10"/>
            <a:ext cx="11518880" cy="3763517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617A47-55CE-AB1D-9A80-51F048B0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449791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9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3/26/2024</a:t>
            </a:fld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423376-7719-FB93-067F-5AB71270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5211" y="440992"/>
            <a:ext cx="2489762" cy="668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0F073CC-40D5-4B23-8DF0-9BD0A0C12F2C}" type="slidenum">
              <a:rPr lang="en-US" sz="42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24</a:t>
            </a:fld>
            <a:endParaRPr lang="en-US" sz="42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332936"/>
            <a:ext cx="11518900" cy="715104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6B617E6-0C78-9329-FE3B-4518AF9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1489" y="4410534"/>
            <a:ext cx="5378486" cy="110849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En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onze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koersen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zijn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van de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beste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ter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wereld</a:t>
            </a:r>
            <a:r>
              <a:rPr lang="en-US" sz="2300" b="1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en-US" sz="2300" b="1" dirty="0" err="1">
                <a:solidFill>
                  <a:schemeClr val="bg1">
                    <a:alpha val="80000"/>
                  </a:schemeClr>
                </a:solidFill>
              </a:rPr>
              <a:t>obligaties</a:t>
            </a:r>
            <a:endParaRPr lang="en-US" sz="2300" b="1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3/26/2024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in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europese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>
                <a:solidFill>
                  <a:srgbClr val="FF0000"/>
                </a:solidFill>
                <a:highlight>
                  <a:srgbClr val="FFFF00"/>
                </a:highlight>
              </a:rPr>
              <a:t>midas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op 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beurzen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Dynamische</a:t>
            </a:r>
            <a:r>
              <a:rPr lang="en-US" sz="5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beleggers</a:t>
            </a: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3/26/2024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27</a:t>
            </a:fld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167A485-E373-F8D4-BF43-52B454F54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91372E-615F-0C47-83CD-0356A34FA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5A6FB2-F82A-B0E6-C6C7-115452403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32BC81-A9C6-36F4-7B4E-174DB84F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67143-1D01-7E5F-2A9D-2E28D5BF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9D5989-A88A-A86C-1FD9-8F191E6AB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925" y="1724201"/>
            <a:ext cx="10726975" cy="4109597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BA9BA24-4996-E56C-B8DD-4DEA4C859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51"/>
          <a:stretch/>
        </p:blipFill>
        <p:spPr>
          <a:xfrm>
            <a:off x="-289222" y="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D00FCD4-5E80-3E77-4716-2B44B702EFF5}"/>
              </a:ext>
            </a:extLst>
          </p:cNvPr>
          <p:cNvSpPr txBox="1"/>
          <p:nvPr/>
        </p:nvSpPr>
        <p:spPr>
          <a:xfrm>
            <a:off x="4103267" y="3237895"/>
            <a:ext cx="5472608" cy="6463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l-BE" sz="3600" b="1" dirty="0">
                <a:solidFill>
                  <a:schemeClr val="bg1"/>
                </a:solidFill>
              </a:rPr>
              <a:t> woensdag 17 april    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35F7F-59F0-ACD1-A659-62AE7E80F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601E7F4-0050-DE73-45E6-2D11252E6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8E03B-774D-22E0-395C-24F8C1252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127B94-2186-586E-8982-0131504EA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62D98BF-5FD6-82BC-DF05-5D7D3644D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48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D8679-5700-043D-D732-2773DEBB4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6FAA3E-367A-8840-B289-15632FE26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F35733E-7088-EF6B-1B68-096C2F047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B1D53-7C9E-AB83-EE82-D021BFEA0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3912A4-8CE3-D2CC-3DC8-58B20521D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664F5E2-C2C2-5521-1079-05D4A3A8F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AE65C-0362-FD47-C5EF-7B627803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25F8EE-76BD-4A6C-2A6D-2ED8B0233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260E99C-B289-5077-2372-19BE4D6D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793948"/>
            <a:ext cx="11514667" cy="8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827F3-F705-C01F-DA60-1937A4160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876B9D-123E-CDB1-EDC0-78B7C24D7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CAF404-5AA2-66CF-6438-DD32A950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6CB1E7-8C54-9EC7-F50F-0ACE45F5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B01F19B-4425-75A1-CDB7-93D475C25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77924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C90D36-70D1-EF46-7242-FD4FC006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3EE864-E20F-7150-C590-275B8E007F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BC4DA2-5858-C75D-EC6B-E03AB1CBC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7AAD407-52FE-6FFB-1912-DE50C984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4E214F2-8474-37BC-8F1F-577B958C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606949-46CA-D96E-04C8-5F46DAC4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CCEE89-2905-F66E-CD97-31E799E11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3A9A89-B289-4A2C-3813-68E126EA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D1033BD-6E77-994A-E2A6-D9CEE21D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CDAF14-7117-D6B1-74AA-00A3C5EEA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1E6F6B-44D1-271C-5FDF-41211789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C94FE-7264-5AED-AF1D-B65A8A58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687389-018D-2A17-BA09-40E2442A8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F32215-D8E5-A5FC-DE61-305652654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24414C7-1EBC-CF63-B840-0D739114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6752DD-02AB-AB27-0B2C-5E50F6265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56084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2CB2EDF1-7B97-FBC5-D1E6-B3D6CD5C6919}"/>
              </a:ext>
            </a:extLst>
          </p:cNvPr>
          <p:cNvSpPr/>
          <p:nvPr/>
        </p:nvSpPr>
        <p:spPr>
          <a:xfrm>
            <a:off x="934914" y="842854"/>
            <a:ext cx="3727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Ons paas tip</a:t>
            </a:r>
          </a:p>
        </p:txBody>
      </p:sp>
    </p:spTree>
    <p:extLst>
      <p:ext uri="{BB962C8B-B14F-4D97-AF65-F5344CB8AC3E}">
        <p14:creationId xmlns:p14="http://schemas.microsoft.com/office/powerpoint/2010/main" val="207732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3/26/2024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899" cy="64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48989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534" y="521296"/>
            <a:ext cx="10391831" cy="50999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3534" y="5978115"/>
            <a:ext cx="10392927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3/26/2024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40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360423" y="1590484"/>
            <a:ext cx="76286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</a:rPr>
              <a:t>Nu 65000</a:t>
            </a:r>
            <a:r>
              <a:rPr lang="nl-NL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€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02391" cy="6477000"/>
          </a:xfrm>
          <a:prstGeom prst="rect">
            <a:avLst/>
          </a:prstGeom>
          <a:solidFill>
            <a:srgbClr val="492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1959120"/>
            <a:ext cx="2600401" cy="255876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6399087-AE22-4C27-9AC9-23B56D7CB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14" y="236215"/>
            <a:ext cx="5256584" cy="61123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0819" y="6003219"/>
            <a:ext cx="1398724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5836" y="6003219"/>
            <a:ext cx="52909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C8B4104-9CFE-2E44-7FAC-F622C0B38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97" y="1798340"/>
            <a:ext cx="4502800" cy="280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3/26/2024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" name="Rectangle 5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39" y="0"/>
            <a:ext cx="11516021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D21E1-9964-4C9D-B3F9-B13D0102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249CA6F-C140-E2B8-94F8-657F213A3B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</a:t>
            </a:fld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57098F6-FEA2-89AE-E760-08C8EA1357BF}"/>
              </a:ext>
            </a:extLst>
          </p:cNvPr>
          <p:cNvSpPr txBox="1"/>
          <p:nvPr/>
        </p:nvSpPr>
        <p:spPr>
          <a:xfrm>
            <a:off x="2231058" y="57587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050 344777 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9A19990-0812-383F-CD66-0B27894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4742" y="2443272"/>
            <a:ext cx="3282886" cy="17272"/>
          </a:xfrm>
          <a:custGeom>
            <a:avLst/>
            <a:gdLst>
              <a:gd name="connsiteX0" fmla="*/ 0 w 3282886"/>
              <a:gd name="connsiteY0" fmla="*/ 0 h 17272"/>
              <a:gd name="connsiteX1" fmla="*/ 656577 w 3282886"/>
              <a:gd name="connsiteY1" fmla="*/ 0 h 17272"/>
              <a:gd name="connsiteX2" fmla="*/ 1280326 w 3282886"/>
              <a:gd name="connsiteY2" fmla="*/ 0 h 17272"/>
              <a:gd name="connsiteX3" fmla="*/ 1904074 w 3282886"/>
              <a:gd name="connsiteY3" fmla="*/ 0 h 17272"/>
              <a:gd name="connsiteX4" fmla="*/ 2626309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26309 w 3282886"/>
              <a:gd name="connsiteY7" fmla="*/ 17272 h 17272"/>
              <a:gd name="connsiteX8" fmla="*/ 2068218 w 3282886"/>
              <a:gd name="connsiteY8" fmla="*/ 17272 h 17272"/>
              <a:gd name="connsiteX9" fmla="*/ 1444470 w 3282886"/>
              <a:gd name="connsiteY9" fmla="*/ 17272 h 17272"/>
              <a:gd name="connsiteX10" fmla="*/ 820722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  <a:gd name="connsiteX0" fmla="*/ 0 w 3282886"/>
              <a:gd name="connsiteY0" fmla="*/ 0 h 17272"/>
              <a:gd name="connsiteX1" fmla="*/ 590919 w 3282886"/>
              <a:gd name="connsiteY1" fmla="*/ 0 h 17272"/>
              <a:gd name="connsiteX2" fmla="*/ 1313154 w 3282886"/>
              <a:gd name="connsiteY2" fmla="*/ 0 h 17272"/>
              <a:gd name="connsiteX3" fmla="*/ 1871245 w 3282886"/>
              <a:gd name="connsiteY3" fmla="*/ 0 h 17272"/>
              <a:gd name="connsiteX4" fmla="*/ 2429336 w 3282886"/>
              <a:gd name="connsiteY4" fmla="*/ 0 h 17272"/>
              <a:gd name="connsiteX5" fmla="*/ 3282886 w 3282886"/>
              <a:gd name="connsiteY5" fmla="*/ 0 h 17272"/>
              <a:gd name="connsiteX6" fmla="*/ 3282886 w 3282886"/>
              <a:gd name="connsiteY6" fmla="*/ 17272 h 17272"/>
              <a:gd name="connsiteX7" fmla="*/ 2659138 w 3282886"/>
              <a:gd name="connsiteY7" fmla="*/ 17272 h 17272"/>
              <a:gd name="connsiteX8" fmla="*/ 2035389 w 3282886"/>
              <a:gd name="connsiteY8" fmla="*/ 17272 h 17272"/>
              <a:gd name="connsiteX9" fmla="*/ 1411641 w 3282886"/>
              <a:gd name="connsiteY9" fmla="*/ 17272 h 17272"/>
              <a:gd name="connsiteX10" fmla="*/ 689406 w 3282886"/>
              <a:gd name="connsiteY10" fmla="*/ 17272 h 17272"/>
              <a:gd name="connsiteX11" fmla="*/ 0 w 3282886"/>
              <a:gd name="connsiteY11" fmla="*/ 17272 h 17272"/>
              <a:gd name="connsiteX12" fmla="*/ 0 w 3282886"/>
              <a:gd name="connsiteY12" fmla="*/ 0 h 17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82886" h="17272" fill="none" extrusionOk="0">
                <a:moveTo>
                  <a:pt x="0" y="0"/>
                </a:moveTo>
                <a:cubicBezTo>
                  <a:pt x="147035" y="-2557"/>
                  <a:pt x="381072" y="-40795"/>
                  <a:pt x="656577" y="0"/>
                </a:cubicBezTo>
                <a:cubicBezTo>
                  <a:pt x="891074" y="-6695"/>
                  <a:pt x="1063979" y="-2221"/>
                  <a:pt x="1280326" y="0"/>
                </a:cubicBezTo>
                <a:cubicBezTo>
                  <a:pt x="1496860" y="-14627"/>
                  <a:pt x="1608538" y="-23872"/>
                  <a:pt x="1904074" y="0"/>
                </a:cubicBezTo>
                <a:cubicBezTo>
                  <a:pt x="2210875" y="26010"/>
                  <a:pt x="2476760" y="3705"/>
                  <a:pt x="2626309" y="0"/>
                </a:cubicBezTo>
                <a:cubicBezTo>
                  <a:pt x="2797723" y="23981"/>
                  <a:pt x="2971333" y="-12697"/>
                  <a:pt x="3282886" y="0"/>
                </a:cubicBezTo>
                <a:cubicBezTo>
                  <a:pt x="3283605" y="6116"/>
                  <a:pt x="3281367" y="12218"/>
                  <a:pt x="3282886" y="17272"/>
                </a:cubicBezTo>
                <a:cubicBezTo>
                  <a:pt x="3043644" y="4826"/>
                  <a:pt x="2873139" y="50995"/>
                  <a:pt x="2626309" y="17272"/>
                </a:cubicBezTo>
                <a:cubicBezTo>
                  <a:pt x="2363820" y="11223"/>
                  <a:pt x="2319589" y="24434"/>
                  <a:pt x="2068218" y="17272"/>
                </a:cubicBezTo>
                <a:cubicBezTo>
                  <a:pt x="1842468" y="24992"/>
                  <a:pt x="1621101" y="9976"/>
                  <a:pt x="1444470" y="17272"/>
                </a:cubicBezTo>
                <a:cubicBezTo>
                  <a:pt x="1245464" y="-9954"/>
                  <a:pt x="1011739" y="2618"/>
                  <a:pt x="820722" y="17272"/>
                </a:cubicBezTo>
                <a:cubicBezTo>
                  <a:pt x="599968" y="59943"/>
                  <a:pt x="349760" y="-14869"/>
                  <a:pt x="0" y="17272"/>
                </a:cubicBezTo>
                <a:cubicBezTo>
                  <a:pt x="-952" y="10569"/>
                  <a:pt x="1008" y="6972"/>
                  <a:pt x="0" y="0"/>
                </a:cubicBezTo>
                <a:close/>
              </a:path>
              <a:path w="3282886" h="17272" stroke="0" extrusionOk="0">
                <a:moveTo>
                  <a:pt x="0" y="0"/>
                </a:moveTo>
                <a:cubicBezTo>
                  <a:pt x="261610" y="1086"/>
                  <a:pt x="389444" y="2965"/>
                  <a:pt x="590919" y="0"/>
                </a:cubicBezTo>
                <a:cubicBezTo>
                  <a:pt x="796099" y="12463"/>
                  <a:pt x="1146958" y="29483"/>
                  <a:pt x="1313154" y="0"/>
                </a:cubicBezTo>
                <a:cubicBezTo>
                  <a:pt x="1462439" y="-59658"/>
                  <a:pt x="1762026" y="-31640"/>
                  <a:pt x="1871245" y="0"/>
                </a:cubicBezTo>
                <a:cubicBezTo>
                  <a:pt x="2014653" y="22257"/>
                  <a:pt x="2161199" y="-24613"/>
                  <a:pt x="2429336" y="0"/>
                </a:cubicBezTo>
                <a:cubicBezTo>
                  <a:pt x="2680597" y="62775"/>
                  <a:pt x="2974343" y="-13562"/>
                  <a:pt x="3282886" y="0"/>
                </a:cubicBezTo>
                <a:cubicBezTo>
                  <a:pt x="3282207" y="7681"/>
                  <a:pt x="3282934" y="12756"/>
                  <a:pt x="3282886" y="17272"/>
                </a:cubicBezTo>
                <a:cubicBezTo>
                  <a:pt x="3068170" y="51027"/>
                  <a:pt x="2801296" y="-12238"/>
                  <a:pt x="2659138" y="17272"/>
                </a:cubicBezTo>
                <a:cubicBezTo>
                  <a:pt x="2521133" y="29368"/>
                  <a:pt x="2299193" y="51069"/>
                  <a:pt x="2035389" y="17272"/>
                </a:cubicBezTo>
                <a:cubicBezTo>
                  <a:pt x="1741872" y="-8326"/>
                  <a:pt x="1706808" y="50917"/>
                  <a:pt x="1411641" y="17272"/>
                </a:cubicBezTo>
                <a:cubicBezTo>
                  <a:pt x="1133474" y="-32596"/>
                  <a:pt x="1040046" y="18350"/>
                  <a:pt x="689406" y="17272"/>
                </a:cubicBezTo>
                <a:cubicBezTo>
                  <a:pt x="512193" y="-13475"/>
                  <a:pt x="206555" y="6032"/>
                  <a:pt x="0" y="17272"/>
                </a:cubicBezTo>
                <a:cubicBezTo>
                  <a:pt x="-617" y="8901"/>
                  <a:pt x="-383" y="6094"/>
                  <a:pt x="0" y="0"/>
                </a:cubicBezTo>
                <a:close/>
              </a:path>
              <a:path w="3282886" h="17272" fill="none" stroke="0" extrusionOk="0">
                <a:moveTo>
                  <a:pt x="0" y="0"/>
                </a:moveTo>
                <a:cubicBezTo>
                  <a:pt x="168729" y="-44583"/>
                  <a:pt x="406754" y="17106"/>
                  <a:pt x="656577" y="0"/>
                </a:cubicBezTo>
                <a:cubicBezTo>
                  <a:pt x="916864" y="-16339"/>
                  <a:pt x="1036297" y="13983"/>
                  <a:pt x="1280326" y="0"/>
                </a:cubicBezTo>
                <a:cubicBezTo>
                  <a:pt x="1498062" y="-22429"/>
                  <a:pt x="1596680" y="-17624"/>
                  <a:pt x="1904074" y="0"/>
                </a:cubicBezTo>
                <a:cubicBezTo>
                  <a:pt x="2211190" y="49629"/>
                  <a:pt x="2426956" y="16987"/>
                  <a:pt x="2626309" y="0"/>
                </a:cubicBezTo>
                <a:cubicBezTo>
                  <a:pt x="2777332" y="-9996"/>
                  <a:pt x="2949484" y="20108"/>
                  <a:pt x="3282886" y="0"/>
                </a:cubicBezTo>
                <a:cubicBezTo>
                  <a:pt x="3283981" y="6802"/>
                  <a:pt x="3281953" y="12507"/>
                  <a:pt x="3282886" y="17272"/>
                </a:cubicBezTo>
                <a:cubicBezTo>
                  <a:pt x="3055284" y="24645"/>
                  <a:pt x="2872587" y="36804"/>
                  <a:pt x="2626309" y="17272"/>
                </a:cubicBezTo>
                <a:cubicBezTo>
                  <a:pt x="2370473" y="11398"/>
                  <a:pt x="2316751" y="21581"/>
                  <a:pt x="2068218" y="17272"/>
                </a:cubicBezTo>
                <a:cubicBezTo>
                  <a:pt x="1836951" y="7658"/>
                  <a:pt x="1640784" y="10895"/>
                  <a:pt x="1444470" y="17272"/>
                </a:cubicBezTo>
                <a:cubicBezTo>
                  <a:pt x="1243169" y="48599"/>
                  <a:pt x="1001619" y="11225"/>
                  <a:pt x="820722" y="17272"/>
                </a:cubicBezTo>
                <a:cubicBezTo>
                  <a:pt x="635422" y="-6151"/>
                  <a:pt x="275169" y="3120"/>
                  <a:pt x="0" y="17272"/>
                </a:cubicBezTo>
                <a:cubicBezTo>
                  <a:pt x="-830" y="10168"/>
                  <a:pt x="51" y="695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3282886"/>
                      <a:gd name="connsiteY0" fmla="*/ 0 h 17272"/>
                      <a:gd name="connsiteX1" fmla="*/ 656577 w 3282886"/>
                      <a:gd name="connsiteY1" fmla="*/ 0 h 17272"/>
                      <a:gd name="connsiteX2" fmla="*/ 1280326 w 3282886"/>
                      <a:gd name="connsiteY2" fmla="*/ 0 h 17272"/>
                      <a:gd name="connsiteX3" fmla="*/ 1904074 w 3282886"/>
                      <a:gd name="connsiteY3" fmla="*/ 0 h 17272"/>
                      <a:gd name="connsiteX4" fmla="*/ 2626309 w 3282886"/>
                      <a:gd name="connsiteY4" fmla="*/ 0 h 17272"/>
                      <a:gd name="connsiteX5" fmla="*/ 3282886 w 3282886"/>
                      <a:gd name="connsiteY5" fmla="*/ 0 h 17272"/>
                      <a:gd name="connsiteX6" fmla="*/ 3282886 w 3282886"/>
                      <a:gd name="connsiteY6" fmla="*/ 17272 h 17272"/>
                      <a:gd name="connsiteX7" fmla="*/ 2626309 w 3282886"/>
                      <a:gd name="connsiteY7" fmla="*/ 17272 h 17272"/>
                      <a:gd name="connsiteX8" fmla="*/ 2068218 w 3282886"/>
                      <a:gd name="connsiteY8" fmla="*/ 17272 h 17272"/>
                      <a:gd name="connsiteX9" fmla="*/ 1444470 w 3282886"/>
                      <a:gd name="connsiteY9" fmla="*/ 17272 h 17272"/>
                      <a:gd name="connsiteX10" fmla="*/ 820722 w 3282886"/>
                      <a:gd name="connsiteY10" fmla="*/ 17272 h 17272"/>
                      <a:gd name="connsiteX11" fmla="*/ 0 w 3282886"/>
                      <a:gd name="connsiteY11" fmla="*/ 17272 h 17272"/>
                      <a:gd name="connsiteX12" fmla="*/ 0 w 3282886"/>
                      <a:gd name="connsiteY12" fmla="*/ 0 h 17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282886" h="17272" fill="none" extrusionOk="0">
                        <a:moveTo>
                          <a:pt x="0" y="0"/>
                        </a:moveTo>
                        <a:cubicBezTo>
                          <a:pt x="143490" y="-7112"/>
                          <a:pt x="412017" y="-6801"/>
                          <a:pt x="656577" y="0"/>
                        </a:cubicBezTo>
                        <a:cubicBezTo>
                          <a:pt x="901137" y="6801"/>
                          <a:pt x="1061353" y="15771"/>
                          <a:pt x="1280326" y="0"/>
                        </a:cubicBezTo>
                        <a:cubicBezTo>
                          <a:pt x="1499299" y="-15771"/>
                          <a:pt x="1598588" y="-21268"/>
                          <a:pt x="1904074" y="0"/>
                        </a:cubicBezTo>
                        <a:cubicBezTo>
                          <a:pt x="2209560" y="21268"/>
                          <a:pt x="2459108" y="14298"/>
                          <a:pt x="2626309" y="0"/>
                        </a:cubicBezTo>
                        <a:cubicBezTo>
                          <a:pt x="2793510" y="-14298"/>
                          <a:pt x="2959924" y="314"/>
                          <a:pt x="3282886" y="0"/>
                        </a:cubicBezTo>
                        <a:cubicBezTo>
                          <a:pt x="3283620" y="6835"/>
                          <a:pt x="3282064" y="12553"/>
                          <a:pt x="3282886" y="17272"/>
                        </a:cubicBezTo>
                        <a:cubicBezTo>
                          <a:pt x="3064883" y="15115"/>
                          <a:pt x="2889210" y="27154"/>
                          <a:pt x="2626309" y="17272"/>
                        </a:cubicBezTo>
                        <a:cubicBezTo>
                          <a:pt x="2363408" y="7390"/>
                          <a:pt x="2307316" y="22072"/>
                          <a:pt x="2068218" y="17272"/>
                        </a:cubicBezTo>
                        <a:cubicBezTo>
                          <a:pt x="1829120" y="12472"/>
                          <a:pt x="1661819" y="10919"/>
                          <a:pt x="1444470" y="17272"/>
                        </a:cubicBezTo>
                        <a:cubicBezTo>
                          <a:pt x="1227121" y="23625"/>
                          <a:pt x="1011233" y="-7689"/>
                          <a:pt x="820722" y="17272"/>
                        </a:cubicBezTo>
                        <a:cubicBezTo>
                          <a:pt x="630211" y="42233"/>
                          <a:pt x="326445" y="-16840"/>
                          <a:pt x="0" y="17272"/>
                        </a:cubicBezTo>
                        <a:cubicBezTo>
                          <a:pt x="-702" y="10576"/>
                          <a:pt x="523" y="7285"/>
                          <a:pt x="0" y="0"/>
                        </a:cubicBezTo>
                        <a:close/>
                      </a:path>
                      <a:path w="3282886" h="17272" stroke="0" extrusionOk="0">
                        <a:moveTo>
                          <a:pt x="0" y="0"/>
                        </a:moveTo>
                        <a:cubicBezTo>
                          <a:pt x="263641" y="11636"/>
                          <a:pt x="385854" y="4619"/>
                          <a:pt x="590919" y="0"/>
                        </a:cubicBezTo>
                        <a:cubicBezTo>
                          <a:pt x="795984" y="-4619"/>
                          <a:pt x="1164710" y="29335"/>
                          <a:pt x="1313154" y="0"/>
                        </a:cubicBezTo>
                        <a:cubicBezTo>
                          <a:pt x="1461599" y="-29335"/>
                          <a:pt x="1733577" y="-17253"/>
                          <a:pt x="1871245" y="0"/>
                        </a:cubicBezTo>
                        <a:cubicBezTo>
                          <a:pt x="2008913" y="17253"/>
                          <a:pt x="2156821" y="-7471"/>
                          <a:pt x="2429336" y="0"/>
                        </a:cubicBezTo>
                        <a:cubicBezTo>
                          <a:pt x="2701851" y="7471"/>
                          <a:pt x="2967083" y="4835"/>
                          <a:pt x="3282886" y="0"/>
                        </a:cubicBezTo>
                        <a:cubicBezTo>
                          <a:pt x="3282143" y="8623"/>
                          <a:pt x="3282441" y="12736"/>
                          <a:pt x="3282886" y="17272"/>
                        </a:cubicBezTo>
                        <a:cubicBezTo>
                          <a:pt x="3067567" y="38439"/>
                          <a:pt x="2788328" y="-9254"/>
                          <a:pt x="2659138" y="17272"/>
                        </a:cubicBezTo>
                        <a:cubicBezTo>
                          <a:pt x="2529948" y="43798"/>
                          <a:pt x="2327215" y="30166"/>
                          <a:pt x="2035389" y="17272"/>
                        </a:cubicBezTo>
                        <a:cubicBezTo>
                          <a:pt x="1743563" y="4378"/>
                          <a:pt x="1694715" y="47066"/>
                          <a:pt x="1411641" y="17272"/>
                        </a:cubicBezTo>
                        <a:cubicBezTo>
                          <a:pt x="1128567" y="-12522"/>
                          <a:pt x="1043159" y="18109"/>
                          <a:pt x="689406" y="17272"/>
                        </a:cubicBezTo>
                        <a:cubicBezTo>
                          <a:pt x="335654" y="16435"/>
                          <a:pt x="151315" y="18608"/>
                          <a:pt x="0" y="17272"/>
                        </a:cubicBezTo>
                        <a:cubicBezTo>
                          <a:pt x="-369" y="9049"/>
                          <a:pt x="-551" y="621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1600" dirty="0" err="1"/>
              <a:t>Wij</a:t>
            </a:r>
            <a:r>
              <a:rPr lang="en-US" sz="1600" dirty="0"/>
              <a:t> </a:t>
            </a:r>
            <a:r>
              <a:rPr lang="en-US" sz="1600" dirty="0" err="1"/>
              <a:t>zoeken</a:t>
            </a:r>
            <a:r>
              <a:rPr lang="en-US" sz="1600" dirty="0"/>
              <a:t> advisors(</a:t>
            </a:r>
            <a:r>
              <a:rPr lang="en-US" sz="1600" dirty="0" err="1"/>
              <a:t>zelfstandigen</a:t>
            </a:r>
            <a:r>
              <a:rPr lang="en-US" sz="1600" dirty="0"/>
              <a:t>) in </a:t>
            </a:r>
            <a:r>
              <a:rPr lang="en-US" sz="1600" dirty="0" err="1"/>
              <a:t>deze</a:t>
            </a:r>
            <a:r>
              <a:rPr lang="en-US" sz="1600" dirty="0"/>
              <a:t> </a:t>
            </a:r>
            <a:r>
              <a:rPr lang="en-US" sz="1600" dirty="0" err="1"/>
              <a:t>steden</a:t>
            </a:r>
            <a:endParaRPr lang="en-US" sz="1600" dirty="0"/>
          </a:p>
          <a:p>
            <a:pPr indent="-228600" defTabSz="914400"/>
            <a:r>
              <a:rPr lang="en-US" sz="1600" dirty="0"/>
              <a:t>Je </a:t>
            </a:r>
            <a:r>
              <a:rPr lang="en-US" sz="1600" dirty="0" err="1"/>
              <a:t>moet</a:t>
            </a:r>
            <a:r>
              <a:rPr lang="en-US" sz="1600" dirty="0"/>
              <a:t> </a:t>
            </a:r>
            <a:r>
              <a:rPr lang="en-US" sz="1600" dirty="0" err="1"/>
              <a:t>een</a:t>
            </a:r>
            <a:r>
              <a:rPr lang="en-US" sz="1600" dirty="0"/>
              <a:t> bachelor </a:t>
            </a:r>
            <a:r>
              <a:rPr lang="en-US" sz="1600" dirty="0" err="1"/>
              <a:t>hebben</a:t>
            </a:r>
            <a:r>
              <a:rPr lang="en-US" sz="1600" dirty="0"/>
              <a:t> of master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financiele</a:t>
            </a:r>
            <a:r>
              <a:rPr lang="en-US" sz="1600" dirty="0"/>
              <a:t> </a:t>
            </a:r>
            <a:r>
              <a:rPr lang="en-US" sz="1600" dirty="0" err="1"/>
              <a:t>opleiding</a:t>
            </a:r>
            <a:endParaRPr lang="en-US" sz="1600" dirty="0"/>
          </a:p>
          <a:p>
            <a:pPr indent="-228600" defTabSz="914400"/>
            <a:r>
              <a:rPr lang="en-US" sz="1600" dirty="0"/>
              <a:t>Of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beter</a:t>
            </a:r>
            <a:r>
              <a:rPr lang="en-US" sz="1600" dirty="0"/>
              <a:t> </a:t>
            </a:r>
            <a:r>
              <a:rPr lang="en-US" sz="1600" dirty="0" err="1"/>
              <a:t>gebeten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beleggingen</a:t>
            </a:r>
            <a:endParaRPr lang="en-US" sz="1600" dirty="0"/>
          </a:p>
          <a:p>
            <a:pPr indent="-228600" defTabSz="914400"/>
            <a:r>
              <a:rPr lang="en-US" sz="1600" dirty="0" err="1"/>
              <a:t>Uw</a:t>
            </a:r>
            <a:r>
              <a:rPr lang="en-US" sz="1600" dirty="0"/>
              <a:t> eigen advisor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runnen</a:t>
            </a:r>
            <a:r>
              <a:rPr lang="en-US" sz="1600" dirty="0"/>
              <a:t> </a:t>
            </a:r>
            <a:r>
              <a:rPr lang="en-US" sz="1600" dirty="0" err="1"/>
              <a:t>onder</a:t>
            </a:r>
            <a:r>
              <a:rPr lang="en-US" sz="1600" dirty="0"/>
              <a:t> </a:t>
            </a:r>
            <a:r>
              <a:rPr lang="en-US" sz="1600" dirty="0" err="1"/>
              <a:t>toezicht</a:t>
            </a:r>
            <a:r>
              <a:rPr lang="en-US" sz="1600" dirty="0"/>
              <a:t> van </a:t>
            </a:r>
            <a:r>
              <a:rPr lang="en-US" sz="1600" dirty="0" err="1"/>
              <a:t>mexem</a:t>
            </a:r>
            <a:r>
              <a:rPr lang="en-US" sz="1600" dirty="0"/>
              <a:t> be </a:t>
            </a:r>
          </a:p>
          <a:p>
            <a:pPr indent="-228600" defTabSz="914400"/>
            <a:r>
              <a:rPr lang="en-US" sz="1600" dirty="0" err="1"/>
              <a:t>Inlichtigen</a:t>
            </a:r>
            <a:r>
              <a:rPr lang="en-US" sz="1600" dirty="0"/>
              <a:t> op </a:t>
            </a:r>
            <a:r>
              <a:rPr lang="en-US" sz="1600" dirty="0" err="1"/>
              <a:t>kantoor</a:t>
            </a:r>
            <a:r>
              <a:rPr lang="en-US" sz="1600" dirty="0"/>
              <a:t> </a:t>
            </a:r>
            <a:r>
              <a:rPr lang="en-US" sz="1600" dirty="0" err="1"/>
              <a:t>knokke</a:t>
            </a:r>
            <a:endParaRPr lang="en-US" sz="1600" dirty="0"/>
          </a:p>
          <a:p>
            <a:pPr indent="-228600" defTabSz="914400"/>
            <a:r>
              <a:rPr lang="en-US" sz="1600" dirty="0"/>
              <a:t>050344777   of 050150012</a:t>
            </a:r>
          </a:p>
          <a:p>
            <a:pPr indent="-228600" defTabSz="914400"/>
            <a:r>
              <a:rPr lang="en-US" sz="1600" dirty="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3/26/2024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7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3/26/2024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D4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C32306-D154-6FF6-A285-FFF5D94C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401" y="607718"/>
            <a:ext cx="6118097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91409-489C-E75E-8452-88EB3B84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3/26/2024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C6ECE6-383E-65EC-27E1-018C81F8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9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429</Words>
  <Application>Microsoft Office PowerPoint</Application>
  <PresentationFormat>Aangepast</PresentationFormat>
  <Paragraphs>145</Paragraphs>
  <Slides>43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43</vt:i4>
      </vt:variant>
    </vt:vector>
  </HeadingPairs>
  <TitlesOfParts>
    <vt:vector size="52" baseType="lpstr">
      <vt:lpstr>Arial Black</vt:lpstr>
      <vt:lpstr>Constantia</vt:lpstr>
      <vt:lpstr>LJQQAM+ITC Zapf Chancery Medium Italic</vt:lpstr>
      <vt:lpstr>Arial</vt:lpstr>
      <vt:lpstr>Calibri Light</vt:lpstr>
      <vt:lpstr>Wingdings 3</vt:lpstr>
      <vt:lpstr>Arial Unicode MS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Wij zijn de goedkoopste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128</cp:revision>
  <cp:lastPrinted>2023-12-06T10:58:29Z</cp:lastPrinted>
  <dcterms:modified xsi:type="dcterms:W3CDTF">2024-03-26T09:59:37Z</dcterms:modified>
</cp:coreProperties>
</file>