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49_AC88D8C7.xml" ContentType="application/vnd.ms-powerpoint.comment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1"/>
  </p:notesMasterIdLst>
  <p:sldIdLst>
    <p:sldId id="734" r:id="rId2"/>
    <p:sldId id="715" r:id="rId3"/>
    <p:sldId id="260" r:id="rId4"/>
    <p:sldId id="747" r:id="rId5"/>
    <p:sldId id="725" r:id="rId6"/>
    <p:sldId id="735" r:id="rId7"/>
    <p:sldId id="756" r:id="rId8"/>
    <p:sldId id="759" r:id="rId9"/>
    <p:sldId id="264" r:id="rId10"/>
    <p:sldId id="515" r:id="rId11"/>
    <p:sldId id="466" r:id="rId12"/>
    <p:sldId id="272" r:id="rId13"/>
    <p:sldId id="496" r:id="rId14"/>
    <p:sldId id="274" r:id="rId15"/>
    <p:sldId id="585" r:id="rId16"/>
    <p:sldId id="731" r:id="rId17"/>
    <p:sldId id="732" r:id="rId18"/>
    <p:sldId id="717" r:id="rId19"/>
    <p:sldId id="730" r:id="rId20"/>
    <p:sldId id="742" r:id="rId21"/>
    <p:sldId id="743" r:id="rId22"/>
    <p:sldId id="749" r:id="rId23"/>
    <p:sldId id="750" r:id="rId24"/>
    <p:sldId id="751" r:id="rId25"/>
    <p:sldId id="752" r:id="rId26"/>
    <p:sldId id="753" r:id="rId27"/>
    <p:sldId id="667" r:id="rId28"/>
    <p:sldId id="760" r:id="rId29"/>
    <p:sldId id="652" r:id="rId30"/>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9F5351A-311E-4500-A7AE-011DE2309631}">
          <p14:sldIdLst>
            <p14:sldId id="734"/>
            <p14:sldId id="715"/>
            <p14:sldId id="260"/>
            <p14:sldId id="747"/>
            <p14:sldId id="725"/>
            <p14:sldId id="735"/>
            <p14:sldId id="756"/>
            <p14:sldId id="759"/>
            <p14:sldId id="264"/>
            <p14:sldId id="515"/>
            <p14:sldId id="466"/>
            <p14:sldId id="272"/>
            <p14:sldId id="496"/>
            <p14:sldId id="274"/>
            <p14:sldId id="585"/>
          </p14:sldIdLst>
        </p14:section>
        <p14:section name="Naamloze sectie" id="{4D3E691D-4B87-4E1C-9453-ACD939039494}">
          <p14:sldIdLst>
            <p14:sldId id="731"/>
            <p14:sldId id="732"/>
            <p14:sldId id="717"/>
            <p14:sldId id="730"/>
            <p14:sldId id="742"/>
            <p14:sldId id="743"/>
            <p14:sldId id="749"/>
            <p14:sldId id="750"/>
            <p14:sldId id="751"/>
            <p14:sldId id="752"/>
            <p14:sldId id="753"/>
            <p14:sldId id="667"/>
            <p14:sldId id="760"/>
            <p14:sldId id="65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1C59D-46F4-1959-0DE5-581D64E716F9}" name="bernard busschaert" initials="bb" userId="3712a37b8b467b7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9E731-89B9-4396-8A7B-AF4684C1928F}" v="10" dt="2026-04-22T09:52:24.839"/>
  </p1510:revLst>
</p1510:revInfo>
</file>

<file path=ppt/tableStyles.xml><?xml version="1.0" encoding="utf-8"?>
<a:tblStyleLst xmlns:a="http://schemas.openxmlformats.org/drawingml/2006/main" def="{5C22544A-7EE6-4342-B048-85BDC9FD1C3A}">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73" autoAdjust="0"/>
  </p:normalViewPr>
  <p:slideViewPr>
    <p:cSldViewPr snapToGrid="0">
      <p:cViewPr varScale="1">
        <p:scale>
          <a:sx n="105" d="100"/>
          <a:sy n="105" d="100"/>
        </p:scale>
        <p:origin x="60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omments/modernComment_249_AC88D8C7.xml><?xml version="1.0" encoding="utf-8"?>
<p188:cmLst xmlns:a="http://schemas.openxmlformats.org/drawingml/2006/main" xmlns:r="http://schemas.openxmlformats.org/officeDocument/2006/relationships" xmlns:p188="http://schemas.microsoft.com/office/powerpoint/2018/8/main">
  <p188:cm id="{9CC5CE35-DFAF-47A0-A044-B6D55C151115}" authorId="{A351C59D-46F4-1959-0DE5-581D64E716F9}" created="2025-01-22T08:57:01.724">
    <ac:deMkLst xmlns:ac="http://schemas.microsoft.com/office/drawing/2013/main/command">
      <pc:docMk xmlns:pc="http://schemas.microsoft.com/office/powerpoint/2013/main/command"/>
      <pc:sldMk xmlns:pc="http://schemas.microsoft.com/office/powerpoint/2013/main/command" cId="2894649543" sldId="585"/>
      <ac:spMk id="3" creationId="{EB10C939-127F-55B2-6F8F-73CB09859C6D}"/>
    </ac:deMkLst>
    <p188:txBody>
      <a:bodyPr/>
      <a:lstStyle/>
      <a:p>
        <a:r>
          <a:rPr lang="nl-BE"/>
          <a:t>Deze parameters zijn bedoeld om beleggers te helpen met het kopen van veilige, ondergewaardeerde aandelen waarvan de koers stijgende is.
</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8EFA7-A946-46FA-A309-8BBF1B5EBC16}"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US"/>
        </a:p>
      </dgm:t>
    </dgm:pt>
    <dgm:pt modelId="{C5DA2431-41BA-47DC-86F4-43B359633963}">
      <dgm:prSet/>
      <dgm:spPr/>
      <dgm:t>
        <a:bodyPr/>
        <a:lstStyle/>
        <a:p>
          <a:r>
            <a:rPr lang="nl-BE" b="1" dirty="0"/>
            <a:t>Goudmijnen zullen positief zijn zolang er vrede zal komen</a:t>
          </a:r>
          <a:endParaRPr lang="en-US" dirty="0"/>
        </a:p>
      </dgm:t>
    </dgm:pt>
    <dgm:pt modelId="{980A0F18-7BC8-446B-81F0-57BA2D7701CD}" type="parTrans" cxnId="{01D2EAF8-8ADA-4CB3-BDAE-C84A32DEB291}">
      <dgm:prSet/>
      <dgm:spPr/>
      <dgm:t>
        <a:bodyPr/>
        <a:lstStyle/>
        <a:p>
          <a:endParaRPr lang="en-US"/>
        </a:p>
      </dgm:t>
    </dgm:pt>
    <dgm:pt modelId="{F785FEFB-47CA-4FA5-817B-49E74DFE0B37}" type="sibTrans" cxnId="{01D2EAF8-8ADA-4CB3-BDAE-C84A32DEB291}">
      <dgm:prSet/>
      <dgm:spPr/>
      <dgm:t>
        <a:bodyPr/>
        <a:lstStyle/>
        <a:p>
          <a:endParaRPr lang="en-US"/>
        </a:p>
      </dgm:t>
    </dgm:pt>
    <dgm:pt modelId="{5C6F65B9-B756-4E87-B6E3-B51611CABD86}">
      <dgm:prSet/>
      <dgm:spPr/>
      <dgm:t>
        <a:bodyPr/>
        <a:lstStyle/>
        <a:p>
          <a:r>
            <a:rPr lang="nl-BE" b="1" dirty="0"/>
            <a:t>Geopolitiek van Iran </a:t>
          </a:r>
          <a:r>
            <a:rPr lang="nl-BE" b="1" dirty="0" err="1"/>
            <a:t>china</a:t>
          </a:r>
          <a:r>
            <a:rPr lang="nl-BE" b="1" dirty="0"/>
            <a:t> </a:t>
          </a:r>
          <a:r>
            <a:rPr lang="nl-BE" b="1" dirty="0" err="1"/>
            <a:t>usa</a:t>
          </a:r>
          <a:r>
            <a:rPr lang="nl-BE" b="1" dirty="0"/>
            <a:t> Rusland zijn zware spelbrekers</a:t>
          </a:r>
          <a:endParaRPr lang="en-US" dirty="0"/>
        </a:p>
      </dgm:t>
    </dgm:pt>
    <dgm:pt modelId="{D4FA4893-BED8-4E7D-8604-865C3A848370}" type="parTrans" cxnId="{E0399C4F-E3E1-4550-A3A8-AF5F4F27D228}">
      <dgm:prSet/>
      <dgm:spPr/>
      <dgm:t>
        <a:bodyPr/>
        <a:lstStyle/>
        <a:p>
          <a:endParaRPr lang="en-US"/>
        </a:p>
      </dgm:t>
    </dgm:pt>
    <dgm:pt modelId="{4BAA16A9-A51D-4FDF-97DB-0F978B1E8398}" type="sibTrans" cxnId="{E0399C4F-E3E1-4550-A3A8-AF5F4F27D228}">
      <dgm:prSet/>
      <dgm:spPr/>
      <dgm:t>
        <a:bodyPr/>
        <a:lstStyle/>
        <a:p>
          <a:endParaRPr lang="en-US"/>
        </a:p>
      </dgm:t>
    </dgm:pt>
    <dgm:pt modelId="{E820484C-284E-439D-9000-7842A27CF212}">
      <dgm:prSet/>
      <dgm:spPr/>
      <dgm:t>
        <a:bodyPr/>
        <a:lstStyle/>
        <a:p>
          <a:r>
            <a:rPr lang="nl-BE" b="1" dirty="0"/>
            <a:t>Olie en energie=gas moet je scherp volgen </a:t>
          </a:r>
          <a:r>
            <a:rPr lang="nl-BE" b="1" dirty="0" err="1"/>
            <a:t>nastijging</a:t>
          </a:r>
          <a:r>
            <a:rPr lang="nl-BE" b="1" dirty="0"/>
            <a:t> van 20%</a:t>
          </a:r>
          <a:endParaRPr lang="en-US" dirty="0"/>
        </a:p>
      </dgm:t>
    </dgm:pt>
    <dgm:pt modelId="{2B6DCE51-4103-44B0-8B0A-27FAAFA68589}" type="parTrans" cxnId="{DF6E36FB-38A6-4B77-8867-7F39BC99B531}">
      <dgm:prSet/>
      <dgm:spPr/>
      <dgm:t>
        <a:bodyPr/>
        <a:lstStyle/>
        <a:p>
          <a:endParaRPr lang="en-US"/>
        </a:p>
      </dgm:t>
    </dgm:pt>
    <dgm:pt modelId="{2CDA7139-B399-40B5-B49A-5BA4892624B6}" type="sibTrans" cxnId="{DF6E36FB-38A6-4B77-8867-7F39BC99B531}">
      <dgm:prSet/>
      <dgm:spPr/>
      <dgm:t>
        <a:bodyPr/>
        <a:lstStyle/>
        <a:p>
          <a:endParaRPr lang="en-US"/>
        </a:p>
      </dgm:t>
    </dgm:pt>
    <dgm:pt modelId="{D5AA4502-8577-4ECE-9DC0-BB5D20482E78}">
      <dgm:prSet/>
      <dgm:spPr/>
      <dgm:t>
        <a:bodyPr/>
        <a:lstStyle/>
        <a:p>
          <a:r>
            <a:rPr lang="nl-BE" b="1" dirty="0"/>
            <a:t>Gouden munten =Krugers is voorlopig beste belegging </a:t>
          </a:r>
          <a:r>
            <a:rPr lang="nl-BE" b="1" dirty="0" err="1"/>
            <a:t>ipv</a:t>
          </a:r>
          <a:r>
            <a:rPr lang="nl-BE" b="1" dirty="0"/>
            <a:t> spaarboekje</a:t>
          </a:r>
          <a:endParaRPr lang="en-US" dirty="0"/>
        </a:p>
      </dgm:t>
    </dgm:pt>
    <dgm:pt modelId="{ACDF1C3A-299E-44A3-819F-3B8129FDFB8D}" type="parTrans" cxnId="{99DEA90A-45D4-4025-85B8-19A59FFA2F51}">
      <dgm:prSet/>
      <dgm:spPr/>
      <dgm:t>
        <a:bodyPr/>
        <a:lstStyle/>
        <a:p>
          <a:endParaRPr lang="en-US"/>
        </a:p>
      </dgm:t>
    </dgm:pt>
    <dgm:pt modelId="{BA0310B9-9866-47EE-BA61-BC0F625DE9F8}" type="sibTrans" cxnId="{99DEA90A-45D4-4025-85B8-19A59FFA2F51}">
      <dgm:prSet/>
      <dgm:spPr/>
      <dgm:t>
        <a:bodyPr/>
        <a:lstStyle/>
        <a:p>
          <a:endParaRPr lang="en-US"/>
        </a:p>
      </dgm:t>
    </dgm:pt>
    <dgm:pt modelId="{0A7451B7-FDA7-4CCC-AEEE-66346B3FB96E}">
      <dgm:prSet/>
      <dgm:spPr/>
      <dgm:t>
        <a:bodyPr/>
        <a:lstStyle/>
        <a:p>
          <a:r>
            <a:rPr lang="nl-BE" b="1" dirty="0"/>
            <a:t>Onze TIP</a:t>
          </a:r>
        </a:p>
        <a:p>
          <a:r>
            <a:rPr lang="en-US" dirty="0"/>
            <a:t>Kospi  </a:t>
          </a:r>
        </a:p>
      </dgm:t>
    </dgm:pt>
    <dgm:pt modelId="{E1F1C3D2-6573-4CBA-A7B2-AE5584F5FDAF}" type="parTrans" cxnId="{1D0A362A-112C-440F-991D-92384F5A2B18}">
      <dgm:prSet/>
      <dgm:spPr/>
      <dgm:t>
        <a:bodyPr/>
        <a:lstStyle/>
        <a:p>
          <a:endParaRPr lang="en-US"/>
        </a:p>
      </dgm:t>
    </dgm:pt>
    <dgm:pt modelId="{A86719D9-17B8-4766-AE23-234ADFDB84A7}" type="sibTrans" cxnId="{1D0A362A-112C-440F-991D-92384F5A2B18}">
      <dgm:prSet/>
      <dgm:spPr/>
      <dgm:t>
        <a:bodyPr/>
        <a:lstStyle/>
        <a:p>
          <a:endParaRPr lang="en-US"/>
        </a:p>
      </dgm:t>
    </dgm:pt>
    <dgm:pt modelId="{5F7EF807-3379-4ADB-B2BD-6A54A696542C}">
      <dgm:prSet/>
      <dgm:spPr/>
      <dgm:t>
        <a:bodyPr/>
        <a:lstStyle/>
        <a:p>
          <a:r>
            <a:rPr lang="nl-BE" b="1" dirty="0"/>
            <a:t>Blijft toch alert  ,,er is risico op  beurs correctie</a:t>
          </a:r>
          <a:endParaRPr lang="en-US" dirty="0"/>
        </a:p>
      </dgm:t>
    </dgm:pt>
    <dgm:pt modelId="{5404F6C7-ADF2-427F-9B53-3D965446090C}" type="parTrans" cxnId="{B76F4F54-D62A-4119-93AC-F0546768DA27}">
      <dgm:prSet/>
      <dgm:spPr/>
      <dgm:t>
        <a:bodyPr/>
        <a:lstStyle/>
        <a:p>
          <a:endParaRPr lang="en-US"/>
        </a:p>
      </dgm:t>
    </dgm:pt>
    <dgm:pt modelId="{477F90AB-D4E5-4D2D-BF48-E9BEE7A2BB91}" type="sibTrans" cxnId="{B76F4F54-D62A-4119-93AC-F0546768DA27}">
      <dgm:prSet/>
      <dgm:spPr/>
      <dgm:t>
        <a:bodyPr/>
        <a:lstStyle/>
        <a:p>
          <a:endParaRPr lang="en-US"/>
        </a:p>
      </dgm:t>
    </dgm:pt>
    <dgm:pt modelId="{E20F06F4-ACD1-452D-89E7-31C2CA4D0D54}">
      <dgm:prSet/>
      <dgm:spPr/>
      <dgm:t>
        <a:bodyPr/>
        <a:lstStyle/>
        <a:p>
          <a:r>
            <a:rPr lang="nl-BE" b="1" dirty="0"/>
            <a:t>China mag onmiddellijk gekocht worden als Hormuz opgelost is</a:t>
          </a:r>
          <a:endParaRPr lang="en-US" dirty="0"/>
        </a:p>
      </dgm:t>
    </dgm:pt>
    <dgm:pt modelId="{2941BD34-D0E7-455E-868C-B7BB4B578E96}" type="parTrans" cxnId="{66B3AB32-FFA0-4BEC-868B-87A0496F731D}">
      <dgm:prSet/>
      <dgm:spPr/>
      <dgm:t>
        <a:bodyPr/>
        <a:lstStyle/>
        <a:p>
          <a:endParaRPr lang="en-US"/>
        </a:p>
      </dgm:t>
    </dgm:pt>
    <dgm:pt modelId="{1655BDDA-5DDC-451D-896A-6BBAFD9FC3AC}" type="sibTrans" cxnId="{66B3AB32-FFA0-4BEC-868B-87A0496F731D}">
      <dgm:prSet/>
      <dgm:spPr/>
      <dgm:t>
        <a:bodyPr/>
        <a:lstStyle/>
        <a:p>
          <a:endParaRPr lang="en-US"/>
        </a:p>
      </dgm:t>
    </dgm:pt>
    <dgm:pt modelId="{1A5E4C25-A516-450D-8207-E158C1CD2815}">
      <dgm:prSet/>
      <dgm:spPr/>
      <dgm:t>
        <a:bodyPr/>
        <a:lstStyle/>
        <a:p>
          <a:r>
            <a:rPr lang="nl-BE" dirty="0"/>
            <a:t> hoofdadviseur</a:t>
          </a:r>
        </a:p>
        <a:p>
          <a:r>
            <a:rPr lang="nl-BE" dirty="0" err="1"/>
            <a:t>BBusschaert</a:t>
          </a:r>
          <a:endParaRPr lang="en-US" dirty="0"/>
        </a:p>
      </dgm:t>
    </dgm:pt>
    <dgm:pt modelId="{0D33D5A6-43BD-4EA8-9448-66B70535296E}" type="parTrans" cxnId="{F8A9FF88-58CE-4185-9245-2DB3D9196D7E}">
      <dgm:prSet/>
      <dgm:spPr/>
      <dgm:t>
        <a:bodyPr/>
        <a:lstStyle/>
        <a:p>
          <a:endParaRPr lang="en-US"/>
        </a:p>
      </dgm:t>
    </dgm:pt>
    <dgm:pt modelId="{D2D5370E-951F-4CAA-8106-59F37EAD0CC8}" type="sibTrans" cxnId="{F8A9FF88-58CE-4185-9245-2DB3D9196D7E}">
      <dgm:prSet/>
      <dgm:spPr/>
      <dgm:t>
        <a:bodyPr/>
        <a:lstStyle/>
        <a:p>
          <a:endParaRPr lang="en-US"/>
        </a:p>
      </dgm:t>
    </dgm:pt>
    <dgm:pt modelId="{D1904C89-47BA-401F-B139-A88957C3350D}" type="pres">
      <dgm:prSet presAssocID="{3248EFA7-A946-46FA-A309-8BBF1B5EBC16}" presName="Name0" presStyleCnt="0">
        <dgm:presLayoutVars>
          <dgm:dir/>
          <dgm:animLvl val="lvl"/>
          <dgm:resizeHandles val="exact"/>
        </dgm:presLayoutVars>
      </dgm:prSet>
      <dgm:spPr/>
    </dgm:pt>
    <dgm:pt modelId="{3483531F-004E-497E-A227-EBE6FC43CB79}" type="pres">
      <dgm:prSet presAssocID="{C5DA2431-41BA-47DC-86F4-43B359633963}" presName="linNode" presStyleCnt="0"/>
      <dgm:spPr/>
    </dgm:pt>
    <dgm:pt modelId="{1DF09469-18E5-4833-9F84-38CF096DA3EC}" type="pres">
      <dgm:prSet presAssocID="{C5DA2431-41BA-47DC-86F4-43B359633963}" presName="parentText" presStyleLbl="node1" presStyleIdx="0" presStyleCnt="8">
        <dgm:presLayoutVars>
          <dgm:chMax val="1"/>
          <dgm:bulletEnabled val="1"/>
        </dgm:presLayoutVars>
      </dgm:prSet>
      <dgm:spPr/>
    </dgm:pt>
    <dgm:pt modelId="{AB90C42F-85ED-4FBC-90CE-5D56011C11DD}" type="pres">
      <dgm:prSet presAssocID="{F785FEFB-47CA-4FA5-817B-49E74DFE0B37}" presName="sp" presStyleCnt="0"/>
      <dgm:spPr/>
    </dgm:pt>
    <dgm:pt modelId="{8F57E346-44D4-43BA-B41A-50DD51030396}" type="pres">
      <dgm:prSet presAssocID="{5C6F65B9-B756-4E87-B6E3-B51611CABD86}" presName="linNode" presStyleCnt="0"/>
      <dgm:spPr/>
    </dgm:pt>
    <dgm:pt modelId="{A10B0D5D-1490-46D4-BA1B-C83FC493637E}" type="pres">
      <dgm:prSet presAssocID="{5C6F65B9-B756-4E87-B6E3-B51611CABD86}" presName="parentText" presStyleLbl="node1" presStyleIdx="1" presStyleCnt="8">
        <dgm:presLayoutVars>
          <dgm:chMax val="1"/>
          <dgm:bulletEnabled val="1"/>
        </dgm:presLayoutVars>
      </dgm:prSet>
      <dgm:spPr/>
    </dgm:pt>
    <dgm:pt modelId="{4F045CED-9FA9-4C3A-A220-AEDBD3A5416B}" type="pres">
      <dgm:prSet presAssocID="{4BAA16A9-A51D-4FDF-97DB-0F978B1E8398}" presName="sp" presStyleCnt="0"/>
      <dgm:spPr/>
    </dgm:pt>
    <dgm:pt modelId="{3AEA14AB-A656-4511-9299-37D3604B05FA}" type="pres">
      <dgm:prSet presAssocID="{E820484C-284E-439D-9000-7842A27CF212}" presName="linNode" presStyleCnt="0"/>
      <dgm:spPr/>
    </dgm:pt>
    <dgm:pt modelId="{0B8FF357-38E4-422E-A9C0-3E33659A38F6}" type="pres">
      <dgm:prSet presAssocID="{E820484C-284E-439D-9000-7842A27CF212}" presName="parentText" presStyleLbl="node1" presStyleIdx="2" presStyleCnt="8">
        <dgm:presLayoutVars>
          <dgm:chMax val="1"/>
          <dgm:bulletEnabled val="1"/>
        </dgm:presLayoutVars>
      </dgm:prSet>
      <dgm:spPr/>
    </dgm:pt>
    <dgm:pt modelId="{76AECA2E-91EC-413B-AAAE-549392B27832}" type="pres">
      <dgm:prSet presAssocID="{2CDA7139-B399-40B5-B49A-5BA4892624B6}" presName="sp" presStyleCnt="0"/>
      <dgm:spPr/>
    </dgm:pt>
    <dgm:pt modelId="{B0882CF5-B2C4-4B2C-B700-FD4EFFCB0511}" type="pres">
      <dgm:prSet presAssocID="{D5AA4502-8577-4ECE-9DC0-BB5D20482E78}" presName="linNode" presStyleCnt="0"/>
      <dgm:spPr/>
    </dgm:pt>
    <dgm:pt modelId="{2D906FBF-9184-41BD-921F-D028869EEC90}" type="pres">
      <dgm:prSet presAssocID="{D5AA4502-8577-4ECE-9DC0-BB5D20482E78}" presName="parentText" presStyleLbl="node1" presStyleIdx="3" presStyleCnt="8">
        <dgm:presLayoutVars>
          <dgm:chMax val="1"/>
          <dgm:bulletEnabled val="1"/>
        </dgm:presLayoutVars>
      </dgm:prSet>
      <dgm:spPr/>
    </dgm:pt>
    <dgm:pt modelId="{27EBB256-6602-4E7A-B07E-D28F41889CF3}" type="pres">
      <dgm:prSet presAssocID="{BA0310B9-9866-47EE-BA61-BC0F625DE9F8}" presName="sp" presStyleCnt="0"/>
      <dgm:spPr/>
    </dgm:pt>
    <dgm:pt modelId="{6968A57F-9568-46DF-98DE-B4DC16134742}" type="pres">
      <dgm:prSet presAssocID="{0A7451B7-FDA7-4CCC-AEEE-66346B3FB96E}" presName="linNode" presStyleCnt="0"/>
      <dgm:spPr/>
    </dgm:pt>
    <dgm:pt modelId="{798C3951-50F2-487F-A649-C69A491E2664}" type="pres">
      <dgm:prSet presAssocID="{0A7451B7-FDA7-4CCC-AEEE-66346B3FB96E}" presName="parentText" presStyleLbl="node1" presStyleIdx="4" presStyleCnt="8">
        <dgm:presLayoutVars>
          <dgm:chMax val="1"/>
          <dgm:bulletEnabled val="1"/>
        </dgm:presLayoutVars>
      </dgm:prSet>
      <dgm:spPr/>
    </dgm:pt>
    <dgm:pt modelId="{22347390-0D34-4B9E-A490-26363CE166A5}" type="pres">
      <dgm:prSet presAssocID="{A86719D9-17B8-4766-AE23-234ADFDB84A7}" presName="sp" presStyleCnt="0"/>
      <dgm:spPr/>
    </dgm:pt>
    <dgm:pt modelId="{F21D5B01-A4B6-43F2-8F18-978F936917D9}" type="pres">
      <dgm:prSet presAssocID="{5F7EF807-3379-4ADB-B2BD-6A54A696542C}" presName="linNode" presStyleCnt="0"/>
      <dgm:spPr/>
    </dgm:pt>
    <dgm:pt modelId="{49927306-6573-47B9-9F61-6F04E517409C}" type="pres">
      <dgm:prSet presAssocID="{5F7EF807-3379-4ADB-B2BD-6A54A696542C}" presName="parentText" presStyleLbl="node1" presStyleIdx="5" presStyleCnt="8">
        <dgm:presLayoutVars>
          <dgm:chMax val="1"/>
          <dgm:bulletEnabled val="1"/>
        </dgm:presLayoutVars>
      </dgm:prSet>
      <dgm:spPr/>
    </dgm:pt>
    <dgm:pt modelId="{A540D006-8EEA-4884-AAB6-EDF11B49A7F2}" type="pres">
      <dgm:prSet presAssocID="{477F90AB-D4E5-4D2D-BF48-E9BEE7A2BB91}" presName="sp" presStyleCnt="0"/>
      <dgm:spPr/>
    </dgm:pt>
    <dgm:pt modelId="{5EACB2ED-4939-42E1-A944-FBA3322104BA}" type="pres">
      <dgm:prSet presAssocID="{E20F06F4-ACD1-452D-89E7-31C2CA4D0D54}" presName="linNode" presStyleCnt="0"/>
      <dgm:spPr/>
    </dgm:pt>
    <dgm:pt modelId="{45FAD75E-41AC-4A80-9515-9E69158322FB}" type="pres">
      <dgm:prSet presAssocID="{E20F06F4-ACD1-452D-89E7-31C2CA4D0D54}" presName="parentText" presStyleLbl="node1" presStyleIdx="6" presStyleCnt="8">
        <dgm:presLayoutVars>
          <dgm:chMax val="1"/>
          <dgm:bulletEnabled val="1"/>
        </dgm:presLayoutVars>
      </dgm:prSet>
      <dgm:spPr/>
    </dgm:pt>
    <dgm:pt modelId="{F6D3A607-B279-4DEA-82CB-B0DD71F5EF54}" type="pres">
      <dgm:prSet presAssocID="{1655BDDA-5DDC-451D-896A-6BBAFD9FC3AC}" presName="sp" presStyleCnt="0"/>
      <dgm:spPr/>
    </dgm:pt>
    <dgm:pt modelId="{216DBD8E-3CBC-4CAD-8E1F-6BF5DB565195}" type="pres">
      <dgm:prSet presAssocID="{1A5E4C25-A516-450D-8207-E158C1CD2815}" presName="linNode" presStyleCnt="0"/>
      <dgm:spPr/>
    </dgm:pt>
    <dgm:pt modelId="{41144B68-6B4F-4D72-9C3C-A51251519380}" type="pres">
      <dgm:prSet presAssocID="{1A5E4C25-A516-450D-8207-E158C1CD2815}" presName="parentText" presStyleLbl="node1" presStyleIdx="7" presStyleCnt="8">
        <dgm:presLayoutVars>
          <dgm:chMax val="1"/>
          <dgm:bulletEnabled val="1"/>
        </dgm:presLayoutVars>
      </dgm:prSet>
      <dgm:spPr/>
    </dgm:pt>
  </dgm:ptLst>
  <dgm:cxnLst>
    <dgm:cxn modelId="{99DEA90A-45D4-4025-85B8-19A59FFA2F51}" srcId="{3248EFA7-A946-46FA-A309-8BBF1B5EBC16}" destId="{D5AA4502-8577-4ECE-9DC0-BB5D20482E78}" srcOrd="3" destOrd="0" parTransId="{ACDF1C3A-299E-44A3-819F-3B8129FDFB8D}" sibTransId="{BA0310B9-9866-47EE-BA61-BC0F625DE9F8}"/>
    <dgm:cxn modelId="{49AE3322-115C-4417-A9E3-5C8698FEBDA3}" type="presOf" srcId="{0A7451B7-FDA7-4CCC-AEEE-66346B3FB96E}" destId="{798C3951-50F2-487F-A649-C69A491E2664}" srcOrd="0" destOrd="0" presId="urn:microsoft.com/office/officeart/2005/8/layout/vList5"/>
    <dgm:cxn modelId="{E5D15524-203A-460B-84F7-201BDE05A4D4}" type="presOf" srcId="{E820484C-284E-439D-9000-7842A27CF212}" destId="{0B8FF357-38E4-422E-A9C0-3E33659A38F6}" srcOrd="0" destOrd="0" presId="urn:microsoft.com/office/officeart/2005/8/layout/vList5"/>
    <dgm:cxn modelId="{1D0A362A-112C-440F-991D-92384F5A2B18}" srcId="{3248EFA7-A946-46FA-A309-8BBF1B5EBC16}" destId="{0A7451B7-FDA7-4CCC-AEEE-66346B3FB96E}" srcOrd="4" destOrd="0" parTransId="{E1F1C3D2-6573-4CBA-A7B2-AE5584F5FDAF}" sibTransId="{A86719D9-17B8-4766-AE23-234ADFDB84A7}"/>
    <dgm:cxn modelId="{66B3AB32-FFA0-4BEC-868B-87A0496F731D}" srcId="{3248EFA7-A946-46FA-A309-8BBF1B5EBC16}" destId="{E20F06F4-ACD1-452D-89E7-31C2CA4D0D54}" srcOrd="6" destOrd="0" parTransId="{2941BD34-D0E7-455E-868C-B7BB4B578E96}" sibTransId="{1655BDDA-5DDC-451D-896A-6BBAFD9FC3AC}"/>
    <dgm:cxn modelId="{3E4C603B-98FF-444A-A0B4-3948C066D7F9}" type="presOf" srcId="{C5DA2431-41BA-47DC-86F4-43B359633963}" destId="{1DF09469-18E5-4833-9F84-38CF096DA3EC}" srcOrd="0" destOrd="0" presId="urn:microsoft.com/office/officeart/2005/8/layout/vList5"/>
    <dgm:cxn modelId="{FD634D47-751D-4936-B257-D8D3EABC4574}" type="presOf" srcId="{5C6F65B9-B756-4E87-B6E3-B51611CABD86}" destId="{A10B0D5D-1490-46D4-BA1B-C83FC493637E}" srcOrd="0" destOrd="0" presId="urn:microsoft.com/office/officeart/2005/8/layout/vList5"/>
    <dgm:cxn modelId="{B85EBB6B-7D16-4FEF-9791-04507F5B0965}" type="presOf" srcId="{3248EFA7-A946-46FA-A309-8BBF1B5EBC16}" destId="{D1904C89-47BA-401F-B139-A88957C3350D}" srcOrd="0" destOrd="0" presId="urn:microsoft.com/office/officeart/2005/8/layout/vList5"/>
    <dgm:cxn modelId="{0995604E-D3D8-4D6A-9F6E-E0E0E5FB33AA}" type="presOf" srcId="{D5AA4502-8577-4ECE-9DC0-BB5D20482E78}" destId="{2D906FBF-9184-41BD-921F-D028869EEC90}" srcOrd="0" destOrd="0" presId="urn:microsoft.com/office/officeart/2005/8/layout/vList5"/>
    <dgm:cxn modelId="{E0399C4F-E3E1-4550-A3A8-AF5F4F27D228}" srcId="{3248EFA7-A946-46FA-A309-8BBF1B5EBC16}" destId="{5C6F65B9-B756-4E87-B6E3-B51611CABD86}" srcOrd="1" destOrd="0" parTransId="{D4FA4893-BED8-4E7D-8604-865C3A848370}" sibTransId="{4BAA16A9-A51D-4FDF-97DB-0F978B1E8398}"/>
    <dgm:cxn modelId="{B76F4F54-D62A-4119-93AC-F0546768DA27}" srcId="{3248EFA7-A946-46FA-A309-8BBF1B5EBC16}" destId="{5F7EF807-3379-4ADB-B2BD-6A54A696542C}" srcOrd="5" destOrd="0" parTransId="{5404F6C7-ADF2-427F-9B53-3D965446090C}" sibTransId="{477F90AB-D4E5-4D2D-BF48-E9BEE7A2BB91}"/>
    <dgm:cxn modelId="{F8A9FF88-58CE-4185-9245-2DB3D9196D7E}" srcId="{3248EFA7-A946-46FA-A309-8BBF1B5EBC16}" destId="{1A5E4C25-A516-450D-8207-E158C1CD2815}" srcOrd="7" destOrd="0" parTransId="{0D33D5A6-43BD-4EA8-9448-66B70535296E}" sibTransId="{D2D5370E-951F-4CAA-8106-59F37EAD0CC8}"/>
    <dgm:cxn modelId="{425A50B9-EFB2-49C2-B99A-7F806749DA5B}" type="presOf" srcId="{1A5E4C25-A516-450D-8207-E158C1CD2815}" destId="{41144B68-6B4F-4D72-9C3C-A51251519380}" srcOrd="0" destOrd="0" presId="urn:microsoft.com/office/officeart/2005/8/layout/vList5"/>
    <dgm:cxn modelId="{641A6FD5-7F41-4782-B54A-AE3B521AD23D}" type="presOf" srcId="{E20F06F4-ACD1-452D-89E7-31C2CA4D0D54}" destId="{45FAD75E-41AC-4A80-9515-9E69158322FB}" srcOrd="0" destOrd="0" presId="urn:microsoft.com/office/officeart/2005/8/layout/vList5"/>
    <dgm:cxn modelId="{734927E9-60F9-4423-ACF5-BAA3D5EE62BE}" type="presOf" srcId="{5F7EF807-3379-4ADB-B2BD-6A54A696542C}" destId="{49927306-6573-47B9-9F61-6F04E517409C}" srcOrd="0" destOrd="0" presId="urn:microsoft.com/office/officeart/2005/8/layout/vList5"/>
    <dgm:cxn modelId="{01D2EAF8-8ADA-4CB3-BDAE-C84A32DEB291}" srcId="{3248EFA7-A946-46FA-A309-8BBF1B5EBC16}" destId="{C5DA2431-41BA-47DC-86F4-43B359633963}" srcOrd="0" destOrd="0" parTransId="{980A0F18-7BC8-446B-81F0-57BA2D7701CD}" sibTransId="{F785FEFB-47CA-4FA5-817B-49E74DFE0B37}"/>
    <dgm:cxn modelId="{DF6E36FB-38A6-4B77-8867-7F39BC99B531}" srcId="{3248EFA7-A946-46FA-A309-8BBF1B5EBC16}" destId="{E820484C-284E-439D-9000-7842A27CF212}" srcOrd="2" destOrd="0" parTransId="{2B6DCE51-4103-44B0-8B0A-27FAAFA68589}" sibTransId="{2CDA7139-B399-40B5-B49A-5BA4892624B6}"/>
    <dgm:cxn modelId="{81CFC17F-F2DF-4717-99C0-9A8A1690745B}" type="presParOf" srcId="{D1904C89-47BA-401F-B139-A88957C3350D}" destId="{3483531F-004E-497E-A227-EBE6FC43CB79}" srcOrd="0" destOrd="0" presId="urn:microsoft.com/office/officeart/2005/8/layout/vList5"/>
    <dgm:cxn modelId="{AC0B74AD-3966-4B13-B5FB-C0D84B7A0D81}" type="presParOf" srcId="{3483531F-004E-497E-A227-EBE6FC43CB79}" destId="{1DF09469-18E5-4833-9F84-38CF096DA3EC}" srcOrd="0" destOrd="0" presId="urn:microsoft.com/office/officeart/2005/8/layout/vList5"/>
    <dgm:cxn modelId="{2650CAFB-4E81-4104-94D3-FC9D2E343F37}" type="presParOf" srcId="{D1904C89-47BA-401F-B139-A88957C3350D}" destId="{AB90C42F-85ED-4FBC-90CE-5D56011C11DD}" srcOrd="1" destOrd="0" presId="urn:microsoft.com/office/officeart/2005/8/layout/vList5"/>
    <dgm:cxn modelId="{9043068C-0165-475A-B699-FF10F3B63FEA}" type="presParOf" srcId="{D1904C89-47BA-401F-B139-A88957C3350D}" destId="{8F57E346-44D4-43BA-B41A-50DD51030396}" srcOrd="2" destOrd="0" presId="urn:microsoft.com/office/officeart/2005/8/layout/vList5"/>
    <dgm:cxn modelId="{D9BAD704-714E-4A86-B40F-16783ABBA1AE}" type="presParOf" srcId="{8F57E346-44D4-43BA-B41A-50DD51030396}" destId="{A10B0D5D-1490-46D4-BA1B-C83FC493637E}" srcOrd="0" destOrd="0" presId="urn:microsoft.com/office/officeart/2005/8/layout/vList5"/>
    <dgm:cxn modelId="{B5553C35-4C62-4187-93AD-C4254A490232}" type="presParOf" srcId="{D1904C89-47BA-401F-B139-A88957C3350D}" destId="{4F045CED-9FA9-4C3A-A220-AEDBD3A5416B}" srcOrd="3" destOrd="0" presId="urn:microsoft.com/office/officeart/2005/8/layout/vList5"/>
    <dgm:cxn modelId="{AF56B230-FE73-4E90-B3AE-9000EE2F1375}" type="presParOf" srcId="{D1904C89-47BA-401F-B139-A88957C3350D}" destId="{3AEA14AB-A656-4511-9299-37D3604B05FA}" srcOrd="4" destOrd="0" presId="urn:microsoft.com/office/officeart/2005/8/layout/vList5"/>
    <dgm:cxn modelId="{40132EA1-E9AF-4AF4-88D3-62D03AE58C76}" type="presParOf" srcId="{3AEA14AB-A656-4511-9299-37D3604B05FA}" destId="{0B8FF357-38E4-422E-A9C0-3E33659A38F6}" srcOrd="0" destOrd="0" presId="urn:microsoft.com/office/officeart/2005/8/layout/vList5"/>
    <dgm:cxn modelId="{3A6C30E9-D936-4FC6-8C50-99FB6110AA05}" type="presParOf" srcId="{D1904C89-47BA-401F-B139-A88957C3350D}" destId="{76AECA2E-91EC-413B-AAAE-549392B27832}" srcOrd="5" destOrd="0" presId="urn:microsoft.com/office/officeart/2005/8/layout/vList5"/>
    <dgm:cxn modelId="{041FFAB2-6AB4-4FE2-B4D3-7498D5CE0B01}" type="presParOf" srcId="{D1904C89-47BA-401F-B139-A88957C3350D}" destId="{B0882CF5-B2C4-4B2C-B700-FD4EFFCB0511}" srcOrd="6" destOrd="0" presId="urn:microsoft.com/office/officeart/2005/8/layout/vList5"/>
    <dgm:cxn modelId="{59646809-9643-4064-BB3E-AF6D9286CA1B}" type="presParOf" srcId="{B0882CF5-B2C4-4B2C-B700-FD4EFFCB0511}" destId="{2D906FBF-9184-41BD-921F-D028869EEC90}" srcOrd="0" destOrd="0" presId="urn:microsoft.com/office/officeart/2005/8/layout/vList5"/>
    <dgm:cxn modelId="{667A1671-D4B7-45B0-9CEB-85CED227767C}" type="presParOf" srcId="{D1904C89-47BA-401F-B139-A88957C3350D}" destId="{27EBB256-6602-4E7A-B07E-D28F41889CF3}" srcOrd="7" destOrd="0" presId="urn:microsoft.com/office/officeart/2005/8/layout/vList5"/>
    <dgm:cxn modelId="{DF65ADD7-F45F-4CF2-9374-37B98A135976}" type="presParOf" srcId="{D1904C89-47BA-401F-B139-A88957C3350D}" destId="{6968A57F-9568-46DF-98DE-B4DC16134742}" srcOrd="8" destOrd="0" presId="urn:microsoft.com/office/officeart/2005/8/layout/vList5"/>
    <dgm:cxn modelId="{8C3524F6-2CBA-46C2-8324-09436941F955}" type="presParOf" srcId="{6968A57F-9568-46DF-98DE-B4DC16134742}" destId="{798C3951-50F2-487F-A649-C69A491E2664}" srcOrd="0" destOrd="0" presId="urn:microsoft.com/office/officeart/2005/8/layout/vList5"/>
    <dgm:cxn modelId="{0EF36879-C0C1-4AF8-B4D0-7A232080DCE4}" type="presParOf" srcId="{D1904C89-47BA-401F-B139-A88957C3350D}" destId="{22347390-0D34-4B9E-A490-26363CE166A5}" srcOrd="9" destOrd="0" presId="urn:microsoft.com/office/officeart/2005/8/layout/vList5"/>
    <dgm:cxn modelId="{BBF46F0D-E574-4AB8-B7C6-99FC8EABFA3B}" type="presParOf" srcId="{D1904C89-47BA-401F-B139-A88957C3350D}" destId="{F21D5B01-A4B6-43F2-8F18-978F936917D9}" srcOrd="10" destOrd="0" presId="urn:microsoft.com/office/officeart/2005/8/layout/vList5"/>
    <dgm:cxn modelId="{1E23853C-AA74-4669-B216-9B169CBA5BB3}" type="presParOf" srcId="{F21D5B01-A4B6-43F2-8F18-978F936917D9}" destId="{49927306-6573-47B9-9F61-6F04E517409C}" srcOrd="0" destOrd="0" presId="urn:microsoft.com/office/officeart/2005/8/layout/vList5"/>
    <dgm:cxn modelId="{A4CC1B4F-D6DA-4E5B-B1A4-BE239303F2F5}" type="presParOf" srcId="{D1904C89-47BA-401F-B139-A88957C3350D}" destId="{A540D006-8EEA-4884-AAB6-EDF11B49A7F2}" srcOrd="11" destOrd="0" presId="urn:microsoft.com/office/officeart/2005/8/layout/vList5"/>
    <dgm:cxn modelId="{C1E863AE-3ABA-4331-9371-EFB0A3732CD1}" type="presParOf" srcId="{D1904C89-47BA-401F-B139-A88957C3350D}" destId="{5EACB2ED-4939-42E1-A944-FBA3322104BA}" srcOrd="12" destOrd="0" presId="urn:microsoft.com/office/officeart/2005/8/layout/vList5"/>
    <dgm:cxn modelId="{FCFC5D26-90A7-4ED8-89D6-DE93E3FFCA6B}" type="presParOf" srcId="{5EACB2ED-4939-42E1-A944-FBA3322104BA}" destId="{45FAD75E-41AC-4A80-9515-9E69158322FB}" srcOrd="0" destOrd="0" presId="urn:microsoft.com/office/officeart/2005/8/layout/vList5"/>
    <dgm:cxn modelId="{1991F76F-0054-481D-B3DB-DA12BCB8D13C}" type="presParOf" srcId="{D1904C89-47BA-401F-B139-A88957C3350D}" destId="{F6D3A607-B279-4DEA-82CB-B0DD71F5EF54}" srcOrd="13" destOrd="0" presId="urn:microsoft.com/office/officeart/2005/8/layout/vList5"/>
    <dgm:cxn modelId="{18EC692D-4E03-412C-8E24-1A690DB97E7B}" type="presParOf" srcId="{D1904C89-47BA-401F-B139-A88957C3350D}" destId="{216DBD8E-3CBC-4CAD-8E1F-6BF5DB565195}" srcOrd="14" destOrd="0" presId="urn:microsoft.com/office/officeart/2005/8/layout/vList5"/>
    <dgm:cxn modelId="{91382EEA-8A69-4A62-A014-5990049FB49B}" type="presParOf" srcId="{216DBD8E-3CBC-4CAD-8E1F-6BF5DB565195}" destId="{41144B68-6B4F-4D72-9C3C-A5125151938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09469-18E5-4833-9F84-38CF096DA3EC}">
      <dsp:nvSpPr>
        <dsp:cNvPr id="0" name=""/>
        <dsp:cNvSpPr/>
      </dsp:nvSpPr>
      <dsp:spPr>
        <a:xfrm>
          <a:off x="3665638" y="269"/>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b="1" kern="1200" dirty="0"/>
            <a:t>Goudmijnen zullen positief zijn zolang er vrede zal komen</a:t>
          </a:r>
          <a:endParaRPr lang="en-US" sz="1800" kern="1200" dirty="0"/>
        </a:p>
      </dsp:txBody>
      <dsp:txXfrm>
        <a:off x="3705288" y="39919"/>
        <a:ext cx="4044543" cy="732927"/>
      </dsp:txXfrm>
    </dsp:sp>
    <dsp:sp modelId="{A10B0D5D-1490-46D4-BA1B-C83FC493637E}">
      <dsp:nvSpPr>
        <dsp:cNvPr id="0" name=""/>
        <dsp:cNvSpPr/>
      </dsp:nvSpPr>
      <dsp:spPr>
        <a:xfrm>
          <a:off x="3665638" y="853107"/>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b="1" kern="1200" dirty="0"/>
            <a:t>Geopolitiek van Iran </a:t>
          </a:r>
          <a:r>
            <a:rPr lang="nl-BE" sz="1800" b="1" kern="1200" dirty="0" err="1"/>
            <a:t>china</a:t>
          </a:r>
          <a:r>
            <a:rPr lang="nl-BE" sz="1800" b="1" kern="1200" dirty="0"/>
            <a:t> </a:t>
          </a:r>
          <a:r>
            <a:rPr lang="nl-BE" sz="1800" b="1" kern="1200" dirty="0" err="1"/>
            <a:t>usa</a:t>
          </a:r>
          <a:r>
            <a:rPr lang="nl-BE" sz="1800" b="1" kern="1200" dirty="0"/>
            <a:t> Rusland zijn zware spelbrekers</a:t>
          </a:r>
          <a:endParaRPr lang="en-US" sz="1800" kern="1200" dirty="0"/>
        </a:p>
      </dsp:txBody>
      <dsp:txXfrm>
        <a:off x="3705288" y="892757"/>
        <a:ext cx="4044543" cy="732927"/>
      </dsp:txXfrm>
    </dsp:sp>
    <dsp:sp modelId="{0B8FF357-38E4-422E-A9C0-3E33659A38F6}">
      <dsp:nvSpPr>
        <dsp:cNvPr id="0" name=""/>
        <dsp:cNvSpPr/>
      </dsp:nvSpPr>
      <dsp:spPr>
        <a:xfrm>
          <a:off x="3665638" y="1705946"/>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b="1" kern="1200" dirty="0"/>
            <a:t>Olie en energie=gas moet je scherp volgen </a:t>
          </a:r>
          <a:r>
            <a:rPr lang="nl-BE" sz="1800" b="1" kern="1200" dirty="0" err="1"/>
            <a:t>nastijging</a:t>
          </a:r>
          <a:r>
            <a:rPr lang="nl-BE" sz="1800" b="1" kern="1200" dirty="0"/>
            <a:t> van 20%</a:t>
          </a:r>
          <a:endParaRPr lang="en-US" sz="1800" kern="1200" dirty="0"/>
        </a:p>
      </dsp:txBody>
      <dsp:txXfrm>
        <a:off x="3705288" y="1745596"/>
        <a:ext cx="4044543" cy="732927"/>
      </dsp:txXfrm>
    </dsp:sp>
    <dsp:sp modelId="{2D906FBF-9184-41BD-921F-D028869EEC90}">
      <dsp:nvSpPr>
        <dsp:cNvPr id="0" name=""/>
        <dsp:cNvSpPr/>
      </dsp:nvSpPr>
      <dsp:spPr>
        <a:xfrm>
          <a:off x="3665638" y="2558785"/>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b="1" kern="1200" dirty="0"/>
            <a:t>Gouden munten =Krugers is voorlopig beste belegging </a:t>
          </a:r>
          <a:r>
            <a:rPr lang="nl-BE" sz="1800" b="1" kern="1200" dirty="0" err="1"/>
            <a:t>ipv</a:t>
          </a:r>
          <a:r>
            <a:rPr lang="nl-BE" sz="1800" b="1" kern="1200" dirty="0"/>
            <a:t> spaarboekje</a:t>
          </a:r>
          <a:endParaRPr lang="en-US" sz="1800" kern="1200" dirty="0"/>
        </a:p>
      </dsp:txBody>
      <dsp:txXfrm>
        <a:off x="3705288" y="2598435"/>
        <a:ext cx="4044543" cy="732927"/>
      </dsp:txXfrm>
    </dsp:sp>
    <dsp:sp modelId="{798C3951-50F2-487F-A649-C69A491E2664}">
      <dsp:nvSpPr>
        <dsp:cNvPr id="0" name=""/>
        <dsp:cNvSpPr/>
      </dsp:nvSpPr>
      <dsp:spPr>
        <a:xfrm>
          <a:off x="3665638" y="3411623"/>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b="1" kern="1200" dirty="0"/>
            <a:t>Onze TIP</a:t>
          </a:r>
        </a:p>
        <a:p>
          <a:pPr marL="0" lvl="0" indent="0" algn="ctr" defTabSz="800100">
            <a:lnSpc>
              <a:spcPct val="90000"/>
            </a:lnSpc>
            <a:spcBef>
              <a:spcPct val="0"/>
            </a:spcBef>
            <a:spcAft>
              <a:spcPct val="35000"/>
            </a:spcAft>
            <a:buNone/>
          </a:pPr>
          <a:r>
            <a:rPr lang="en-US" sz="1800" kern="1200" dirty="0"/>
            <a:t>Kospi  </a:t>
          </a:r>
        </a:p>
      </dsp:txBody>
      <dsp:txXfrm>
        <a:off x="3705288" y="3451273"/>
        <a:ext cx="4044543" cy="732927"/>
      </dsp:txXfrm>
    </dsp:sp>
    <dsp:sp modelId="{49927306-6573-47B9-9F61-6F04E517409C}">
      <dsp:nvSpPr>
        <dsp:cNvPr id="0" name=""/>
        <dsp:cNvSpPr/>
      </dsp:nvSpPr>
      <dsp:spPr>
        <a:xfrm>
          <a:off x="3665638" y="4264462"/>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b="1" kern="1200" dirty="0"/>
            <a:t>Blijft toch alert  ,,er is risico op  beurs correctie</a:t>
          </a:r>
          <a:endParaRPr lang="en-US" sz="1800" kern="1200" dirty="0"/>
        </a:p>
      </dsp:txBody>
      <dsp:txXfrm>
        <a:off x="3705288" y="4304112"/>
        <a:ext cx="4044543" cy="732927"/>
      </dsp:txXfrm>
    </dsp:sp>
    <dsp:sp modelId="{45FAD75E-41AC-4A80-9515-9E69158322FB}">
      <dsp:nvSpPr>
        <dsp:cNvPr id="0" name=""/>
        <dsp:cNvSpPr/>
      </dsp:nvSpPr>
      <dsp:spPr>
        <a:xfrm>
          <a:off x="3665638" y="5117300"/>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b="1" kern="1200" dirty="0"/>
            <a:t>China mag onmiddellijk gekocht worden als Hormuz opgelost is</a:t>
          </a:r>
          <a:endParaRPr lang="en-US" sz="1800" kern="1200" dirty="0"/>
        </a:p>
      </dsp:txBody>
      <dsp:txXfrm>
        <a:off x="3705288" y="5156950"/>
        <a:ext cx="4044543" cy="732927"/>
      </dsp:txXfrm>
    </dsp:sp>
    <dsp:sp modelId="{41144B68-6B4F-4D72-9C3C-A51251519380}">
      <dsp:nvSpPr>
        <dsp:cNvPr id="0" name=""/>
        <dsp:cNvSpPr/>
      </dsp:nvSpPr>
      <dsp:spPr>
        <a:xfrm>
          <a:off x="3665638" y="5970139"/>
          <a:ext cx="4123843" cy="812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BE" sz="1800" kern="1200" dirty="0"/>
            <a:t> hoofdadviseur</a:t>
          </a:r>
        </a:p>
        <a:p>
          <a:pPr marL="0" lvl="0" indent="0" algn="ctr" defTabSz="800100">
            <a:lnSpc>
              <a:spcPct val="90000"/>
            </a:lnSpc>
            <a:spcBef>
              <a:spcPct val="0"/>
            </a:spcBef>
            <a:spcAft>
              <a:spcPct val="35000"/>
            </a:spcAft>
            <a:buNone/>
          </a:pPr>
          <a:r>
            <a:rPr lang="nl-BE" sz="1800" kern="1200" dirty="0" err="1"/>
            <a:t>BBusschaert</a:t>
          </a:r>
          <a:endParaRPr lang="en-US" sz="1800" kern="1200" dirty="0"/>
        </a:p>
      </dsp:txBody>
      <dsp:txXfrm>
        <a:off x="3705288" y="6009789"/>
        <a:ext cx="4044543" cy="7329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16E85B5F-3492-4D5E-9382-6BC44A493532}" type="datetimeFigureOut">
              <a:t>22/04/2026</a:t>
            </a:fld>
            <a:endParaRPr lang="nl-NL"/>
          </a:p>
        </p:txBody>
      </p:sp>
      <p:sp>
        <p:nvSpPr>
          <p:cNvPr id="4" name="Tijdelijke aanduiding voor dia-afbeelding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A54A5BA-A066-41BE-B88D-5915C9664E5F}" type="slidenum">
              <a:t>‹nr.›</a:t>
            </a:fld>
            <a:endParaRPr lang="nl-NL"/>
          </a:p>
        </p:txBody>
      </p:sp>
    </p:spTree>
    <p:extLst>
      <p:ext uri="{BB962C8B-B14F-4D97-AF65-F5344CB8AC3E}">
        <p14:creationId xmlns:p14="http://schemas.microsoft.com/office/powerpoint/2010/main" val="19853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A54A5BA-A066-41BE-B88D-5915C9664E5F}" type="slidenum">
              <a:rPr lang="nl-BE" smtClean="0"/>
              <a:t>7</a:t>
            </a:fld>
            <a:endParaRPr lang="nl-BE"/>
          </a:p>
        </p:txBody>
      </p:sp>
    </p:spTree>
    <p:extLst>
      <p:ext uri="{BB962C8B-B14F-4D97-AF65-F5344CB8AC3E}">
        <p14:creationId xmlns:p14="http://schemas.microsoft.com/office/powerpoint/2010/main" val="325573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A54A5BA-A066-41BE-B88D-5915C9664E5F}" type="slidenum">
              <a:rPr lang="nl-BE" smtClean="0"/>
              <a:t>15</a:t>
            </a:fld>
            <a:endParaRPr lang="nl-BE"/>
          </a:p>
        </p:txBody>
      </p:sp>
    </p:spTree>
    <p:extLst>
      <p:ext uri="{BB962C8B-B14F-4D97-AF65-F5344CB8AC3E}">
        <p14:creationId xmlns:p14="http://schemas.microsoft.com/office/powerpoint/2010/main" val="371512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DA54A5BA-A066-41BE-B88D-5915C9664E5F}" type="slidenum">
              <a:rPr lang="nl-BE" smtClean="0"/>
              <a:t>28</a:t>
            </a:fld>
            <a:endParaRPr lang="nl-BE"/>
          </a:p>
        </p:txBody>
      </p:sp>
    </p:spTree>
    <p:extLst>
      <p:ext uri="{BB962C8B-B14F-4D97-AF65-F5344CB8AC3E}">
        <p14:creationId xmlns:p14="http://schemas.microsoft.com/office/powerpoint/2010/main" val="249040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22.04.2026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275594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22.04.2026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98383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22.04.2026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005893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4/22/2026</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2559294919"/>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A953BDC-9EAE-49FE-9892-958C9F845175}" type="datetimeFigureOut">
              <a:rPr lang="de-DE" smtClean="0"/>
              <a:t>22.04.2026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054333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A953BDC-9EAE-49FE-9892-958C9F845175}" type="datetimeFigureOut">
              <a:rPr lang="de-DE" smtClean="0"/>
              <a:t>22.04.2026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729785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A953BDC-9EAE-49FE-9892-958C9F845175}" type="datetimeFigureOut">
              <a:rPr lang="de-DE" smtClean="0"/>
              <a:t>22.04.2026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1250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A953BDC-9EAE-49FE-9892-958C9F845175}" type="datetimeFigureOut">
              <a:rPr lang="de-DE" smtClean="0"/>
              <a:t>22.04.2026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80796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A953BDC-9EAE-49FE-9892-958C9F845175}" type="datetimeFigureOut">
              <a:rPr lang="de-DE" smtClean="0"/>
              <a:t>22.04.2026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4045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53BDC-9EAE-49FE-9892-958C9F845175}" type="datetimeFigureOut">
              <a:rPr lang="de-DE" smtClean="0"/>
              <a:t>22.04.2026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784908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953BDC-9EAE-49FE-9892-958C9F845175}" type="datetimeFigureOut">
              <a:rPr lang="de-DE" smtClean="0"/>
              <a:t>22.04.2026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62709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A953BDC-9EAE-49FE-9892-958C9F845175}" type="datetimeFigureOut">
              <a:rPr lang="de-DE" smtClean="0"/>
              <a:t>22.04.2026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175606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A953BDC-9EAE-49FE-9892-958C9F845175}" type="datetimeFigureOut">
              <a:rPr lang="de-DE" smtClean="0"/>
              <a:t>22.04.2026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2049619380"/>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249_AC88D8C7.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 name="Rectangle 197">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Rechthoek 2">
            <a:extLst>
              <a:ext uri="{FF2B5EF4-FFF2-40B4-BE49-F238E27FC236}">
                <a16:creationId xmlns:a16="http://schemas.microsoft.com/office/drawing/2014/main" id="{2EFB4097-713F-F32D-2EFF-354A17AF6CC6}"/>
              </a:ext>
            </a:extLst>
          </p:cNvPr>
          <p:cNvSpPr/>
          <p:nvPr/>
        </p:nvSpPr>
        <p:spPr>
          <a:xfrm>
            <a:off x="498143" y="456345"/>
            <a:ext cx="3179929" cy="5773633"/>
          </a:xfrm>
          <a:prstGeom prst="rect">
            <a:avLst/>
          </a:prstGeom>
        </p:spPr>
        <p:txBody>
          <a:bodyPr vert="horz" lIns="91440" tIns="45720" rIns="91440" bIns="45720" rtlCol="0" anchor="b">
            <a:normAutofit fontScale="85000" lnSpcReduction="20000"/>
          </a:bodyPr>
          <a:lstStyle/>
          <a:p>
            <a:pPr algn="r" defTabSz="914400">
              <a:lnSpc>
                <a:spcPct val="90000"/>
              </a:lnSpc>
              <a:spcBef>
                <a:spcPct val="0"/>
              </a:spcBef>
              <a:spcAft>
                <a:spcPts val="600"/>
              </a:spcAft>
            </a:pPr>
            <a:r>
              <a:rPr lang="en-US" sz="4000" b="1" cap="none" spc="0" dirty="0">
                <a:ln w="12700" cmpd="sng">
                  <a:solidFill>
                    <a:schemeClr val="accent4"/>
                  </a:solidFill>
                  <a:prstDash val="solid"/>
                </a:ln>
                <a:solidFill>
                  <a:srgbClr val="FFFFFF"/>
                </a:solidFill>
                <a:effectLst/>
                <a:latin typeface="+mj-lt"/>
                <a:ea typeface="+mj-ea"/>
                <a:cs typeface="+mj-cs"/>
              </a:rPr>
              <a:t> +</a:t>
            </a:r>
            <a:r>
              <a:rPr lang="en-US" sz="4000" b="1" cap="none" spc="0" dirty="0">
                <a:ln w="12700" cmpd="sng">
                  <a:solidFill>
                    <a:schemeClr val="accent4"/>
                  </a:solidFill>
                  <a:prstDash val="solid"/>
                </a:ln>
                <a:solidFill>
                  <a:schemeClr val="accent4"/>
                </a:solidFill>
                <a:effectLst/>
                <a:latin typeface="+mj-lt"/>
                <a:ea typeface="+mj-ea"/>
                <a:cs typeface="+mj-cs"/>
              </a:rPr>
              <a:t>24,5%</a:t>
            </a:r>
            <a:r>
              <a:rPr lang="en-US" sz="4000" b="1" cap="none" spc="0" dirty="0">
                <a:ln w="12700" cmpd="sng">
                  <a:solidFill>
                    <a:schemeClr val="accent4"/>
                  </a:solidFill>
                  <a:prstDash val="solid"/>
                </a:ln>
                <a:solidFill>
                  <a:srgbClr val="FFFFFF"/>
                </a:solidFill>
                <a:effectLst/>
                <a:latin typeface="+mj-lt"/>
                <a:ea typeface="+mj-ea"/>
                <a:cs typeface="+mj-cs"/>
              </a:rPr>
              <a:t>  </a:t>
            </a:r>
            <a:r>
              <a:rPr lang="en-US" sz="4000" b="1" cap="none" spc="0" dirty="0" err="1">
                <a:ln w="12700" cmpd="sng">
                  <a:solidFill>
                    <a:schemeClr val="accent4"/>
                  </a:solidFill>
                  <a:prstDash val="solid"/>
                </a:ln>
                <a:solidFill>
                  <a:srgbClr val="FFFFFF"/>
                </a:solidFill>
                <a:effectLst/>
                <a:latin typeface="+mj-lt"/>
                <a:ea typeface="+mj-ea"/>
                <a:cs typeface="+mj-cs"/>
              </a:rPr>
              <a:t>rendement</a:t>
            </a:r>
            <a:r>
              <a:rPr lang="en-US" sz="4000" b="1" cap="none" spc="0" dirty="0">
                <a:ln w="12700" cmpd="sng">
                  <a:solidFill>
                    <a:schemeClr val="accent4"/>
                  </a:solidFill>
                  <a:prstDash val="solid"/>
                </a:ln>
                <a:solidFill>
                  <a:srgbClr val="FFFFFF"/>
                </a:solidFill>
                <a:effectLst/>
                <a:latin typeface="+mj-lt"/>
                <a:ea typeface="+mj-ea"/>
                <a:cs typeface="+mj-cs"/>
              </a:rPr>
              <a:t> </a:t>
            </a:r>
            <a:r>
              <a:rPr lang="en-US" sz="4000" b="1" cap="none" spc="0" dirty="0">
                <a:ln w="12700" cmpd="sng">
                  <a:solidFill>
                    <a:schemeClr val="accent4"/>
                  </a:solidFill>
                  <a:prstDash val="solid"/>
                </a:ln>
                <a:solidFill>
                  <a:srgbClr val="FF0000"/>
                </a:solidFill>
                <a:effectLst/>
                <a:latin typeface="+mj-lt"/>
                <a:ea typeface="+mj-ea"/>
                <a:cs typeface="+mj-cs"/>
              </a:rPr>
              <a:t>2024</a:t>
            </a:r>
          </a:p>
          <a:p>
            <a:pPr algn="r" defTabSz="914400">
              <a:lnSpc>
                <a:spcPct val="90000"/>
              </a:lnSpc>
              <a:spcBef>
                <a:spcPct val="0"/>
              </a:spcBef>
              <a:spcAft>
                <a:spcPts val="600"/>
              </a:spcAft>
            </a:pPr>
            <a:r>
              <a:rPr lang="en-US" sz="4000" b="1" cap="none" spc="0" dirty="0">
                <a:ln w="12700" cmpd="sng">
                  <a:solidFill>
                    <a:schemeClr val="accent4"/>
                  </a:solidFill>
                  <a:prstDash val="solid"/>
                </a:ln>
                <a:solidFill>
                  <a:schemeClr val="accent4"/>
                </a:solidFill>
                <a:effectLst/>
                <a:latin typeface="+mj-lt"/>
                <a:ea typeface="+mj-ea"/>
                <a:cs typeface="+mj-cs"/>
              </a:rPr>
              <a:t>+97,2%</a:t>
            </a:r>
            <a:r>
              <a:rPr lang="en-US" sz="4000" b="1" cap="none" spc="0" dirty="0">
                <a:ln w="12700" cmpd="sng">
                  <a:solidFill>
                    <a:schemeClr val="accent4"/>
                  </a:solidFill>
                  <a:prstDash val="solid"/>
                </a:ln>
                <a:solidFill>
                  <a:srgbClr val="FFFFFF"/>
                </a:solidFill>
                <a:effectLst/>
                <a:latin typeface="+mj-lt"/>
                <a:ea typeface="+mj-ea"/>
                <a:cs typeface="+mj-cs"/>
              </a:rPr>
              <a:t> </a:t>
            </a:r>
            <a:r>
              <a:rPr lang="en-US" sz="4000" b="1" cap="none" spc="0" dirty="0" err="1">
                <a:ln w="12700" cmpd="sng">
                  <a:solidFill>
                    <a:schemeClr val="accent4"/>
                  </a:solidFill>
                  <a:prstDash val="solid"/>
                </a:ln>
                <a:solidFill>
                  <a:srgbClr val="FFFFFF"/>
                </a:solidFill>
                <a:effectLst/>
                <a:latin typeface="+mj-lt"/>
                <a:ea typeface="+mj-ea"/>
                <a:cs typeface="+mj-cs"/>
              </a:rPr>
              <a:t>rendement</a:t>
            </a:r>
            <a:r>
              <a:rPr lang="en-US" sz="4000" b="1" cap="none" spc="0" dirty="0">
                <a:ln w="12700" cmpd="sng">
                  <a:solidFill>
                    <a:schemeClr val="accent4"/>
                  </a:solidFill>
                  <a:prstDash val="solid"/>
                </a:ln>
                <a:solidFill>
                  <a:srgbClr val="FFFFFF"/>
                </a:solidFill>
                <a:effectLst/>
                <a:latin typeface="+mj-lt"/>
                <a:ea typeface="+mj-ea"/>
                <a:cs typeface="+mj-cs"/>
              </a:rPr>
              <a:t> in </a:t>
            </a:r>
            <a:r>
              <a:rPr lang="en-US" sz="4000" b="1" cap="none" spc="0" dirty="0">
                <a:ln w="12700" cmpd="sng">
                  <a:solidFill>
                    <a:schemeClr val="accent4"/>
                  </a:solidFill>
                  <a:prstDash val="solid"/>
                </a:ln>
                <a:solidFill>
                  <a:srgbClr val="FF0000"/>
                </a:solidFill>
                <a:effectLst/>
                <a:latin typeface="+mj-lt"/>
                <a:ea typeface="+mj-ea"/>
                <a:cs typeface="+mj-cs"/>
              </a:rPr>
              <a:t>2025</a:t>
            </a:r>
          </a:p>
          <a:p>
            <a:pPr algn="r" defTabSz="914400">
              <a:lnSpc>
                <a:spcPct val="90000"/>
              </a:lnSpc>
              <a:spcBef>
                <a:spcPct val="0"/>
              </a:spcBef>
              <a:spcAft>
                <a:spcPts val="600"/>
              </a:spcAft>
            </a:pPr>
            <a:r>
              <a:rPr lang="en-US" sz="4000" b="1" dirty="0">
                <a:ln w="12700" cmpd="sng">
                  <a:solidFill>
                    <a:schemeClr val="accent4"/>
                  </a:solidFill>
                  <a:prstDash val="solid"/>
                </a:ln>
                <a:solidFill>
                  <a:schemeClr val="accent4"/>
                </a:solidFill>
                <a:latin typeface="+mj-lt"/>
                <a:ea typeface="+mj-ea"/>
                <a:cs typeface="+mj-cs"/>
              </a:rPr>
              <a:t>+12,33%</a:t>
            </a:r>
          </a:p>
          <a:p>
            <a:pPr algn="r" defTabSz="914400">
              <a:lnSpc>
                <a:spcPct val="90000"/>
              </a:lnSpc>
              <a:spcBef>
                <a:spcPct val="0"/>
              </a:spcBef>
              <a:spcAft>
                <a:spcPts val="600"/>
              </a:spcAft>
            </a:pPr>
            <a:r>
              <a:rPr lang="en-US" sz="4000" b="1" dirty="0">
                <a:ln w="12700" cmpd="sng">
                  <a:solidFill>
                    <a:schemeClr val="accent4"/>
                  </a:solidFill>
                  <a:prstDash val="solid"/>
                </a:ln>
                <a:solidFill>
                  <a:schemeClr val="accent4"/>
                </a:solidFill>
                <a:latin typeface="+mj-lt"/>
                <a:ea typeface="+mj-ea"/>
                <a:cs typeface="+mj-cs"/>
              </a:rPr>
              <a:t> </a:t>
            </a:r>
            <a:r>
              <a:rPr lang="en-US" sz="4000" b="1" dirty="0" err="1">
                <a:ln w="12700" cmpd="sng">
                  <a:solidFill>
                    <a:schemeClr val="accent4"/>
                  </a:solidFill>
                  <a:prstDash val="solid"/>
                </a:ln>
                <a:solidFill>
                  <a:srgbClr val="FFFFFF"/>
                </a:solidFill>
                <a:latin typeface="+mj-lt"/>
                <a:ea typeface="+mj-ea"/>
                <a:cs typeface="+mj-cs"/>
              </a:rPr>
              <a:t>sinds</a:t>
            </a:r>
            <a:r>
              <a:rPr lang="en-US" sz="4000" b="1" dirty="0">
                <a:ln w="12700" cmpd="sng">
                  <a:solidFill>
                    <a:schemeClr val="accent4"/>
                  </a:solidFill>
                  <a:prstDash val="solid"/>
                </a:ln>
                <a:solidFill>
                  <a:srgbClr val="FFFFFF"/>
                </a:solidFill>
                <a:latin typeface="+mj-lt"/>
                <a:ea typeface="+mj-ea"/>
                <a:cs typeface="+mj-cs"/>
              </a:rPr>
              <a:t> start </a:t>
            </a:r>
            <a:r>
              <a:rPr lang="en-US" sz="4000" b="1" dirty="0">
                <a:ln w="12700" cmpd="sng">
                  <a:solidFill>
                    <a:schemeClr val="accent4"/>
                  </a:solidFill>
                  <a:prstDash val="solid"/>
                </a:ln>
                <a:solidFill>
                  <a:srgbClr val="FF0000"/>
                </a:solidFill>
                <a:latin typeface="+mj-lt"/>
                <a:ea typeface="+mj-ea"/>
                <a:cs typeface="+mj-cs"/>
              </a:rPr>
              <a:t>2026</a:t>
            </a:r>
          </a:p>
          <a:p>
            <a:pPr algn="r" defTabSz="914400">
              <a:lnSpc>
                <a:spcPct val="90000"/>
              </a:lnSpc>
              <a:spcBef>
                <a:spcPct val="0"/>
              </a:spcBef>
              <a:spcAft>
                <a:spcPts val="600"/>
              </a:spcAft>
            </a:pPr>
            <a:endParaRPr lang="en-US" sz="4000" b="1" cap="none" spc="0" dirty="0">
              <a:ln w="12700" cmpd="sng">
                <a:solidFill>
                  <a:schemeClr val="accent4"/>
                </a:solidFill>
                <a:prstDash val="solid"/>
              </a:ln>
              <a:solidFill>
                <a:srgbClr val="FF0000"/>
              </a:solidFill>
              <a:effectLst/>
              <a:latin typeface="+mj-lt"/>
              <a:ea typeface="+mj-ea"/>
              <a:cs typeface="+mj-cs"/>
            </a:endParaRPr>
          </a:p>
          <a:p>
            <a:pPr algn="r" defTabSz="914400">
              <a:lnSpc>
                <a:spcPct val="90000"/>
              </a:lnSpc>
              <a:spcBef>
                <a:spcPct val="0"/>
              </a:spcBef>
              <a:spcAft>
                <a:spcPts val="600"/>
              </a:spcAft>
            </a:pPr>
            <a:r>
              <a:rPr lang="en-US" sz="4000" b="1" dirty="0" err="1">
                <a:ln w="12700" cmpd="sng">
                  <a:solidFill>
                    <a:schemeClr val="accent4"/>
                  </a:solidFill>
                  <a:prstDash val="solid"/>
                </a:ln>
                <a:latin typeface="+mj-lt"/>
                <a:ea typeface="+mj-ea"/>
                <a:cs typeface="+mj-cs"/>
              </a:rPr>
              <a:t>Gemiddeld</a:t>
            </a:r>
            <a:r>
              <a:rPr lang="en-US" sz="4000" b="1" dirty="0">
                <a:ln w="12700" cmpd="sng">
                  <a:solidFill>
                    <a:schemeClr val="accent4"/>
                  </a:solidFill>
                  <a:prstDash val="solid"/>
                </a:ln>
                <a:latin typeface="+mj-lt"/>
                <a:ea typeface="+mj-ea"/>
                <a:cs typeface="+mj-cs"/>
              </a:rPr>
              <a:t> </a:t>
            </a:r>
            <a:r>
              <a:rPr lang="en-US" sz="4000" b="1" dirty="0" err="1">
                <a:ln w="12700" cmpd="sng">
                  <a:solidFill>
                    <a:schemeClr val="accent4"/>
                  </a:solidFill>
                  <a:prstDash val="solid"/>
                </a:ln>
                <a:latin typeface="+mj-lt"/>
                <a:ea typeface="+mj-ea"/>
                <a:cs typeface="+mj-cs"/>
              </a:rPr>
              <a:t>rendement</a:t>
            </a:r>
            <a:r>
              <a:rPr lang="en-US" sz="4000" b="1" dirty="0">
                <a:ln w="12700" cmpd="sng">
                  <a:solidFill>
                    <a:schemeClr val="accent4"/>
                  </a:solidFill>
                  <a:prstDash val="solid"/>
                </a:ln>
                <a:latin typeface="+mj-lt"/>
                <a:ea typeface="+mj-ea"/>
                <a:cs typeface="+mj-cs"/>
              </a:rPr>
              <a:t> </a:t>
            </a:r>
            <a:r>
              <a:rPr lang="en-US" sz="4000" b="1" dirty="0" err="1">
                <a:ln w="12700" cmpd="sng">
                  <a:solidFill>
                    <a:schemeClr val="accent4"/>
                  </a:solidFill>
                  <a:prstDash val="solid"/>
                </a:ln>
                <a:latin typeface="+mj-lt"/>
                <a:ea typeface="+mj-ea"/>
                <a:cs typeface="+mj-cs"/>
              </a:rPr>
              <a:t>portefeuilles</a:t>
            </a:r>
            <a:r>
              <a:rPr lang="en-US" sz="4000" b="1" dirty="0">
                <a:ln w="12700" cmpd="sng">
                  <a:solidFill>
                    <a:schemeClr val="accent4"/>
                  </a:solidFill>
                  <a:prstDash val="solid"/>
                </a:ln>
                <a:latin typeface="+mj-lt"/>
                <a:ea typeface="+mj-ea"/>
                <a:cs typeface="+mj-cs"/>
              </a:rPr>
              <a:t> </a:t>
            </a:r>
            <a:r>
              <a:rPr lang="en-US" sz="4000" b="1" dirty="0" err="1">
                <a:ln w="12700" cmpd="sng">
                  <a:solidFill>
                    <a:schemeClr val="accent4"/>
                  </a:solidFill>
                  <a:prstDash val="solid"/>
                </a:ln>
                <a:latin typeface="+mj-lt"/>
                <a:ea typeface="+mj-ea"/>
                <a:cs typeface="+mj-cs"/>
              </a:rPr>
              <a:t>klanten</a:t>
            </a:r>
            <a:endParaRPr lang="en-US" sz="4000" b="1" cap="none" spc="0" dirty="0">
              <a:ln w="12700" cmpd="sng">
                <a:solidFill>
                  <a:schemeClr val="accent4"/>
                </a:solidFill>
                <a:prstDash val="solid"/>
              </a:ln>
              <a:effectLst/>
              <a:latin typeface="+mj-lt"/>
              <a:ea typeface="+mj-ea"/>
              <a:cs typeface="+mj-cs"/>
            </a:endParaRPr>
          </a:p>
          <a:p>
            <a:pPr algn="r" defTabSz="914400">
              <a:lnSpc>
                <a:spcPct val="90000"/>
              </a:lnSpc>
              <a:spcBef>
                <a:spcPct val="0"/>
              </a:spcBef>
              <a:spcAft>
                <a:spcPts val="600"/>
              </a:spcAft>
            </a:pPr>
            <a:endParaRPr lang="en-US" sz="4000" b="1" cap="none" spc="0" dirty="0">
              <a:ln w="12700" cmpd="sng">
                <a:solidFill>
                  <a:schemeClr val="accent4"/>
                </a:solidFill>
                <a:prstDash val="solid"/>
              </a:ln>
              <a:solidFill>
                <a:srgbClr val="FFFFFF"/>
              </a:solidFill>
              <a:effectLst/>
              <a:latin typeface="+mj-lt"/>
              <a:ea typeface="+mj-ea"/>
              <a:cs typeface="+mj-cs"/>
            </a:endParaRPr>
          </a:p>
        </p:txBody>
      </p:sp>
      <p:pic>
        <p:nvPicPr>
          <p:cNvPr id="13" name="Afbeelding 12" descr="Afbeelding met tekst, schermopname, Lettertype, logo&#10;&#10;Door AI gegenereerde inhoud is mogelijk onjuist.">
            <a:extLst>
              <a:ext uri="{FF2B5EF4-FFF2-40B4-BE49-F238E27FC236}">
                <a16:creationId xmlns:a16="http://schemas.microsoft.com/office/drawing/2014/main" id="{F7A64C14-B85A-DC53-61BE-3216348D8D53}"/>
              </a:ext>
            </a:extLst>
          </p:cNvPr>
          <p:cNvPicPr>
            <a:picLocks noChangeAspect="1"/>
          </p:cNvPicPr>
          <p:nvPr/>
        </p:nvPicPr>
        <p:blipFill>
          <a:blip r:embed="rId2"/>
          <a:srcRect l="6469" r="6469" b="1"/>
          <a:stretch>
            <a:fillRect/>
          </a:stretch>
        </p:blipFill>
        <p:spPr>
          <a:xfrm>
            <a:off x="5325626" y="425705"/>
            <a:ext cx="5496449" cy="4182491"/>
          </a:xfrm>
          <a:prstGeom prst="rect">
            <a:avLst/>
          </a:prstGeom>
        </p:spPr>
      </p:pic>
      <p:sp>
        <p:nvSpPr>
          <p:cNvPr id="20" name="Tekstvak 19">
            <a:extLst>
              <a:ext uri="{FF2B5EF4-FFF2-40B4-BE49-F238E27FC236}">
                <a16:creationId xmlns:a16="http://schemas.microsoft.com/office/drawing/2014/main" id="{ED40CE6C-D9BC-2397-06E6-35D1256A7600}"/>
              </a:ext>
            </a:extLst>
          </p:cNvPr>
          <p:cNvSpPr txBox="1"/>
          <p:nvPr/>
        </p:nvSpPr>
        <p:spPr>
          <a:xfrm>
            <a:off x="4905052" y="4665824"/>
            <a:ext cx="6483958" cy="1694032"/>
          </a:xfrm>
          <a:prstGeom prst="rect">
            <a:avLst/>
          </a:prstGeom>
        </p:spPr>
        <p:txBody>
          <a:bodyPr vert="horz" lIns="91440" tIns="45720" rIns="91440" bIns="45720" rtlCol="0" anchor="ctr">
            <a:normAutofit fontScale="92500" lnSpcReduction="10000"/>
          </a:bodyPr>
          <a:lstStyle/>
          <a:p>
            <a:pPr indent="-228600" defTabSz="914400">
              <a:lnSpc>
                <a:spcPct val="90000"/>
              </a:lnSpc>
              <a:spcAft>
                <a:spcPts val="600"/>
              </a:spcAft>
              <a:buFont typeface="Arial" panose="020B0604020202020204" pitchFamily="34" charset="0"/>
              <a:buChar char="•"/>
            </a:pPr>
            <a:r>
              <a:rPr lang="en-US" sz="2800" b="1" dirty="0">
                <a:solidFill>
                  <a:srgbClr val="FFC000"/>
                </a:solidFill>
              </a:rPr>
              <a:t>Piers de </a:t>
            </a:r>
            <a:r>
              <a:rPr lang="en-US" sz="2800" b="1" dirty="0" err="1">
                <a:solidFill>
                  <a:srgbClr val="FFC000"/>
                </a:solidFill>
              </a:rPr>
              <a:t>raveschootlaan</a:t>
            </a:r>
            <a:r>
              <a:rPr lang="en-US" sz="2800" b="1" dirty="0">
                <a:solidFill>
                  <a:srgbClr val="FFC000"/>
                </a:solidFill>
              </a:rPr>
              <a:t> 113  </a:t>
            </a:r>
            <a:r>
              <a:rPr lang="en-US" sz="2800" b="1" dirty="0" err="1">
                <a:solidFill>
                  <a:srgbClr val="FFC000"/>
                </a:solidFill>
              </a:rPr>
              <a:t>hoek</a:t>
            </a:r>
            <a:r>
              <a:rPr lang="en-US" sz="2800" b="1" dirty="0">
                <a:solidFill>
                  <a:srgbClr val="FFC000"/>
                </a:solidFill>
              </a:rPr>
              <a:t> De </a:t>
            </a:r>
            <a:r>
              <a:rPr lang="en-US" sz="2800" b="1" dirty="0" err="1">
                <a:solidFill>
                  <a:srgbClr val="FFC000"/>
                </a:solidFill>
              </a:rPr>
              <a:t>smidplein</a:t>
            </a:r>
            <a:r>
              <a:rPr lang="en-US" sz="2800" b="1" dirty="0">
                <a:solidFill>
                  <a:srgbClr val="FFC000"/>
                </a:solidFill>
              </a:rPr>
              <a:t>  050344777  </a:t>
            </a:r>
            <a:r>
              <a:rPr lang="en-US" sz="2800" b="1" dirty="0" err="1">
                <a:solidFill>
                  <a:srgbClr val="FFC000"/>
                </a:solidFill>
              </a:rPr>
              <a:t>samen</a:t>
            </a:r>
            <a:r>
              <a:rPr lang="en-US" sz="2800" b="1" dirty="0">
                <a:solidFill>
                  <a:srgbClr val="FFC000"/>
                </a:solidFill>
              </a:rPr>
              <a:t> met Goldbugs finance 050 731 789 </a:t>
            </a:r>
            <a:r>
              <a:rPr lang="en-US" sz="2800" b="1" dirty="0" err="1">
                <a:solidFill>
                  <a:srgbClr val="FFC000"/>
                </a:solidFill>
              </a:rPr>
              <a:t>uw</a:t>
            </a:r>
            <a:r>
              <a:rPr lang="en-US" sz="2800" b="1" dirty="0">
                <a:solidFill>
                  <a:srgbClr val="FFC000"/>
                </a:solidFill>
              </a:rPr>
              <a:t> </a:t>
            </a:r>
            <a:r>
              <a:rPr lang="en-US" sz="2800" b="1" dirty="0" err="1">
                <a:solidFill>
                  <a:srgbClr val="FFC000"/>
                </a:solidFill>
              </a:rPr>
              <a:t>goudbank</a:t>
            </a:r>
            <a:endParaRPr lang="en-US" sz="2800" b="1" dirty="0">
              <a:solidFill>
                <a:srgbClr val="FFC000"/>
              </a:solidFill>
            </a:endParaRPr>
          </a:p>
          <a:p>
            <a:pPr indent="-228600" defTabSz="914400">
              <a:lnSpc>
                <a:spcPct val="90000"/>
              </a:lnSpc>
              <a:spcAft>
                <a:spcPts val="600"/>
              </a:spcAft>
              <a:buFont typeface="Arial" panose="020B0604020202020204" pitchFamily="34" charset="0"/>
              <a:buChar char="•"/>
            </a:pPr>
            <a:r>
              <a:rPr lang="en-US" sz="2000" dirty="0"/>
              <a:t>Centrum </a:t>
            </a:r>
            <a:r>
              <a:rPr lang="en-US" sz="2000" dirty="0" err="1"/>
              <a:t>knokke</a:t>
            </a:r>
            <a:r>
              <a:rPr lang="en-US" sz="2000" dirty="0"/>
              <a:t> </a:t>
            </a:r>
            <a:r>
              <a:rPr lang="en-US" sz="2000" dirty="0" err="1"/>
              <a:t>kruispunt</a:t>
            </a:r>
            <a:r>
              <a:rPr lang="en-US" sz="2000" dirty="0"/>
              <a:t> </a:t>
            </a:r>
            <a:r>
              <a:rPr lang="en-US" sz="2000" dirty="0" err="1"/>
              <a:t>lippenslaan</a:t>
            </a:r>
            <a:r>
              <a:rPr lang="en-US" sz="2000" dirty="0"/>
              <a:t> /</a:t>
            </a:r>
            <a:r>
              <a:rPr lang="en-US" sz="2000" dirty="0" err="1"/>
              <a:t>elisabethlaan</a:t>
            </a:r>
            <a:endParaRPr lang="en-US" sz="2000" dirty="0"/>
          </a:p>
        </p:txBody>
      </p:sp>
    </p:spTree>
    <p:extLst>
      <p:ext uri="{BB962C8B-B14F-4D97-AF65-F5344CB8AC3E}">
        <p14:creationId xmlns:p14="http://schemas.microsoft.com/office/powerpoint/2010/main" val="127683502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1A679CB-0F50-4007-3EBE-38B57CA6C471}"/>
              </a:ext>
            </a:extLst>
          </p:cNvPr>
          <p:cNvSpPr>
            <a:spLocks noGrp="1"/>
          </p:cNvSpPr>
          <p:nvPr>
            <p:ph type="dt" sz="half" idx="10"/>
          </p:nvPr>
        </p:nvSpPr>
        <p:spPr>
          <a:xfrm>
            <a:off x="838200" y="6356350"/>
            <a:ext cx="2743200" cy="365125"/>
          </a:xfrm>
        </p:spPr>
        <p:txBody>
          <a:bodyPr vert="horz" lIns="91440" tIns="45720" rIns="91440" bIns="45720" rtlCol="0" anchor="ctr">
            <a:normAutofit fontScale="92500" lnSpcReduction="10000"/>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79EC0A4B-AE81-4AD7-86EA-9F753B2B1EB0}" type="datetime1">
              <a:rPr lang="en-US"/>
              <a:pPr/>
              <a:t>4/22/2026</a:t>
            </a:fld>
            <a:endParaRPr lang="en-US"/>
          </a:p>
        </p:txBody>
      </p:sp>
      <p:sp>
        <p:nvSpPr>
          <p:cNvPr id="5" name="Tijdelijke aanduiding voor dianummer 4">
            <a:extLst>
              <a:ext uri="{FF2B5EF4-FFF2-40B4-BE49-F238E27FC236}">
                <a16:creationId xmlns:a16="http://schemas.microsoft.com/office/drawing/2014/main" id="{87444CC1-B56A-A9F5-5A91-A0D8EE9898C4}"/>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92500" lnSpcReduction="10000"/>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80F073CC-40D5-4B23-8DF0-9BD0A0C12F2C}" type="slidenum">
              <a:rPr lang="en-US"/>
              <a:pPr/>
              <a:t>10</a:t>
            </a:fld>
            <a:endParaRPr lang="en-US"/>
          </a:p>
        </p:txBody>
      </p:sp>
      <p:sp>
        <p:nvSpPr>
          <p:cNvPr id="7" name="Rechthoek 6">
            <a:extLst>
              <a:ext uri="{FF2B5EF4-FFF2-40B4-BE49-F238E27FC236}">
                <a16:creationId xmlns:a16="http://schemas.microsoft.com/office/drawing/2014/main" id="{1C1CCAF6-4215-F8D5-69C8-D14DAB5140DC}"/>
              </a:ext>
            </a:extLst>
          </p:cNvPr>
          <p:cNvSpPr/>
          <p:nvPr/>
        </p:nvSpPr>
        <p:spPr>
          <a:xfrm>
            <a:off x="5714922" y="504269"/>
            <a:ext cx="5593662" cy="974892"/>
          </a:xfrm>
          <a:prstGeom prst="rect">
            <a:avLst/>
          </a:prstGeom>
          <a:noFill/>
        </p:spPr>
        <p:txBody>
          <a:bodyPr wrap="square" lIns="96783" tIns="48392" rIns="96783" bIns="48392" anchor="t">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algn="ctr"/>
            <a:endParaRPr lang="nl-NL" sz="5700" b="1" cap="none" spc="0" dirty="0">
              <a:ln w="9525">
                <a:solidFill>
                  <a:prstClr val="white"/>
                </a:solidFill>
                <a:prstDash val="solid"/>
              </a:ln>
              <a:solidFill>
                <a:srgbClr val="FF0000"/>
              </a:solidFill>
              <a:effectLst>
                <a:outerShdw blurRad="12700" dist="38100" dir="2700000" algn="tl" rotWithShape="0">
                  <a:prstClr val="white">
                    <a:lumMod val="50000"/>
                  </a:prstClr>
                </a:outerShdw>
              </a:effectLst>
            </a:endParaRPr>
          </a:p>
        </p:txBody>
      </p:sp>
      <p:pic>
        <p:nvPicPr>
          <p:cNvPr id="12" name="Afbeelding 11">
            <a:extLst>
              <a:ext uri="{FF2B5EF4-FFF2-40B4-BE49-F238E27FC236}">
                <a16:creationId xmlns:a16="http://schemas.microsoft.com/office/drawing/2014/main" id="{B79A185A-850F-155B-DBF0-08B904325E87}"/>
              </a:ext>
            </a:extLst>
          </p:cNvPr>
          <p:cNvPicPr>
            <a:picLocks noChangeAspect="1"/>
          </p:cNvPicPr>
          <p:nvPr/>
        </p:nvPicPr>
        <p:blipFill>
          <a:blip r:embed="rId2"/>
          <a:stretch>
            <a:fillRect/>
          </a:stretch>
        </p:blipFill>
        <p:spPr>
          <a:xfrm>
            <a:off x="1507253" y="94725"/>
            <a:ext cx="9174145" cy="6670984"/>
          </a:xfrm>
          <a:prstGeom prst="rect">
            <a:avLst/>
          </a:prstGeom>
        </p:spPr>
      </p:pic>
    </p:spTree>
    <p:extLst>
      <p:ext uri="{BB962C8B-B14F-4D97-AF65-F5344CB8AC3E}">
        <p14:creationId xmlns:p14="http://schemas.microsoft.com/office/powerpoint/2010/main" val="288048940"/>
      </p:ext>
    </p:extLst>
  </p:cSld>
  <p:clrMapOvr>
    <a:masterClrMapping/>
  </p:clrMapOvr>
  <p:transition spd="med" advTm="9000">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a:extLst>
              <a:ext uri="{FF2B5EF4-FFF2-40B4-BE49-F238E27FC236}">
                <a16:creationId xmlns:a16="http://schemas.microsoft.com/office/drawing/2014/main" id="{DD6703B6-08BC-8112-AE35-2BA0B34CDA00}"/>
              </a:ext>
            </a:extLst>
          </p:cNvPr>
          <p:cNvPicPr>
            <a:picLocks noChangeAspect="1"/>
          </p:cNvPicPr>
          <p:nvPr/>
        </p:nvPicPr>
        <p:blipFill>
          <a:blip r:embed="rId2"/>
          <a:stretch>
            <a:fillRect/>
          </a:stretch>
        </p:blipFill>
        <p:spPr>
          <a:xfrm>
            <a:off x="633046" y="96738"/>
            <a:ext cx="7058344" cy="6670136"/>
          </a:xfrm>
          <a:prstGeom prst="rect">
            <a:avLst/>
          </a:prstGeom>
        </p:spPr>
      </p:pic>
      <p:grpSp>
        <p:nvGrpSpPr>
          <p:cNvPr id="15" name="Group 1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Tijdelijke aanduiding voor datum 3">
            <a:extLst>
              <a:ext uri="{FF2B5EF4-FFF2-40B4-BE49-F238E27FC236}">
                <a16:creationId xmlns:a16="http://schemas.microsoft.com/office/drawing/2014/main" id="{72366F8D-725C-797B-45A4-7A75241B0AE4}"/>
              </a:ext>
            </a:extLst>
          </p:cNvPr>
          <p:cNvSpPr>
            <a:spLocks noGrp="1"/>
          </p:cNvSpPr>
          <p:nvPr>
            <p:ph type="dt" sz="half" idx="10"/>
          </p:nvPr>
        </p:nvSpPr>
        <p:spPr>
          <a:xfrm>
            <a:off x="9580287" y="5519016"/>
            <a:ext cx="2173918" cy="365125"/>
          </a:xfrm>
        </p:spPr>
        <p:txBody>
          <a:bodyPr vert="horz" lIns="91440" tIns="45720" rIns="91440" bIns="45720" rtlCol="0" anchor="ctr">
            <a:normAutofit/>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pPr algn="r" defTabSz="914400">
              <a:spcAft>
                <a:spcPts val="600"/>
              </a:spcAft>
            </a:pPr>
            <a:fld id="{79EC0A4B-AE81-4AD7-86EA-9F753B2B1EB0}" type="datetime1">
              <a:rPr lang="en-US" sz="1100">
                <a:solidFill>
                  <a:schemeClr val="bg1">
                    <a:alpha val="80000"/>
                  </a:schemeClr>
                </a:solidFill>
              </a:rPr>
              <a:pPr algn="r" defTabSz="914400">
                <a:spcAft>
                  <a:spcPts val="600"/>
                </a:spcAft>
              </a:pPr>
              <a:t>4/22/2026</a:t>
            </a:fld>
            <a:endParaRPr lang="en-US" sz="1100">
              <a:solidFill>
                <a:schemeClr val="bg1">
                  <a:alpha val="80000"/>
                </a:schemeClr>
              </a:solidFill>
            </a:endParaRPr>
          </a:p>
        </p:txBody>
      </p:sp>
      <p:sp>
        <p:nvSpPr>
          <p:cNvPr id="5" name="Tijdelijke aanduiding voor dianummer 4">
            <a:extLst>
              <a:ext uri="{FF2B5EF4-FFF2-40B4-BE49-F238E27FC236}">
                <a16:creationId xmlns:a16="http://schemas.microsoft.com/office/drawing/2014/main" id="{D6C627DD-858C-44BE-FBEC-FFC77AD542A3}"/>
              </a:ext>
            </a:extLst>
          </p:cNvPr>
          <p:cNvSpPr>
            <a:spLocks noGrp="1"/>
          </p:cNvSpPr>
          <p:nvPr>
            <p:ph type="sldNum" sz="quarter" idx="12"/>
          </p:nvPr>
        </p:nvSpPr>
        <p:spPr>
          <a:xfrm>
            <a:off x="11146536" y="6035040"/>
            <a:ext cx="548640" cy="548640"/>
          </a:xfrm>
          <a:prstGeom prst="ellipse">
            <a:avLst/>
          </a:prstGeom>
          <a:solidFill>
            <a:schemeClr val="bg1">
              <a:alpha val="80000"/>
            </a:schemeClr>
          </a:solidFill>
        </p:spPr>
        <p:txBody>
          <a:bodyPr vert="horz" lIns="91440" tIns="45720" rIns="91440" bIns="45720" rtlCol="0" anchor="ctr">
            <a:normAutofit/>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pPr algn="ctr" defTabSz="914400">
              <a:spcAft>
                <a:spcPts val="600"/>
              </a:spcAft>
            </a:pPr>
            <a:fld id="{80F073CC-40D5-4B23-8DF0-9BD0A0C12F2C}" type="slidenum">
              <a:rPr lang="en-US" sz="1200"/>
              <a:pPr algn="ctr" defTabSz="914400">
                <a:spcAft>
                  <a:spcPts val="600"/>
                </a:spcAft>
              </a:pPr>
              <a:t>11</a:t>
            </a:fld>
            <a:endParaRPr lang="en-US" sz="1200"/>
          </a:p>
        </p:txBody>
      </p:sp>
    </p:spTree>
    <p:extLst>
      <p:ext uri="{BB962C8B-B14F-4D97-AF65-F5344CB8AC3E}">
        <p14:creationId xmlns:p14="http://schemas.microsoft.com/office/powerpoint/2010/main" val="2281943658"/>
      </p:ext>
    </p:extLst>
  </p:cSld>
  <p:clrMapOvr>
    <a:masterClrMapping/>
  </p:clrMapOvr>
  <p:transition spd="med" advTm="9000">
    <p:pull/>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1A1356C-0032-4839-BB89-14B41094ED8B}"/>
              </a:ext>
            </a:extLst>
          </p:cNvPr>
          <p:cNvPicPr>
            <a:picLocks noChangeAspect="1"/>
          </p:cNvPicPr>
          <p:nvPr/>
        </p:nvPicPr>
        <p:blipFill>
          <a:blip r:embed="rId2"/>
          <a:stretch>
            <a:fillRect/>
          </a:stretch>
        </p:blipFill>
        <p:spPr>
          <a:xfrm>
            <a:off x="0" y="383239"/>
            <a:ext cx="12192000" cy="6474761"/>
          </a:xfrm>
          <a:prstGeom prst="rect">
            <a:avLst/>
          </a:prstGeom>
        </p:spPr>
      </p:pic>
      <p:sp>
        <p:nvSpPr>
          <p:cNvPr id="3" name="object 3"/>
          <p:cNvSpPr txBox="1"/>
          <p:nvPr/>
        </p:nvSpPr>
        <p:spPr>
          <a:xfrm>
            <a:off x="1172325" y="4522402"/>
            <a:ext cx="3295980" cy="804066"/>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3148"/>
              </a:lnSpc>
              <a:spcBef>
                <a:spcPts val="0"/>
              </a:spcBef>
              <a:spcAft>
                <a:spcPts val="0"/>
              </a:spcAft>
            </a:pPr>
            <a:r>
              <a:rPr sz="3200" b="1" i="1" u="sng" dirty="0" err="1">
                <a:solidFill>
                  <a:srgbClr val="FF0000"/>
                </a:solidFill>
                <a:highlight>
                  <a:srgbClr val="00FFFF"/>
                </a:highlight>
                <a:latin typeface="LJQQAM+ITC Zapf Chancery Medium Italic"/>
                <a:cs typeface="LJQQAM+ITC Zapf Chancery Medium Italic"/>
              </a:rPr>
              <a:t>Bedrijfsobligati</a:t>
            </a:r>
            <a:r>
              <a:rPr lang="nl-BE" sz="3200" b="1" i="1" u="sng" dirty="0">
                <a:solidFill>
                  <a:srgbClr val="FF0000"/>
                </a:solidFill>
                <a:highlight>
                  <a:srgbClr val="00FFFF"/>
                </a:highlight>
                <a:latin typeface="LJQQAM+ITC Zapf Chancery Medium Italic"/>
                <a:cs typeface="LJQQAM+ITC Zapf Chancery Medium Italic"/>
              </a:rPr>
              <a:t>e</a:t>
            </a:r>
            <a:r>
              <a:rPr sz="3200" b="1" i="1" u="sng" dirty="0">
                <a:solidFill>
                  <a:srgbClr val="FF0000"/>
                </a:solidFill>
                <a:highlight>
                  <a:srgbClr val="00FFFF"/>
                </a:highlight>
                <a:latin typeface="LJQQAM+ITC Zapf Chancery Medium Italic"/>
                <a:cs typeface="LJQQAM+ITC Zapf Chancery Medium Italic"/>
              </a:rPr>
              <a:t>s</a:t>
            </a:r>
            <a:r>
              <a:rPr sz="3200" b="1" i="1" u="sng" spc="46" dirty="0">
                <a:solidFill>
                  <a:srgbClr val="FF0000"/>
                </a:solidFill>
                <a:highlight>
                  <a:srgbClr val="00FFFF"/>
                </a:highlight>
                <a:latin typeface="LJQQAM+ITC Zapf Chancery Medium Italic"/>
                <a:cs typeface="LJQQAM+ITC Zapf Chancery Medium Italic"/>
              </a:rPr>
              <a:t> </a:t>
            </a:r>
            <a:r>
              <a:rPr sz="3200" b="1" i="1" u="sng" dirty="0">
                <a:solidFill>
                  <a:srgbClr val="FF0000"/>
                </a:solidFill>
                <a:highlight>
                  <a:srgbClr val="00FFFF"/>
                </a:highlight>
                <a:latin typeface="LJQQAM+ITC Zapf Chancery Medium Italic"/>
                <a:cs typeface="LJQQAM+ITC Zapf Chancery Medium Italic"/>
              </a:rPr>
              <a:t>in</a:t>
            </a:r>
            <a:r>
              <a:rPr sz="3200" b="1" i="1" u="sng" spc="22" dirty="0">
                <a:solidFill>
                  <a:srgbClr val="FF0000"/>
                </a:solidFill>
                <a:highlight>
                  <a:srgbClr val="00FFFF"/>
                </a:highlight>
                <a:latin typeface="LJQQAM+ITC Zapf Chancery Medium Italic"/>
                <a:cs typeface="LJQQAM+ITC Zapf Chancery Medium Italic"/>
              </a:rPr>
              <a:t> </a:t>
            </a:r>
            <a:r>
              <a:rPr sz="3200" b="1" i="1" u="sng" dirty="0">
                <a:solidFill>
                  <a:srgbClr val="FF0000"/>
                </a:solidFill>
                <a:highlight>
                  <a:srgbClr val="00FFFF"/>
                </a:highlight>
                <a:latin typeface="LJQQAM+ITC Zapf Chancery Medium Italic"/>
                <a:cs typeface="LJQQAM+ITC Zapf Chancery Medium Italic"/>
              </a:rPr>
              <a:t>€.</a:t>
            </a:r>
          </a:p>
        </p:txBody>
      </p:sp>
      <p:sp>
        <p:nvSpPr>
          <p:cNvPr id="4" name="object 4"/>
          <p:cNvSpPr txBox="1"/>
          <p:nvPr/>
        </p:nvSpPr>
        <p:spPr>
          <a:xfrm>
            <a:off x="1172325" y="5258416"/>
            <a:ext cx="7405841" cy="795089"/>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3148"/>
              </a:lnSpc>
              <a:spcBef>
                <a:spcPts val="0"/>
              </a:spcBef>
              <a:spcAft>
                <a:spcPts val="0"/>
              </a:spcAft>
            </a:pPr>
            <a:r>
              <a:rPr sz="2800" b="1" u="sng" spc="11" dirty="0" err="1">
                <a:solidFill>
                  <a:srgbClr val="FF0000"/>
                </a:solidFill>
                <a:highlight>
                  <a:srgbClr val="FFFF00"/>
                </a:highlight>
                <a:latin typeface="LJQQAM+ITC Zapf Chancery Medium Italic"/>
                <a:cs typeface="LJQQAM+ITC Zapf Chancery Medium Italic"/>
              </a:rPr>
              <a:t>Selectie</a:t>
            </a:r>
            <a:r>
              <a:rPr sz="2800" b="1" u="sng" spc="19" dirty="0">
                <a:solidFill>
                  <a:srgbClr val="FF0000"/>
                </a:solidFill>
                <a:highlight>
                  <a:srgbClr val="FFFF00"/>
                </a:highlight>
                <a:latin typeface="LJQQAM+ITC Zapf Chancery Medium Italic"/>
                <a:cs typeface="LJQQAM+ITC Zapf Chancery Medium Italic"/>
              </a:rPr>
              <a:t> </a:t>
            </a:r>
            <a:r>
              <a:rPr sz="2800" b="1" u="sng" dirty="0">
                <a:solidFill>
                  <a:srgbClr val="FF0000"/>
                </a:solidFill>
                <a:highlight>
                  <a:srgbClr val="FFFF00"/>
                </a:highlight>
                <a:latin typeface="LJQQAM+ITC Zapf Chancery Medium Italic"/>
                <a:cs typeface="LJQQAM+ITC Zapf Chancery Medium Italic"/>
              </a:rPr>
              <a:t>van</a:t>
            </a:r>
            <a:r>
              <a:rPr sz="2800" b="1" u="sng" spc="21" dirty="0">
                <a:solidFill>
                  <a:srgbClr val="FF0000"/>
                </a:solidFill>
                <a:highlight>
                  <a:srgbClr val="FFFF00"/>
                </a:highlight>
                <a:latin typeface="LJQQAM+ITC Zapf Chancery Medium Italic"/>
                <a:cs typeface="LJQQAM+ITC Zapf Chancery Medium Italic"/>
              </a:rPr>
              <a:t> </a:t>
            </a:r>
            <a:r>
              <a:rPr sz="2800" b="1" u="sng" dirty="0" err="1">
                <a:solidFill>
                  <a:srgbClr val="FF0000"/>
                </a:solidFill>
                <a:highlight>
                  <a:srgbClr val="FFFF00"/>
                </a:highlight>
                <a:latin typeface="LJQQAM+ITC Zapf Chancery Medium Italic"/>
                <a:cs typeface="LJQQAM+ITC Zapf Chancery Medium Italic"/>
              </a:rPr>
              <a:t>emissie</a:t>
            </a:r>
            <a:r>
              <a:rPr sz="2800" b="1" u="sng" dirty="0">
                <a:solidFill>
                  <a:srgbClr val="FF0000"/>
                </a:solidFill>
                <a:highlight>
                  <a:srgbClr val="FFFF00"/>
                </a:highlight>
                <a:latin typeface="LJQQAM+ITC Zapf Chancery Medium Italic"/>
                <a:cs typeface="LJQQAM+ITC Zapf Chancery Medium Italic"/>
              </a:rPr>
              <a:t> </a:t>
            </a:r>
            <a:r>
              <a:rPr sz="2800" b="1" u="sng" spc="11" dirty="0">
                <a:solidFill>
                  <a:srgbClr val="FF0000"/>
                </a:solidFill>
                <a:highlight>
                  <a:srgbClr val="FFFF00"/>
                </a:highlight>
                <a:latin typeface="LJQQAM+ITC Zapf Chancery Medium Italic"/>
                <a:cs typeface="LJQQAM+ITC Zapf Chancery Medium Italic"/>
              </a:rPr>
              <a:t>van</a:t>
            </a:r>
            <a:r>
              <a:rPr sz="2800" b="1" u="sng" spc="19" dirty="0">
                <a:solidFill>
                  <a:srgbClr val="FF0000"/>
                </a:solidFill>
                <a:highlight>
                  <a:srgbClr val="FFFF00"/>
                </a:highlight>
                <a:latin typeface="LJQQAM+ITC Zapf Chancery Medium Italic"/>
                <a:cs typeface="LJQQAM+ITC Zapf Chancery Medium Italic"/>
              </a:rPr>
              <a:t> </a:t>
            </a:r>
            <a:r>
              <a:rPr sz="2800" b="1" u="sng" dirty="0">
                <a:solidFill>
                  <a:srgbClr val="FF0000"/>
                </a:solidFill>
                <a:highlight>
                  <a:srgbClr val="FFFF00"/>
                </a:highlight>
                <a:latin typeface="LJQQAM+ITC Zapf Chancery Medium Italic"/>
                <a:cs typeface="LJQQAM+ITC Zapf Chancery Medium Italic"/>
              </a:rPr>
              <a:t>euro-</a:t>
            </a:r>
            <a:r>
              <a:rPr sz="2800" b="1" u="sng" dirty="0" err="1">
                <a:solidFill>
                  <a:srgbClr val="FF0000"/>
                </a:solidFill>
                <a:highlight>
                  <a:srgbClr val="FFFF00"/>
                </a:highlight>
                <a:latin typeface="LJQQAM+ITC Zapf Chancery Medium Italic"/>
                <a:cs typeface="LJQQAM+ITC Zapf Chancery Medium Italic"/>
              </a:rPr>
              <a:t>obligaties</a:t>
            </a:r>
            <a:r>
              <a:rPr sz="2800" b="1" u="sng" spc="11" dirty="0">
                <a:solidFill>
                  <a:srgbClr val="FF0000"/>
                </a:solidFill>
                <a:highlight>
                  <a:srgbClr val="FFFF00"/>
                </a:highlight>
                <a:latin typeface="LJQQAM+ITC Zapf Chancery Medium Italic"/>
                <a:cs typeface="LJQQAM+ITC Zapf Chancery Medium Italic"/>
              </a:rPr>
              <a:t> in</a:t>
            </a:r>
            <a:r>
              <a:rPr sz="2800" b="1" u="sng" dirty="0">
                <a:solidFill>
                  <a:srgbClr val="FF0000"/>
                </a:solidFill>
                <a:highlight>
                  <a:srgbClr val="FFFF00"/>
                </a:highlight>
                <a:latin typeface="LJQQAM+ITC Zapf Chancery Medium Italic"/>
                <a:cs typeface="LJQQAM+ITC Zapf Chancery Medium Italic"/>
              </a:rPr>
              <a:t> </a:t>
            </a:r>
            <a:r>
              <a:rPr sz="2800" b="1" u="sng" dirty="0" err="1">
                <a:solidFill>
                  <a:srgbClr val="FF0000"/>
                </a:solidFill>
                <a:highlight>
                  <a:srgbClr val="FFFF00"/>
                </a:highlight>
                <a:latin typeface="LJQQAM+ITC Zapf Chancery Medium Italic"/>
                <a:cs typeface="LJQQAM+ITC Zapf Chancery Medium Italic"/>
              </a:rPr>
              <a:t>verschillende</a:t>
            </a:r>
            <a:r>
              <a:rPr sz="2800" b="1" u="sng" spc="77" dirty="0">
                <a:solidFill>
                  <a:srgbClr val="FF0000"/>
                </a:solidFill>
                <a:highlight>
                  <a:srgbClr val="FFFF00"/>
                </a:highlight>
                <a:latin typeface="LJQQAM+ITC Zapf Chancery Medium Italic"/>
                <a:cs typeface="LJQQAM+ITC Zapf Chancery Medium Italic"/>
              </a:rPr>
              <a:t> </a:t>
            </a:r>
            <a:r>
              <a:rPr sz="2800" b="1" u="sng" spc="11" dirty="0" err="1">
                <a:solidFill>
                  <a:srgbClr val="FF0000"/>
                </a:solidFill>
                <a:highlight>
                  <a:srgbClr val="FFFF00"/>
                </a:highlight>
                <a:latin typeface="LJQQAM+ITC Zapf Chancery Medium Italic"/>
                <a:cs typeface="LJQQAM+ITC Zapf Chancery Medium Italic"/>
              </a:rPr>
              <a:t>munten</a:t>
            </a:r>
            <a:endParaRPr sz="2800" b="1" u="sng" spc="11" dirty="0">
              <a:solidFill>
                <a:srgbClr val="FF0000"/>
              </a:solidFill>
              <a:highlight>
                <a:srgbClr val="FFFF00"/>
              </a:highlight>
              <a:latin typeface="LJQQAM+ITC Zapf Chancery Medium Italic"/>
              <a:cs typeface="LJQQAM+ITC Zapf Chancery Medium Italic"/>
            </a:endParaRPr>
          </a:p>
        </p:txBody>
      </p:sp>
      <p:sp>
        <p:nvSpPr>
          <p:cNvPr id="5" name="object 5"/>
          <p:cNvSpPr txBox="1"/>
          <p:nvPr/>
        </p:nvSpPr>
        <p:spPr>
          <a:xfrm>
            <a:off x="11322294" y="6384151"/>
            <a:ext cx="325773" cy="190117"/>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1559"/>
              </a:lnSpc>
              <a:spcBef>
                <a:spcPts val="0"/>
              </a:spcBef>
              <a:spcAft>
                <a:spcPts val="0"/>
              </a:spcAft>
            </a:pPr>
            <a:r>
              <a:rPr sz="1164">
                <a:solidFill>
                  <a:srgbClr val="4D4D4D"/>
                </a:solidFill>
                <a:latin typeface="Arial Unicode MS"/>
                <a:cs typeface="Arial Unicode MS"/>
              </a:rPr>
              <a:t>18</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a:xfrm>
            <a:off x="838200" y="6356350"/>
            <a:ext cx="2743200" cy="365125"/>
          </a:xfrm>
        </p:spPr>
        <p:txBody>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70F50FA9-D619-4A9B-BD42-A06B36CAB371}" type="datetime1">
              <a:rPr lang="en-US" smtClean="0"/>
              <a:pPr/>
              <a:t>4/22/2026</a:t>
            </a:fld>
            <a:endParaRPr lang="en-US" dirty="0"/>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a:xfrm>
            <a:off x="8610600" y="6356350"/>
            <a:ext cx="2743200" cy="365125"/>
          </a:xfrm>
        </p:spPr>
        <p:txBody>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80F073CC-40D5-4B23-8DF0-9BD0A0C12F2C}" type="slidenum">
              <a:rPr lang="en-US" smtClean="0"/>
              <a:pPr/>
              <a:t>12</a:t>
            </a:fld>
            <a:endParaRPr lang="en-US"/>
          </a:p>
        </p:txBody>
      </p:sp>
    </p:spTree>
  </p:cSld>
  <p:clrMapOvr>
    <a:masterClrMapping/>
  </p:clrMapOvr>
  <p:transition spd="med" advTm="9000">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441B1F-10FF-5A9F-0014-D7AA3E6E92E8}"/>
              </a:ext>
            </a:extLst>
          </p:cNvPr>
          <p:cNvSpPr>
            <a:spLocks noGrp="1"/>
          </p:cNvSpPr>
          <p:nvPr>
            <p:ph type="title"/>
          </p:nvPr>
        </p:nvSpPr>
        <p:spPr>
          <a:xfrm>
            <a:off x="890338" y="640080"/>
            <a:ext cx="3734014" cy="3566160"/>
          </a:xfrm>
        </p:spPr>
        <p:txBody>
          <a:bodyPr vert="horz" lIns="91440" tIns="45720" rIns="91440" bIns="45720" rtlCol="0" anchor="b">
            <a:norm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defTabSz="914400"/>
            <a:r>
              <a:rPr lang="en-US" sz="5400">
                <a:latin typeface="+mj-lt"/>
                <a:ea typeface="+mj-ea"/>
                <a:cs typeface="+mj-cs"/>
              </a:rPr>
              <a:t>Alle  informatie op kantoor</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atum 3">
            <a:extLst>
              <a:ext uri="{FF2B5EF4-FFF2-40B4-BE49-F238E27FC236}">
                <a16:creationId xmlns:a16="http://schemas.microsoft.com/office/drawing/2014/main" id="{31FE9DCE-D8AD-2104-7344-9FD4F2AA7C3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pPr defTabSz="914400">
              <a:spcAft>
                <a:spcPts val="600"/>
              </a:spcAft>
              <a:defRPr/>
            </a:pPr>
            <a:fld id="{79EC0A4B-AE81-4AD7-86EA-9F753B2B1EB0}" type="datetime1">
              <a:rPr lang="en-US" sz="1200" smtClean="0">
                <a:solidFill>
                  <a:prstClr val="black">
                    <a:tint val="75000"/>
                  </a:prstClr>
                </a:solidFill>
                <a:latin typeface="Calibri" panose="020F0502020204030204"/>
              </a:rPr>
              <a:pPr defTabSz="914400">
                <a:spcAft>
                  <a:spcPts val="600"/>
                </a:spcAft>
                <a:defRPr/>
              </a:pPr>
              <a:t>4/22/2026</a:t>
            </a:fld>
            <a:endParaRPr lang="en-US" sz="1200">
              <a:solidFill>
                <a:prstClr val="black">
                  <a:tint val="75000"/>
                </a:prstClr>
              </a:solidFill>
              <a:latin typeface="Calibri" panose="020F0502020204030204"/>
            </a:endParaRPr>
          </a:p>
        </p:txBody>
      </p:sp>
      <p:pic>
        <p:nvPicPr>
          <p:cNvPr id="7" name="Afbeelding 6">
            <a:extLst>
              <a:ext uri="{FF2B5EF4-FFF2-40B4-BE49-F238E27FC236}">
                <a16:creationId xmlns:a16="http://schemas.microsoft.com/office/drawing/2014/main" id="{30DFEA32-9FC7-7A9F-8EFD-276BF756232D}"/>
              </a:ext>
            </a:extLst>
          </p:cNvPr>
          <p:cNvPicPr>
            <a:picLocks noChangeAspect="1"/>
          </p:cNvPicPr>
          <p:nvPr/>
        </p:nvPicPr>
        <p:blipFill>
          <a:blip r:embed="rId2"/>
          <a:srcRect r="2742"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ijdelijke aanduiding voor dianummer 4">
            <a:extLst>
              <a:ext uri="{FF2B5EF4-FFF2-40B4-BE49-F238E27FC236}">
                <a16:creationId xmlns:a16="http://schemas.microsoft.com/office/drawing/2014/main" id="{CAC8EA8D-8418-B3C0-C354-FC8AB3909ACE}"/>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pPr algn="r" defTabSz="914400">
              <a:spcAft>
                <a:spcPts val="600"/>
              </a:spcAft>
              <a:defRPr/>
            </a:pPr>
            <a:fld id="{80F073CC-40D5-4B23-8DF0-9BD0A0C12F2C}" type="slidenum">
              <a:rPr lang="en-US" sz="1200">
                <a:solidFill>
                  <a:srgbClr val="FFFFFF"/>
                </a:solidFill>
                <a:latin typeface="Calibri" panose="020F0502020204030204"/>
              </a:rPr>
              <a:pPr algn="r" defTabSz="914400">
                <a:spcAft>
                  <a:spcPts val="600"/>
                </a:spcAft>
                <a:defRPr/>
              </a:pPr>
              <a:t>13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361792553"/>
      </p:ext>
    </p:extLst>
  </p:cSld>
  <p:clrMapOvr>
    <a:masterClrMapping/>
  </p:clrMapOvr>
  <p:transition spd="med" advTm="9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18D5A93-AE1C-223E-73B2-DE5572E1FF15}"/>
              </a:ext>
            </a:extLst>
          </p:cNvPr>
          <p:cNvPicPr>
            <a:picLocks noChangeAspect="1"/>
          </p:cNvPicPr>
          <p:nvPr/>
        </p:nvPicPr>
        <p:blipFill>
          <a:blip r:embed="rId2"/>
          <a:stretch>
            <a:fillRect/>
          </a:stretch>
        </p:blipFill>
        <p:spPr>
          <a:xfrm>
            <a:off x="0" y="1"/>
            <a:ext cx="12192000" cy="6858000"/>
          </a:xfrm>
          <a:prstGeom prst="rect">
            <a:avLst/>
          </a:prstGeom>
        </p:spPr>
      </p:pic>
      <p:sp>
        <p:nvSpPr>
          <p:cNvPr id="3" name="object 3"/>
          <p:cNvSpPr txBox="1"/>
          <p:nvPr/>
        </p:nvSpPr>
        <p:spPr>
          <a:xfrm>
            <a:off x="1320015" y="5513722"/>
            <a:ext cx="10258699" cy="1006719"/>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2835"/>
              </a:lnSpc>
              <a:spcBef>
                <a:spcPts val="0"/>
              </a:spcBef>
              <a:spcAft>
                <a:spcPts val="0"/>
              </a:spcAft>
            </a:pPr>
            <a:r>
              <a:rPr sz="2011" dirty="0" err="1">
                <a:solidFill>
                  <a:srgbClr val="FFFF00"/>
                </a:solidFill>
                <a:latin typeface="Arial Black"/>
                <a:cs typeface="Arial Black"/>
              </a:rPr>
              <a:t>Opgelet</a:t>
            </a:r>
            <a:r>
              <a:rPr sz="2011" dirty="0">
                <a:solidFill>
                  <a:srgbClr val="FFFF00"/>
                </a:solidFill>
                <a:latin typeface="Arial Black"/>
                <a:cs typeface="Arial Black"/>
              </a:rPr>
              <a:t> </a:t>
            </a:r>
            <a:r>
              <a:rPr sz="2011" dirty="0" err="1">
                <a:solidFill>
                  <a:srgbClr val="FFFF00"/>
                </a:solidFill>
                <a:latin typeface="Arial Black"/>
                <a:cs typeface="Arial Black"/>
              </a:rPr>
              <a:t>een</a:t>
            </a:r>
            <a:r>
              <a:rPr sz="2011" dirty="0">
                <a:solidFill>
                  <a:srgbClr val="FFFF00"/>
                </a:solidFill>
                <a:latin typeface="Arial Black"/>
                <a:cs typeface="Arial Black"/>
              </a:rPr>
              <a:t> </a:t>
            </a:r>
            <a:r>
              <a:rPr sz="2011" dirty="0" err="1">
                <a:solidFill>
                  <a:srgbClr val="FFFF00"/>
                </a:solidFill>
                <a:latin typeface="Arial Black"/>
                <a:cs typeface="Arial Black"/>
              </a:rPr>
              <a:t>koersdoel</a:t>
            </a:r>
            <a:r>
              <a:rPr sz="2011" spc="11" dirty="0">
                <a:solidFill>
                  <a:srgbClr val="FFFF00"/>
                </a:solidFill>
                <a:latin typeface="Arial Black"/>
                <a:cs typeface="Arial Black"/>
              </a:rPr>
              <a:t> </a:t>
            </a:r>
            <a:r>
              <a:rPr sz="2011" dirty="0">
                <a:solidFill>
                  <a:srgbClr val="FFFF00"/>
                </a:solidFill>
                <a:latin typeface="Arial Black"/>
                <a:cs typeface="Arial Black"/>
              </a:rPr>
              <a:t>is </a:t>
            </a:r>
            <a:r>
              <a:rPr sz="2011" dirty="0" err="1">
                <a:solidFill>
                  <a:srgbClr val="FFFF00"/>
                </a:solidFill>
                <a:latin typeface="Arial Black"/>
                <a:cs typeface="Arial Black"/>
              </a:rPr>
              <a:t>een</a:t>
            </a:r>
            <a:r>
              <a:rPr sz="2011" dirty="0">
                <a:solidFill>
                  <a:srgbClr val="FFFF00"/>
                </a:solidFill>
                <a:latin typeface="Arial Black"/>
                <a:cs typeface="Arial Black"/>
              </a:rPr>
              <a:t> </a:t>
            </a:r>
            <a:r>
              <a:rPr sz="2011" dirty="0" err="1">
                <a:solidFill>
                  <a:srgbClr val="FFFF00"/>
                </a:solidFill>
                <a:latin typeface="Arial Black"/>
                <a:cs typeface="Arial Black"/>
              </a:rPr>
              <a:t>hypothetische</a:t>
            </a:r>
            <a:r>
              <a:rPr sz="2011" spc="574" dirty="0">
                <a:solidFill>
                  <a:srgbClr val="FFFF00"/>
                </a:solidFill>
                <a:latin typeface="Arial Black"/>
                <a:cs typeface="Arial Black"/>
              </a:rPr>
              <a:t> </a:t>
            </a:r>
            <a:r>
              <a:rPr sz="2011" spc="-11" dirty="0" err="1">
                <a:solidFill>
                  <a:srgbClr val="FFFF00"/>
                </a:solidFill>
                <a:latin typeface="Arial Black"/>
                <a:cs typeface="Arial Black"/>
              </a:rPr>
              <a:t>cijfer</a:t>
            </a:r>
            <a:r>
              <a:rPr sz="2011" spc="16" dirty="0">
                <a:solidFill>
                  <a:srgbClr val="FFFF00"/>
                </a:solidFill>
                <a:latin typeface="Arial Black"/>
                <a:cs typeface="Arial Black"/>
              </a:rPr>
              <a:t> </a:t>
            </a:r>
            <a:r>
              <a:rPr sz="2011" spc="-30" dirty="0" err="1">
                <a:solidFill>
                  <a:srgbClr val="FFFF00"/>
                </a:solidFill>
                <a:latin typeface="Arial Black"/>
                <a:cs typeface="Arial Black"/>
              </a:rPr>
              <a:t>dat</a:t>
            </a:r>
            <a:r>
              <a:rPr sz="2011" spc="33" dirty="0">
                <a:solidFill>
                  <a:srgbClr val="FFFF00"/>
                </a:solidFill>
                <a:latin typeface="Arial Black"/>
                <a:cs typeface="Arial Black"/>
              </a:rPr>
              <a:t> </a:t>
            </a:r>
            <a:r>
              <a:rPr sz="2011" spc="15" dirty="0" err="1">
                <a:solidFill>
                  <a:srgbClr val="FFFF00"/>
                </a:solidFill>
                <a:latin typeface="Arial Black"/>
                <a:cs typeface="Arial Black"/>
              </a:rPr>
              <a:t>wij</a:t>
            </a:r>
            <a:r>
              <a:rPr sz="2011" spc="15" dirty="0">
                <a:solidFill>
                  <a:srgbClr val="FFFF00"/>
                </a:solidFill>
                <a:latin typeface="Arial Black"/>
                <a:cs typeface="Arial Black"/>
              </a:rPr>
              <a:t> </a:t>
            </a:r>
            <a:r>
              <a:rPr sz="2011" dirty="0" err="1">
                <a:solidFill>
                  <a:srgbClr val="FFFF00"/>
                </a:solidFill>
                <a:latin typeface="Arial Black"/>
                <a:cs typeface="Arial Black"/>
              </a:rPr>
              <a:t>naar</a:t>
            </a:r>
            <a:r>
              <a:rPr sz="2011" spc="12" dirty="0">
                <a:solidFill>
                  <a:srgbClr val="FFFF00"/>
                </a:solidFill>
                <a:latin typeface="Arial Black"/>
                <a:cs typeface="Arial Black"/>
              </a:rPr>
              <a:t> </a:t>
            </a:r>
            <a:r>
              <a:rPr sz="2011" spc="-39" dirty="0" err="1">
                <a:solidFill>
                  <a:srgbClr val="FFFF00"/>
                </a:solidFill>
                <a:latin typeface="Arial Black"/>
                <a:cs typeface="Arial Black"/>
              </a:rPr>
              <a:t>voor</a:t>
            </a:r>
            <a:endParaRPr sz="2011" spc="-39" dirty="0">
              <a:solidFill>
                <a:srgbClr val="FFFF00"/>
              </a:solidFill>
              <a:latin typeface="Arial Black"/>
              <a:cs typeface="Arial Black"/>
            </a:endParaRPr>
          </a:p>
          <a:p>
            <a:pPr marL="0" marR="0">
              <a:lnSpc>
                <a:spcPts val="2412"/>
              </a:lnSpc>
              <a:spcBef>
                <a:spcPts val="0"/>
              </a:spcBef>
              <a:spcAft>
                <a:spcPts val="0"/>
              </a:spcAft>
            </a:pPr>
            <a:r>
              <a:rPr sz="2011" spc="-16" dirty="0" err="1">
                <a:solidFill>
                  <a:srgbClr val="FFFF00"/>
                </a:solidFill>
                <a:latin typeface="Arial Black"/>
                <a:cs typeface="Arial Black"/>
              </a:rPr>
              <a:t>schuiven</a:t>
            </a:r>
            <a:r>
              <a:rPr sz="2011" spc="12" dirty="0">
                <a:solidFill>
                  <a:srgbClr val="FFFF00"/>
                </a:solidFill>
                <a:latin typeface="Arial Black"/>
                <a:cs typeface="Arial Black"/>
              </a:rPr>
              <a:t> </a:t>
            </a:r>
            <a:r>
              <a:rPr sz="2011" dirty="0" err="1">
                <a:solidFill>
                  <a:srgbClr val="FFFF00"/>
                </a:solidFill>
                <a:latin typeface="Arial Black"/>
                <a:cs typeface="Arial Black"/>
              </a:rPr>
              <a:t>als</a:t>
            </a:r>
            <a:r>
              <a:rPr sz="2011" dirty="0">
                <a:solidFill>
                  <a:srgbClr val="FFFF00"/>
                </a:solidFill>
                <a:latin typeface="Arial Black"/>
                <a:cs typeface="Arial Black"/>
              </a:rPr>
              <a:t> </a:t>
            </a:r>
            <a:r>
              <a:rPr sz="2011" dirty="0" err="1">
                <a:solidFill>
                  <a:srgbClr val="FFFF00"/>
                </a:solidFill>
                <a:latin typeface="Arial Black"/>
                <a:cs typeface="Arial Black"/>
              </a:rPr>
              <a:t>streefdoel</a:t>
            </a:r>
            <a:r>
              <a:rPr sz="2011" dirty="0">
                <a:solidFill>
                  <a:srgbClr val="FFFF00"/>
                </a:solidFill>
                <a:latin typeface="Arial Black"/>
                <a:cs typeface="Arial Black"/>
              </a:rPr>
              <a:t> maar</a:t>
            </a:r>
            <a:r>
              <a:rPr sz="2011" spc="26" dirty="0">
                <a:solidFill>
                  <a:srgbClr val="FFFF00"/>
                </a:solidFill>
                <a:latin typeface="Arial Black"/>
                <a:cs typeface="Arial Black"/>
              </a:rPr>
              <a:t> </a:t>
            </a:r>
            <a:r>
              <a:rPr sz="2011" dirty="0" err="1">
                <a:solidFill>
                  <a:srgbClr val="FFFF00"/>
                </a:solidFill>
                <a:latin typeface="Arial Black"/>
                <a:cs typeface="Arial Black"/>
              </a:rPr>
              <a:t>daarom</a:t>
            </a:r>
            <a:r>
              <a:rPr sz="2011" dirty="0">
                <a:solidFill>
                  <a:srgbClr val="FFFF00"/>
                </a:solidFill>
                <a:latin typeface="Arial Black"/>
                <a:cs typeface="Arial Black"/>
              </a:rPr>
              <a:t> </a:t>
            </a:r>
            <a:r>
              <a:rPr sz="2011" dirty="0" err="1">
                <a:solidFill>
                  <a:srgbClr val="FFFF00"/>
                </a:solidFill>
                <a:latin typeface="Arial Black"/>
                <a:cs typeface="Arial Black"/>
              </a:rPr>
              <a:t>niet</a:t>
            </a:r>
            <a:r>
              <a:rPr sz="2011" dirty="0">
                <a:solidFill>
                  <a:srgbClr val="FFFF00"/>
                </a:solidFill>
                <a:latin typeface="Arial Black"/>
                <a:cs typeface="Arial Black"/>
              </a:rPr>
              <a:t> </a:t>
            </a:r>
            <a:r>
              <a:rPr sz="2011" dirty="0" err="1">
                <a:solidFill>
                  <a:srgbClr val="FFFF00"/>
                </a:solidFill>
                <a:latin typeface="Arial Black"/>
                <a:cs typeface="Arial Black"/>
              </a:rPr>
              <a:t>altijd</a:t>
            </a:r>
            <a:r>
              <a:rPr sz="2011" spc="15" dirty="0">
                <a:solidFill>
                  <a:srgbClr val="FFFF00"/>
                </a:solidFill>
                <a:latin typeface="Arial Black"/>
                <a:cs typeface="Arial Black"/>
              </a:rPr>
              <a:t> </a:t>
            </a:r>
            <a:r>
              <a:rPr sz="2011" dirty="0" err="1">
                <a:solidFill>
                  <a:srgbClr val="FFFF00"/>
                </a:solidFill>
                <a:latin typeface="Arial Black"/>
                <a:cs typeface="Arial Black"/>
              </a:rPr>
              <a:t>bereikt</a:t>
            </a:r>
            <a:r>
              <a:rPr sz="2011" dirty="0">
                <a:solidFill>
                  <a:srgbClr val="FFFF00"/>
                </a:solidFill>
                <a:latin typeface="Arial Black"/>
                <a:cs typeface="Arial Black"/>
              </a:rPr>
              <a:t> </a:t>
            </a:r>
            <a:r>
              <a:rPr sz="2011" dirty="0" err="1">
                <a:solidFill>
                  <a:srgbClr val="FFFF00"/>
                </a:solidFill>
                <a:latin typeface="Arial Black"/>
                <a:cs typeface="Arial Black"/>
              </a:rPr>
              <a:t>zal</a:t>
            </a:r>
            <a:r>
              <a:rPr sz="2011" spc="19" dirty="0">
                <a:solidFill>
                  <a:srgbClr val="FFFF00"/>
                </a:solidFill>
                <a:latin typeface="Arial Black"/>
                <a:cs typeface="Arial Black"/>
              </a:rPr>
              <a:t> </a:t>
            </a:r>
            <a:r>
              <a:rPr sz="2011" dirty="0" err="1">
                <a:solidFill>
                  <a:srgbClr val="FFFF00"/>
                </a:solidFill>
                <a:latin typeface="Arial Black"/>
                <a:cs typeface="Arial Black"/>
              </a:rPr>
              <a:t>worden</a:t>
            </a:r>
            <a:r>
              <a:rPr sz="2011" dirty="0">
                <a:solidFill>
                  <a:srgbClr val="FFFF00"/>
                </a:solidFill>
                <a:latin typeface="Arial Black"/>
                <a:cs typeface="Arial Black"/>
              </a:rPr>
              <a:t>!!</a:t>
            </a:r>
          </a:p>
          <a:p>
            <a:pPr marL="0" marR="0">
              <a:lnSpc>
                <a:spcPts val="2360"/>
              </a:lnSpc>
              <a:spcBef>
                <a:spcPts val="0"/>
              </a:spcBef>
              <a:spcAft>
                <a:spcPts val="0"/>
              </a:spcAft>
            </a:pPr>
            <a:r>
              <a:rPr sz="2011" dirty="0">
                <a:solidFill>
                  <a:srgbClr val="FFFF00"/>
                </a:solidFill>
                <a:latin typeface="Arial Black"/>
                <a:cs typeface="Arial Black"/>
              </a:rPr>
              <a:t>Let </a:t>
            </a:r>
            <a:r>
              <a:rPr sz="2011" spc="-18" dirty="0">
                <a:solidFill>
                  <a:srgbClr val="FFFF00"/>
                </a:solidFill>
                <a:latin typeface="Arial Black"/>
                <a:cs typeface="Arial Black"/>
              </a:rPr>
              <a:t>op</a:t>
            </a:r>
            <a:r>
              <a:rPr sz="2011" spc="15" dirty="0">
                <a:solidFill>
                  <a:srgbClr val="FFFF00"/>
                </a:solidFill>
                <a:latin typeface="Arial Black"/>
                <a:cs typeface="Arial Black"/>
              </a:rPr>
              <a:t> </a:t>
            </a:r>
            <a:r>
              <a:rPr sz="2011" dirty="0">
                <a:solidFill>
                  <a:srgbClr val="FFFF00"/>
                </a:solidFill>
                <a:latin typeface="Arial Black"/>
                <a:cs typeface="Arial Black"/>
              </a:rPr>
              <a:t>al</a:t>
            </a:r>
            <a:r>
              <a:rPr sz="2011" spc="11" dirty="0">
                <a:solidFill>
                  <a:srgbClr val="FFFF00"/>
                </a:solidFill>
                <a:latin typeface="Arial Black"/>
                <a:cs typeface="Arial Black"/>
              </a:rPr>
              <a:t> </a:t>
            </a:r>
            <a:r>
              <a:rPr sz="2011" dirty="0" err="1">
                <a:solidFill>
                  <a:srgbClr val="FFFF00"/>
                </a:solidFill>
                <a:latin typeface="Arial Black"/>
                <a:cs typeface="Arial Black"/>
              </a:rPr>
              <a:t>uw</a:t>
            </a:r>
            <a:r>
              <a:rPr sz="2011" spc="49" dirty="0">
                <a:solidFill>
                  <a:srgbClr val="FFFF00"/>
                </a:solidFill>
                <a:latin typeface="Arial Black"/>
                <a:cs typeface="Arial Black"/>
              </a:rPr>
              <a:t> </a:t>
            </a:r>
            <a:r>
              <a:rPr sz="2011" spc="-16" dirty="0" err="1">
                <a:solidFill>
                  <a:srgbClr val="FFFF00"/>
                </a:solidFill>
                <a:latin typeface="Arial Black"/>
                <a:cs typeface="Arial Black"/>
              </a:rPr>
              <a:t>aankopen</a:t>
            </a:r>
            <a:r>
              <a:rPr sz="2011" spc="13" dirty="0">
                <a:solidFill>
                  <a:srgbClr val="FFFF00"/>
                </a:solidFill>
                <a:latin typeface="Arial Black"/>
                <a:cs typeface="Arial Black"/>
              </a:rPr>
              <a:t> </a:t>
            </a:r>
            <a:r>
              <a:rPr sz="2011" dirty="0" err="1">
                <a:solidFill>
                  <a:srgbClr val="FFFF00"/>
                </a:solidFill>
                <a:latin typeface="Arial Black"/>
                <a:cs typeface="Arial Black"/>
              </a:rPr>
              <a:t>en</a:t>
            </a:r>
            <a:r>
              <a:rPr sz="2011" dirty="0">
                <a:solidFill>
                  <a:srgbClr val="FFFF00"/>
                </a:solidFill>
                <a:latin typeface="Arial Black"/>
                <a:cs typeface="Arial Black"/>
              </a:rPr>
              <a:t> </a:t>
            </a:r>
            <a:r>
              <a:rPr sz="2011" spc="-12" dirty="0" err="1">
                <a:solidFill>
                  <a:srgbClr val="FFFF00"/>
                </a:solidFill>
                <a:latin typeface="Arial Black"/>
                <a:cs typeface="Arial Black"/>
              </a:rPr>
              <a:t>verkopen</a:t>
            </a:r>
            <a:r>
              <a:rPr sz="2011" dirty="0">
                <a:solidFill>
                  <a:srgbClr val="FFFF00"/>
                </a:solidFill>
                <a:latin typeface="Arial Black"/>
                <a:cs typeface="Arial Black"/>
              </a:rPr>
              <a:t> steeds </a:t>
            </a:r>
            <a:r>
              <a:rPr sz="2011" dirty="0" err="1">
                <a:solidFill>
                  <a:srgbClr val="FFFF00"/>
                </a:solidFill>
                <a:latin typeface="Arial Black"/>
                <a:cs typeface="Arial Black"/>
              </a:rPr>
              <a:t>te</a:t>
            </a:r>
            <a:r>
              <a:rPr sz="2011" dirty="0">
                <a:solidFill>
                  <a:srgbClr val="FFFF00"/>
                </a:solidFill>
                <a:latin typeface="Arial Black"/>
                <a:cs typeface="Arial Black"/>
              </a:rPr>
              <a:t> </a:t>
            </a:r>
            <a:r>
              <a:rPr sz="2011" dirty="0" err="1">
                <a:solidFill>
                  <a:srgbClr val="FFFF00"/>
                </a:solidFill>
                <a:latin typeface="Arial Black"/>
                <a:cs typeface="Arial Black"/>
              </a:rPr>
              <a:t>bespreken</a:t>
            </a:r>
            <a:r>
              <a:rPr sz="2011" dirty="0">
                <a:solidFill>
                  <a:srgbClr val="FFFF00"/>
                </a:solidFill>
                <a:latin typeface="Arial Black"/>
                <a:cs typeface="Arial Black"/>
              </a:rPr>
              <a:t> met je</a:t>
            </a:r>
            <a:r>
              <a:rPr sz="2011" spc="-16" dirty="0">
                <a:solidFill>
                  <a:srgbClr val="FFFF00"/>
                </a:solidFill>
                <a:latin typeface="Arial Black"/>
                <a:cs typeface="Arial Black"/>
              </a:rPr>
              <a:t> </a:t>
            </a:r>
            <a:r>
              <a:rPr sz="2011" dirty="0" err="1">
                <a:solidFill>
                  <a:srgbClr val="FFFF00"/>
                </a:solidFill>
                <a:latin typeface="Arial Black"/>
                <a:cs typeface="Arial Black"/>
              </a:rPr>
              <a:t>adviseu</a:t>
            </a:r>
            <a:r>
              <a:rPr sz="2011" dirty="0" err="1">
                <a:solidFill>
                  <a:srgbClr val="C00000"/>
                </a:solidFill>
                <a:latin typeface="Arial Black"/>
                <a:cs typeface="Arial Black"/>
              </a:rPr>
              <a:t>r</a:t>
            </a:r>
            <a:endParaRPr sz="2011" dirty="0">
              <a:solidFill>
                <a:srgbClr val="C00000"/>
              </a:solidFill>
              <a:latin typeface="Arial Black"/>
              <a:cs typeface="Arial Black"/>
            </a:endParaRPr>
          </a:p>
        </p:txBody>
      </p:sp>
      <p:sp>
        <p:nvSpPr>
          <p:cNvPr id="4" name="object 4"/>
          <p:cNvSpPr txBox="1"/>
          <p:nvPr/>
        </p:nvSpPr>
        <p:spPr>
          <a:xfrm>
            <a:off x="11322294" y="6384151"/>
            <a:ext cx="325773" cy="190117"/>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1559"/>
              </a:lnSpc>
              <a:spcBef>
                <a:spcPts val="0"/>
              </a:spcBef>
              <a:spcAft>
                <a:spcPts val="0"/>
              </a:spcAft>
            </a:pPr>
            <a:r>
              <a:rPr sz="1164">
                <a:solidFill>
                  <a:srgbClr val="4D4D4D"/>
                </a:solidFill>
                <a:latin typeface="Arial Unicode MS"/>
                <a:cs typeface="Arial Unicode MS"/>
              </a:rPr>
              <a:t>23</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a:xfrm>
            <a:off x="838200" y="6356350"/>
            <a:ext cx="2743200" cy="365125"/>
          </a:xfrm>
        </p:spPr>
        <p:txBody>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10F5962A-CB95-448E-8B92-D90A78C737B1}" type="datetime1">
              <a:rPr lang="en-US" smtClean="0"/>
              <a:pPr/>
              <a:t>4/22/2026</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a:xfrm>
            <a:off x="8610600" y="6356350"/>
            <a:ext cx="2743200" cy="365125"/>
          </a:xfrm>
        </p:spPr>
        <p:txBody>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80F073CC-40D5-4B23-8DF0-9BD0A0C12F2C}" type="slidenum">
              <a:rPr lang="en-US" smtClean="0"/>
              <a:pPr/>
              <a:t>14</a:t>
            </a:fld>
            <a:endParaRPr lang="en-US"/>
          </a:p>
        </p:txBody>
      </p:sp>
      <p:sp>
        <p:nvSpPr>
          <p:cNvPr id="12" name="Rechthoek 11">
            <a:extLst>
              <a:ext uri="{FF2B5EF4-FFF2-40B4-BE49-F238E27FC236}">
                <a16:creationId xmlns:a16="http://schemas.microsoft.com/office/drawing/2014/main" id="{B44AA349-CC23-E973-C8DE-B0C0A5AA9F46}"/>
              </a:ext>
            </a:extLst>
          </p:cNvPr>
          <p:cNvSpPr/>
          <p:nvPr/>
        </p:nvSpPr>
        <p:spPr>
          <a:xfrm>
            <a:off x="768486" y="1345645"/>
            <a:ext cx="8409894"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8000" b="1" cap="none" spc="0" dirty="0">
                <a:ln/>
                <a:solidFill>
                  <a:srgbClr val="C00000"/>
                </a:solidFill>
                <a:effectLst/>
              </a:rPr>
              <a:t>Aandelenselectie</a:t>
            </a:r>
          </a:p>
        </p:txBody>
      </p:sp>
    </p:spTree>
  </p:cSld>
  <p:clrMapOvr>
    <a:masterClrMapping/>
  </p:clrMapOvr>
  <p:transition spd="med" advTm="900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988170-760A-8731-BB17-241E261867F1}"/>
              </a:ext>
            </a:extLst>
          </p:cNvPr>
          <p:cNvSpPr/>
          <p:nvPr/>
        </p:nvSpPr>
        <p:spPr>
          <a:xfrm>
            <a:off x="727990" y="0"/>
            <a:ext cx="3686312" cy="5526703"/>
          </a:xfrm>
          <a:prstGeom prst="rect">
            <a:avLst/>
          </a:prstGeom>
        </p:spPr>
        <p:style>
          <a:lnRef idx="2">
            <a:schemeClr val="accent2"/>
          </a:lnRef>
          <a:fillRef idx="1">
            <a:schemeClr val="lt1"/>
          </a:fillRef>
          <a:effectRef idx="0">
            <a:schemeClr val="accent2"/>
          </a:effectRef>
          <a:fontRef idx="minor">
            <a:schemeClr val="dk1"/>
          </a:fontRef>
        </p:style>
        <p:txBody>
          <a:bodyPr vert="horz" lIns="96783" tIns="48392" rIns="96783" bIns="48392" rtlCol="0" anchor="ctr">
            <a:norm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defTabSz="967801">
              <a:lnSpc>
                <a:spcPct val="90000"/>
              </a:lnSpc>
              <a:spcBef>
                <a:spcPct val="0"/>
              </a:spcBef>
              <a:spcAft>
                <a:spcPts val="635"/>
              </a:spcAft>
            </a:pPr>
            <a:endParaRPr lang="en-US" sz="4763" b="1" cap="all"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mj-lt"/>
              <a:ea typeface="+mj-ea"/>
              <a:cs typeface="+mj-cs"/>
            </a:endParaRPr>
          </a:p>
        </p:txBody>
      </p:sp>
      <p:sp>
        <p:nvSpPr>
          <p:cNvPr id="9" name="Rechthoek 8">
            <a:extLst>
              <a:ext uri="{FF2B5EF4-FFF2-40B4-BE49-F238E27FC236}">
                <a16:creationId xmlns:a16="http://schemas.microsoft.com/office/drawing/2014/main" id="{7DB8716D-F4C8-344E-0C79-1E320DFF557F}"/>
              </a:ext>
            </a:extLst>
          </p:cNvPr>
          <p:cNvSpPr/>
          <p:nvPr/>
        </p:nvSpPr>
        <p:spPr>
          <a:xfrm>
            <a:off x="4997176" y="137735"/>
            <a:ext cx="7147140" cy="66657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6783" tIns="48392" rIns="96783" bIns="48392" rtlCol="0" anchor="ctr">
            <a:norm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1258141" lvl="2" algn="just" defTabSz="967801">
              <a:lnSpc>
                <a:spcPct val="90000"/>
              </a:lnSpc>
              <a:spcBef>
                <a:spcPts val="1058"/>
              </a:spcBef>
              <a:buClr>
                <a:schemeClr val="accent1">
                  <a:lumMod val="75000"/>
                </a:schemeClr>
              </a:buClr>
              <a:buSzPct val="85000"/>
            </a:pPr>
            <a:endParaRPr lang="en-US" sz="5715" b="1" dirty="0">
              <a:solidFill>
                <a:srgbClr val="FF0000"/>
              </a:solidFill>
              <a:highlight>
                <a:srgbClr val="FFFF00"/>
              </a:highlight>
            </a:endParaRPr>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a:xfrm>
            <a:off x="8610600" y="6356350"/>
            <a:ext cx="2743200" cy="365125"/>
          </a:xfrm>
        </p:spPr>
        <p:txBody>
          <a:bodyPr vert="horz" lIns="96783" tIns="48392" rIns="96783" bIns="48392" rtlCol="0" anchor="ctr">
            <a:normAutofit fontScale="92500" lnSpcReduction="10000"/>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80F073CC-40D5-4B23-8DF0-9BD0A0C12F2C}" type="slidenum">
              <a:rPr lang="en-US" dirty="0"/>
              <a:pPr/>
              <a:t>15</a:t>
            </a:fld>
            <a:endParaRPr lang="en-US"/>
          </a:p>
        </p:txBody>
      </p:sp>
      <p:sp>
        <p:nvSpPr>
          <p:cNvPr id="7" name="Rechthoek 6">
            <a:extLst>
              <a:ext uri="{FF2B5EF4-FFF2-40B4-BE49-F238E27FC236}">
                <a16:creationId xmlns:a16="http://schemas.microsoft.com/office/drawing/2014/main" id="{BEBB7476-A81E-1F9E-7F91-CB92FE8F291F}"/>
              </a:ext>
            </a:extLst>
          </p:cNvPr>
          <p:cNvSpPr/>
          <p:nvPr/>
        </p:nvSpPr>
        <p:spPr>
          <a:xfrm>
            <a:off x="8370368" y="1260"/>
            <a:ext cx="400755" cy="977284"/>
          </a:xfrm>
          <a:prstGeom prst="rect">
            <a:avLst/>
          </a:prstGeom>
          <a:noFill/>
        </p:spPr>
        <p:txBody>
          <a:bodyPr wrap="square" lIns="96783" tIns="48392" rIns="96783" bIns="48392">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algn="ctr">
              <a:spcAft>
                <a:spcPts val="635"/>
              </a:spcAft>
            </a:pPr>
            <a:r>
              <a:rPr lang="nl-NL" sz="5715"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sp>
        <p:nvSpPr>
          <p:cNvPr id="3" name="Rechthoek 2">
            <a:extLst>
              <a:ext uri="{FF2B5EF4-FFF2-40B4-BE49-F238E27FC236}">
                <a16:creationId xmlns:a16="http://schemas.microsoft.com/office/drawing/2014/main" id="{EB10C939-127F-55B2-6F8F-73CB09859C6D}"/>
              </a:ext>
            </a:extLst>
          </p:cNvPr>
          <p:cNvSpPr/>
          <p:nvPr/>
        </p:nvSpPr>
        <p:spPr>
          <a:xfrm>
            <a:off x="5361377" y="280531"/>
            <a:ext cx="6418738" cy="4132808"/>
          </a:xfrm>
          <a:prstGeom prst="rect">
            <a:avLst/>
          </a:prstGeom>
          <a:noFill/>
        </p:spPr>
        <p:txBody>
          <a:bodyPr wrap="square" lIns="96783" tIns="48392" rIns="96783" bIns="48392" anchor="t">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algn="ctr"/>
            <a:r>
              <a:rPr lang="nl-NL" sz="57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Onze aan/verkoop adviezen</a:t>
            </a:r>
          </a:p>
          <a:p>
            <a:pPr algn="ctr"/>
            <a:r>
              <a:rPr lang="nl-NL" sz="2964" b="1" dirty="0">
                <a:ln w="13462">
                  <a:solidFill>
                    <a:schemeClr val="bg1"/>
                  </a:solidFill>
                  <a:prstDash val="solid"/>
                </a:ln>
                <a:solidFill>
                  <a:srgbClr val="FF0000"/>
                </a:solidFill>
                <a:effectLst>
                  <a:outerShdw dist="38100" dir="2700000" algn="bl" rotWithShape="0">
                    <a:schemeClr val="accent5"/>
                  </a:outerShdw>
                </a:effectLst>
                <a:highlight>
                  <a:srgbClr val="FFFF00"/>
                </a:highlight>
              </a:rPr>
              <a:t>DYNAMISCH BELEGGERS</a:t>
            </a:r>
          </a:p>
          <a:p>
            <a:pPr algn="ctr"/>
            <a:endParaRPr lang="nl-NL" sz="2964" b="1" cap="none" spc="0" dirty="0">
              <a:ln w="13462">
                <a:solidFill>
                  <a:schemeClr val="bg1"/>
                </a:solidFill>
                <a:prstDash val="solid"/>
              </a:ln>
              <a:solidFill>
                <a:srgbClr val="FF0000"/>
              </a:solidFill>
              <a:effectLst>
                <a:outerShdw dist="38100" dir="2700000" algn="bl" rotWithShape="0">
                  <a:schemeClr val="accent5"/>
                </a:outerShdw>
              </a:effectLst>
              <a:highlight>
                <a:srgbClr val="FFFF00"/>
              </a:highlight>
            </a:endParaRPr>
          </a:p>
          <a:p>
            <a:pPr algn="ctr"/>
            <a:endParaRPr lang="nl-NL" sz="2964" b="1" cap="none" spc="0" dirty="0">
              <a:ln w="13462">
                <a:solidFill>
                  <a:schemeClr val="bg1"/>
                </a:solidFill>
                <a:prstDash val="solid"/>
              </a:ln>
              <a:solidFill>
                <a:srgbClr val="FF0000"/>
              </a:solidFill>
              <a:effectLst>
                <a:outerShdw dist="38100" dir="2700000" algn="bl" rotWithShape="0">
                  <a:schemeClr val="accent5"/>
                </a:outerShdw>
              </a:effectLst>
              <a:highlight>
                <a:srgbClr val="FFFF00"/>
              </a:highlight>
            </a:endParaRPr>
          </a:p>
          <a:p>
            <a:pPr algn="ctr"/>
            <a:r>
              <a:rPr lang="nl-NL" sz="2964" b="1" dirty="0">
                <a:ln w="13462">
                  <a:solidFill>
                    <a:schemeClr val="bg1"/>
                  </a:solidFill>
                  <a:prstDash val="solid"/>
                </a:ln>
                <a:solidFill>
                  <a:srgbClr val="FF0000"/>
                </a:solidFill>
                <a:effectLst>
                  <a:outerShdw dist="38100" dir="2700000" algn="bl" rotWithShape="0">
                    <a:schemeClr val="accent5"/>
                  </a:outerShdw>
                </a:effectLst>
                <a:highlight>
                  <a:srgbClr val="00FF00"/>
                </a:highlight>
              </a:rPr>
              <a:t>Aankopen portfolio </a:t>
            </a:r>
            <a:r>
              <a:rPr lang="nl-NL" sz="2964" b="1" dirty="0" err="1">
                <a:ln w="13462">
                  <a:solidFill>
                    <a:schemeClr val="bg1"/>
                  </a:solidFill>
                  <a:prstDash val="solid"/>
                </a:ln>
                <a:solidFill>
                  <a:srgbClr val="FF0000"/>
                </a:solidFill>
                <a:effectLst>
                  <a:outerShdw dist="38100" dir="2700000" algn="bl" rotWithShape="0">
                    <a:schemeClr val="accent5"/>
                  </a:outerShdw>
                </a:effectLst>
                <a:highlight>
                  <a:srgbClr val="00FF00"/>
                </a:highlight>
              </a:rPr>
              <a:t>Verhelle</a:t>
            </a:r>
            <a:endParaRPr lang="nl-NL" sz="2964" b="1" dirty="0">
              <a:ln w="13462">
                <a:solidFill>
                  <a:schemeClr val="bg1"/>
                </a:solidFill>
                <a:prstDash val="solid"/>
              </a:ln>
              <a:solidFill>
                <a:srgbClr val="FF0000"/>
              </a:solidFill>
              <a:effectLst>
                <a:outerShdw dist="38100" dir="2700000" algn="bl" rotWithShape="0">
                  <a:schemeClr val="accent5"/>
                </a:outerShdw>
              </a:effectLst>
              <a:highlight>
                <a:srgbClr val="00FF00"/>
              </a:highlight>
            </a:endParaRPr>
          </a:p>
          <a:p>
            <a:pPr algn="ctr"/>
            <a:r>
              <a:rPr lang="nl-NL" sz="2964" b="1" dirty="0">
                <a:ln w="13462">
                  <a:solidFill>
                    <a:schemeClr val="bg1"/>
                  </a:solidFill>
                  <a:prstDash val="solid"/>
                </a:ln>
                <a:solidFill>
                  <a:srgbClr val="FF0000"/>
                </a:solidFill>
                <a:effectLst>
                  <a:outerShdw dist="38100" dir="2700000" algn="bl" rotWithShape="0">
                    <a:schemeClr val="accent5"/>
                  </a:outerShdw>
                </a:effectLst>
                <a:highlight>
                  <a:srgbClr val="00FF00"/>
                </a:highlight>
              </a:rPr>
              <a:t>En voor ons Brazilië</a:t>
            </a:r>
          </a:p>
        </p:txBody>
      </p:sp>
      <p:sp>
        <p:nvSpPr>
          <p:cNvPr id="6" name="Tekstvak 5">
            <a:extLst>
              <a:ext uri="{FF2B5EF4-FFF2-40B4-BE49-F238E27FC236}">
                <a16:creationId xmlns:a16="http://schemas.microsoft.com/office/drawing/2014/main" id="{0EB931B4-C0C9-E79E-6373-360A56E4BD17}"/>
              </a:ext>
            </a:extLst>
          </p:cNvPr>
          <p:cNvSpPr txBox="1"/>
          <p:nvPr/>
        </p:nvSpPr>
        <p:spPr>
          <a:xfrm>
            <a:off x="321547" y="5760145"/>
            <a:ext cx="4249314" cy="923330"/>
          </a:xfrm>
          <a:prstGeom prst="rect">
            <a:avLst/>
          </a:prstGeom>
          <a:noFill/>
        </p:spPr>
        <p:txBody>
          <a:bodyPr wrap="square" rtlCol="0">
            <a:spAutoFit/>
          </a:bodyPr>
          <a:lstStyle/>
          <a:p>
            <a:r>
              <a:rPr lang="nl-BE" b="1" u="sng" dirty="0">
                <a:solidFill>
                  <a:srgbClr val="FF0000"/>
                </a:solidFill>
                <a:highlight>
                  <a:srgbClr val="00FFFF"/>
                </a:highlight>
              </a:rPr>
              <a:t>Voor fractionele aankopen zijn wij de enige in Europa die dit kunnen dankzij platform van IABR</a:t>
            </a:r>
          </a:p>
        </p:txBody>
      </p:sp>
      <p:sp>
        <p:nvSpPr>
          <p:cNvPr id="4" name="Rechthoek 3">
            <a:extLst>
              <a:ext uri="{FF2B5EF4-FFF2-40B4-BE49-F238E27FC236}">
                <a16:creationId xmlns:a16="http://schemas.microsoft.com/office/drawing/2014/main" id="{850CCC36-9473-3EA9-D7DE-45553A5EFBC6}"/>
              </a:ext>
            </a:extLst>
          </p:cNvPr>
          <p:cNvSpPr/>
          <p:nvPr/>
        </p:nvSpPr>
        <p:spPr>
          <a:xfrm>
            <a:off x="805173" y="646830"/>
            <a:ext cx="3609129" cy="4662815"/>
          </a:xfrm>
          <a:prstGeom prst="rect">
            <a:avLst/>
          </a:prstGeom>
          <a:noFill/>
        </p:spPr>
        <p:txBody>
          <a:bodyPr wrap="squar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2026</a:t>
            </a:r>
          </a:p>
          <a:p>
            <a:pPr algn="ctr"/>
            <a:endParaRPr lang="nl-N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Succes met </a:t>
            </a:r>
          </a:p>
          <a:p>
            <a:pPr algn="ctr"/>
            <a:r>
              <a:rPr lang="nl-NL" sz="40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B</a:t>
            </a: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r>
              <a:rPr lang="nl-NL"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rPr>
              <a:t>T</a:t>
            </a: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r>
              <a:rPr lang="nl-NL" sz="3600" b="1" cap="none" spc="0" dirty="0">
                <a:ln w="12700">
                  <a:solidFill>
                    <a:schemeClr val="accent3">
                      <a:lumMod val="50000"/>
                    </a:schemeClr>
                  </a:solidFill>
                  <a:prstDash val="solid"/>
                </a:ln>
                <a:effectLst>
                  <a:innerShdw blurRad="177800">
                    <a:schemeClr val="accent3">
                      <a:lumMod val="50000"/>
                    </a:schemeClr>
                  </a:innerShdw>
                </a:effectLst>
              </a:rPr>
              <a:t>B</a:t>
            </a:r>
            <a:endParaRPr lang="nl-NL" sz="5400" b="1" cap="none" spc="0" dirty="0">
              <a:ln w="12700">
                <a:solidFill>
                  <a:schemeClr val="accent3">
                    <a:lumMod val="50000"/>
                  </a:schemeClr>
                </a:solidFill>
                <a:prstDash val="solid"/>
              </a:ln>
              <a:effectLst>
                <a:innerShdw blurRad="177800">
                  <a:schemeClr val="accent3">
                    <a:lumMod val="50000"/>
                  </a:schemeClr>
                </a:innerShdw>
              </a:effectLst>
            </a:endParaRPr>
          </a:p>
          <a:p>
            <a:pPr algn="ctr"/>
            <a:r>
              <a:rPr lang="nl-NL"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ighlight>
                  <a:srgbClr val="00FF00"/>
                </a:highlight>
              </a:rPr>
              <a:t>BEURS TRADE </a:t>
            </a:r>
          </a:p>
          <a:p>
            <a:pPr algn="ctr"/>
            <a:r>
              <a:rPr lang="nl-NL" sz="9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ighlight>
                  <a:srgbClr val="00FF00"/>
                </a:highlight>
              </a:rPr>
              <a:t>BelgiumBUSSCHAERT</a:t>
            </a:r>
            <a:endParaRPr lang="nl-NL" sz="9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ighlight>
                <a:srgbClr val="00FF00"/>
              </a:highlight>
            </a:endParaRPr>
          </a:p>
        </p:txBody>
      </p:sp>
      <p:sp>
        <p:nvSpPr>
          <p:cNvPr id="8" name="Rectangle 1">
            <a:extLst>
              <a:ext uri="{FF2B5EF4-FFF2-40B4-BE49-F238E27FC236}">
                <a16:creationId xmlns:a16="http://schemas.microsoft.com/office/drawing/2014/main" id="{50B2564A-C4A2-01FD-00E9-B634A87685C9}"/>
              </a:ext>
            </a:extLst>
          </p:cNvPr>
          <p:cNvSpPr>
            <a:spLocks noChangeArrowheads="1"/>
          </p:cNvSpPr>
          <p:nvPr/>
        </p:nvSpPr>
        <p:spPr bwMode="auto">
          <a:xfrm>
            <a:off x="5826695" y="-357124"/>
            <a:ext cx="538609" cy="71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1800" b="0" i="0" u="none" strike="noStrike" cap="none" normalizeH="0" baseline="0" dirty="0">
                <a:ln>
                  <a:noFill/>
                </a:ln>
                <a:solidFill>
                  <a:schemeClr val="tx1"/>
                </a:solidFill>
                <a:effectLst/>
                <a:latin typeface="Arial" panose="020B0604020202020204" pitchFamily="34" charset="0"/>
              </a:rPr>
              <a:t>Deze</a:t>
            </a:r>
            <a:br>
              <a:rPr kumimoji="0" lang="nl-BE" altLang="nl-BE" sz="1800" b="0" i="0" u="none" strike="noStrike" cap="none" normalizeH="0" baseline="0" dirty="0">
                <a:ln>
                  <a:noFill/>
                </a:ln>
                <a:solidFill>
                  <a:srgbClr val="000000"/>
                </a:solidFill>
                <a:effectLst/>
                <a:latin typeface="Lato" panose="020F0502020204030203" pitchFamily="34" charset="0"/>
              </a:rPr>
            </a:b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10" name="Tekstvak 9">
            <a:extLst>
              <a:ext uri="{FF2B5EF4-FFF2-40B4-BE49-F238E27FC236}">
                <a16:creationId xmlns:a16="http://schemas.microsoft.com/office/drawing/2014/main" id="{6433E6AD-A270-6DA1-76D4-EEC316F2D26C}"/>
              </a:ext>
            </a:extLst>
          </p:cNvPr>
          <p:cNvSpPr txBox="1"/>
          <p:nvPr/>
        </p:nvSpPr>
        <p:spPr>
          <a:xfrm>
            <a:off x="5574890" y="5032646"/>
            <a:ext cx="6046839" cy="977284"/>
          </a:xfrm>
          <a:prstGeom prst="rect">
            <a:avLst/>
          </a:prstGeom>
          <a:noFill/>
        </p:spPr>
        <p:txBody>
          <a:bodyPr wrap="square" rtlCol="0">
            <a:spAutoFit/>
          </a:bodyPr>
          <a:lstStyle/>
          <a:p>
            <a:endParaRPr lang="nl-BE" dirty="0"/>
          </a:p>
        </p:txBody>
      </p:sp>
      <p:sp>
        <p:nvSpPr>
          <p:cNvPr id="11" name="Rectangle 3">
            <a:extLst>
              <a:ext uri="{FF2B5EF4-FFF2-40B4-BE49-F238E27FC236}">
                <a16:creationId xmlns:a16="http://schemas.microsoft.com/office/drawing/2014/main" id="{403E9591-A6F9-0DFC-5816-0BBB81CF7BFC}"/>
              </a:ext>
            </a:extLst>
          </p:cNvPr>
          <p:cNvSpPr>
            <a:spLocks noChangeArrowheads="1"/>
          </p:cNvSpPr>
          <p:nvPr/>
        </p:nvSpPr>
        <p:spPr bwMode="auto">
          <a:xfrm>
            <a:off x="6248367" y="-204724"/>
            <a:ext cx="65" cy="71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nl-BE" altLang="nl-BE" sz="1800" b="0" i="0" u="none" strike="noStrike" cap="none" normalizeH="0" baseline="0" dirty="0">
                <a:ln>
                  <a:noFill/>
                </a:ln>
                <a:solidFill>
                  <a:srgbClr val="000000"/>
                </a:solidFill>
                <a:effectLst/>
                <a:latin typeface="Lato" panose="020F0502020204030203" pitchFamily="34" charset="0"/>
              </a:rPr>
            </a:b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12" name="Tekstvak 11">
            <a:extLst>
              <a:ext uri="{FF2B5EF4-FFF2-40B4-BE49-F238E27FC236}">
                <a16:creationId xmlns:a16="http://schemas.microsoft.com/office/drawing/2014/main" id="{4F952F50-4A28-FE2E-B60E-21AE977ACCD0}"/>
              </a:ext>
            </a:extLst>
          </p:cNvPr>
          <p:cNvSpPr txBox="1"/>
          <p:nvPr/>
        </p:nvSpPr>
        <p:spPr>
          <a:xfrm>
            <a:off x="5466735" y="5325640"/>
            <a:ext cx="6403718" cy="923330"/>
          </a:xfrm>
          <a:prstGeom prst="rect">
            <a:avLst/>
          </a:prstGeom>
          <a:noFill/>
        </p:spPr>
        <p:txBody>
          <a:bodyPr wrap="square" rtlCol="0">
            <a:spAutoFit/>
          </a:bodyPr>
          <a:lstStyle/>
          <a:p>
            <a:r>
              <a:rPr lang="nl-BE" b="1" dirty="0">
                <a:solidFill>
                  <a:srgbClr val="FF0000"/>
                </a:solidFill>
                <a:highlight>
                  <a:srgbClr val="FFFF00"/>
                </a:highlight>
              </a:rPr>
              <a:t>Deze aandelen zijn aandelen die gekocht worden wegens hun</a:t>
            </a:r>
          </a:p>
          <a:p>
            <a:r>
              <a:rPr lang="nl-BE" b="1" dirty="0">
                <a:solidFill>
                  <a:srgbClr val="FF0000"/>
                </a:solidFill>
                <a:highlight>
                  <a:srgbClr val="FFFF00"/>
                </a:highlight>
              </a:rPr>
              <a:t>prijszettingvermogen </a:t>
            </a:r>
          </a:p>
        </p:txBody>
      </p:sp>
    </p:spTree>
    <p:extLst>
      <p:ext uri="{BB962C8B-B14F-4D97-AF65-F5344CB8AC3E}">
        <p14:creationId xmlns:p14="http://schemas.microsoft.com/office/powerpoint/2010/main" val="2894649543"/>
      </p:ext>
    </p:extLst>
  </p:cSld>
  <p:clrMapOvr>
    <a:masterClrMapping/>
  </p:clrMapOvr>
  <p:transition spd="med" advTm="26594">
    <p:pull/>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63D51C20-A774-FA35-D898-F345D0F65A6F}"/>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925322672"/>
      </p:ext>
    </p:extLst>
  </p:cSld>
  <p:clrMapOvr>
    <a:masterClrMapping/>
  </p:clrMapOvr>
  <p:transition spd="med" advTm="26594">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82AC6954-EE19-6ED5-DD83-BCA22A57F9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7392877"/>
      </p:ext>
    </p:extLst>
  </p:cSld>
  <p:clrMapOvr>
    <a:masterClrMapping/>
  </p:clrMapOvr>
  <p:transition spd="med" advTm="26594">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3E8D9DB-4A46-C945-2913-63828B0D0C1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8562320"/>
      </p:ext>
    </p:extLst>
  </p:cSld>
  <p:clrMapOvr>
    <a:masterClrMapping/>
  </p:clrMapOvr>
  <p:transition spd="med" advTm="26594">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261311C-5BAB-BA2F-4CC5-F218ED35A0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70446936"/>
      </p:ext>
    </p:extLst>
  </p:cSld>
  <p:clrMapOvr>
    <a:masterClrMapping/>
  </p:clrMapOvr>
  <p:transition spd="med" advTm="26594">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3033ED58-316F-CBB7-EF03-44FA07D3EAB0}"/>
              </a:ext>
            </a:extLst>
          </p:cNvPr>
          <p:cNvSpPr>
            <a:spLocks noGrp="1"/>
          </p:cNvSpPr>
          <p:nvPr>
            <p:ph type="title"/>
          </p:nvPr>
        </p:nvSpPr>
        <p:spPr>
          <a:xfrm>
            <a:off x="3971703" y="296969"/>
            <a:ext cx="7160357" cy="4164820"/>
          </a:xfrm>
        </p:spPr>
        <p:txBody>
          <a:bodyPr vert="horz" lIns="91440" tIns="45720" rIns="91440" bIns="45720" rtlCol="0" anchor="t">
            <a:normAutofit/>
          </a:bodyPr>
          <a:lstStyle/>
          <a:p>
            <a:pPr algn="r"/>
            <a:r>
              <a:rPr lang="en-US" sz="8000" b="1" kern="1200" dirty="0">
                <a:solidFill>
                  <a:srgbClr val="FFFF00"/>
                </a:solidFill>
                <a:latin typeface="+mj-lt"/>
                <a:ea typeface="+mj-ea"/>
                <a:cs typeface="+mj-cs"/>
              </a:rPr>
              <a:t>Regionale </a:t>
            </a:r>
            <a:r>
              <a:rPr lang="en-US" sz="8000" b="1" kern="1200" dirty="0" err="1">
                <a:solidFill>
                  <a:srgbClr val="FFFF00"/>
                </a:solidFill>
                <a:latin typeface="+mj-lt"/>
                <a:ea typeface="+mj-ea"/>
                <a:cs typeface="+mj-cs"/>
              </a:rPr>
              <a:t>beleggingsclub</a:t>
            </a:r>
            <a:r>
              <a:rPr lang="en-US" sz="8000" b="1" kern="1200" dirty="0">
                <a:solidFill>
                  <a:srgbClr val="FFFF00"/>
                </a:solidFill>
                <a:latin typeface="+mj-lt"/>
                <a:ea typeface="+mj-ea"/>
                <a:cs typeface="+mj-cs"/>
              </a:rPr>
              <a:t> </a:t>
            </a:r>
            <a:r>
              <a:rPr lang="en-US" sz="8000" b="1" kern="1200" dirty="0" err="1">
                <a:solidFill>
                  <a:srgbClr val="FFFF00"/>
                </a:solidFill>
                <a:latin typeface="+mj-lt"/>
                <a:ea typeface="+mj-ea"/>
                <a:cs typeface="+mj-cs"/>
              </a:rPr>
              <a:t>knokke</a:t>
            </a:r>
            <a:r>
              <a:rPr lang="en-US" sz="8000" b="1" kern="1200" dirty="0">
                <a:solidFill>
                  <a:srgbClr val="FFFF00"/>
                </a:solidFill>
                <a:latin typeface="+mj-lt"/>
                <a:ea typeface="+mj-ea"/>
                <a:cs typeface="+mj-cs"/>
              </a:rPr>
              <a:t>-heist</a:t>
            </a:r>
          </a:p>
        </p:txBody>
      </p:sp>
      <p:sp>
        <p:nvSpPr>
          <p:cNvPr id="2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35"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Rechthoek 3">
            <a:extLst>
              <a:ext uri="{FF2B5EF4-FFF2-40B4-BE49-F238E27FC236}">
                <a16:creationId xmlns:a16="http://schemas.microsoft.com/office/drawing/2014/main" id="{6E09D2D2-29E2-0B5C-0C0A-6F890015A6FC}"/>
              </a:ext>
            </a:extLst>
          </p:cNvPr>
          <p:cNvSpPr/>
          <p:nvPr/>
        </p:nvSpPr>
        <p:spPr>
          <a:xfrm flipH="1">
            <a:off x="7905797" y="3338289"/>
            <a:ext cx="4102633" cy="3416320"/>
          </a:xfrm>
          <a:prstGeom prst="rect">
            <a:avLst/>
          </a:prstGeom>
          <a:noFill/>
        </p:spPr>
        <p:txBody>
          <a:bodyPr wrap="square" lIns="91440" tIns="45720" rIns="91440" bIns="45720">
            <a:spAutoFit/>
          </a:bodyPr>
          <a:lstStyle/>
          <a:p>
            <a:pPr algn="ctr"/>
            <a:endParaRPr lang="nl-NL" sz="5400" b="1" spc="50" dirty="0">
              <a:ln w="0"/>
              <a:solidFill>
                <a:schemeClr val="bg2"/>
              </a:solidFill>
              <a:effectLst>
                <a:innerShdw blurRad="63500" dist="50800" dir="13500000">
                  <a:srgbClr val="000000">
                    <a:alpha val="50000"/>
                  </a:srgbClr>
                </a:innerShdw>
              </a:effectLst>
            </a:endParaRPr>
          </a:p>
          <a:p>
            <a:pPr algn="ctr"/>
            <a:r>
              <a:rPr lang="nl-NL" sz="5400" b="1" spc="50">
                <a:ln w="0"/>
                <a:solidFill>
                  <a:schemeClr val="bg2"/>
                </a:solidFill>
                <a:effectLst>
                  <a:innerShdw blurRad="63500" dist="50800" dir="13500000">
                    <a:srgbClr val="000000">
                      <a:alpha val="50000"/>
                    </a:srgbClr>
                  </a:innerShdw>
                </a:effectLst>
              </a:rPr>
              <a:t>Scharpoord</a:t>
            </a:r>
            <a:r>
              <a:rPr lang="nl-NL" sz="5400" b="1" cap="none" spc="50">
                <a:ln w="0"/>
                <a:solidFill>
                  <a:schemeClr val="bg2"/>
                </a:solidFill>
                <a:effectLst>
                  <a:innerShdw blurRad="63500" dist="50800" dir="13500000">
                    <a:srgbClr val="000000">
                      <a:alpha val="50000"/>
                    </a:srgbClr>
                  </a:innerShdw>
                </a:effectLst>
              </a:rPr>
              <a:t>19 </a:t>
            </a:r>
            <a:r>
              <a:rPr lang="nl-NL" sz="5400" b="1" cap="none" spc="50" dirty="0">
                <a:ln w="0"/>
                <a:solidFill>
                  <a:schemeClr val="bg2"/>
                </a:solidFill>
                <a:effectLst>
                  <a:innerShdw blurRad="63500" dist="50800" dir="13500000">
                    <a:srgbClr val="000000">
                      <a:alpha val="50000"/>
                    </a:srgbClr>
                  </a:innerShdw>
                </a:effectLst>
              </a:rPr>
              <a:t>uur  gratis</a:t>
            </a:r>
          </a:p>
        </p:txBody>
      </p:sp>
      <p:graphicFrame>
        <p:nvGraphicFramePr>
          <p:cNvPr id="3" name="Tabel 2">
            <a:extLst>
              <a:ext uri="{FF2B5EF4-FFF2-40B4-BE49-F238E27FC236}">
                <a16:creationId xmlns:a16="http://schemas.microsoft.com/office/drawing/2014/main" id="{AFC05936-09A8-DEBA-BA49-A2D22B869C82}"/>
              </a:ext>
            </a:extLst>
          </p:cNvPr>
          <p:cNvGraphicFramePr>
            <a:graphicFrameLocks noGrp="1"/>
          </p:cNvGraphicFramePr>
          <p:nvPr>
            <p:extLst>
              <p:ext uri="{D42A27DB-BD31-4B8C-83A1-F6EECF244321}">
                <p14:modId xmlns:p14="http://schemas.microsoft.com/office/powerpoint/2010/main" val="1225244848"/>
              </p:ext>
            </p:extLst>
          </p:nvPr>
        </p:nvGraphicFramePr>
        <p:xfrm>
          <a:off x="-27828" y="3753479"/>
          <a:ext cx="6723596" cy="3182101"/>
        </p:xfrm>
        <a:graphic>
          <a:graphicData uri="http://schemas.openxmlformats.org/drawingml/2006/table">
            <a:tbl>
              <a:tblPr firstRow="1" bandRow="1">
                <a:tableStyleId>{073A0DAA-6AF3-43AB-8588-CEC1D06C72B9}</a:tableStyleId>
              </a:tblPr>
              <a:tblGrid>
                <a:gridCol w="1963962">
                  <a:extLst>
                    <a:ext uri="{9D8B030D-6E8A-4147-A177-3AD203B41FA5}">
                      <a16:colId xmlns:a16="http://schemas.microsoft.com/office/drawing/2014/main" val="4160022343"/>
                    </a:ext>
                  </a:extLst>
                </a:gridCol>
                <a:gridCol w="4759634">
                  <a:extLst>
                    <a:ext uri="{9D8B030D-6E8A-4147-A177-3AD203B41FA5}">
                      <a16:colId xmlns:a16="http://schemas.microsoft.com/office/drawing/2014/main" val="935920100"/>
                    </a:ext>
                  </a:extLst>
                </a:gridCol>
              </a:tblGrid>
              <a:tr h="607852">
                <a:tc>
                  <a:txBody>
                    <a:bodyPr/>
                    <a:lstStyle/>
                    <a:p>
                      <a:r>
                        <a:rPr lang="nl-BE" dirty="0"/>
                        <a:t>21 januari    2026 19 uur18</a:t>
                      </a:r>
                    </a:p>
                  </a:txBody>
                  <a:tcPr/>
                </a:tc>
                <a:tc>
                  <a:txBody>
                    <a:bodyPr/>
                    <a:lstStyle/>
                    <a:p>
                      <a:r>
                        <a:rPr lang="nl-BE" dirty="0"/>
                        <a:t>15 juli          2026  19 uur</a:t>
                      </a:r>
                    </a:p>
                  </a:txBody>
                  <a:tcPr/>
                </a:tc>
                <a:extLst>
                  <a:ext uri="{0D108BD9-81ED-4DB2-BD59-A6C34878D82A}">
                    <a16:rowId xmlns:a16="http://schemas.microsoft.com/office/drawing/2014/main" val="3027460407"/>
                  </a:ext>
                </a:extLst>
              </a:tr>
              <a:tr h="627000">
                <a:tc>
                  <a:txBody>
                    <a:bodyPr/>
                    <a:lstStyle/>
                    <a:p>
                      <a:r>
                        <a:rPr lang="nl-BE" dirty="0"/>
                        <a:t>18 februari wordt 25 februari</a:t>
                      </a:r>
                    </a:p>
                  </a:txBody>
                  <a:tcPr/>
                </a:tc>
                <a:tc>
                  <a:txBody>
                    <a:bodyPr/>
                    <a:lstStyle/>
                    <a:p>
                      <a:r>
                        <a:rPr lang="nl-BE" dirty="0"/>
                        <a:t>26 augustus</a:t>
                      </a:r>
                    </a:p>
                  </a:txBody>
                  <a:tcPr/>
                </a:tc>
                <a:extLst>
                  <a:ext uri="{0D108BD9-81ED-4DB2-BD59-A6C34878D82A}">
                    <a16:rowId xmlns:a16="http://schemas.microsoft.com/office/drawing/2014/main" val="1735085608"/>
                  </a:ext>
                </a:extLst>
              </a:tr>
              <a:tr h="438901">
                <a:tc>
                  <a:txBody>
                    <a:bodyPr/>
                    <a:lstStyle/>
                    <a:p>
                      <a:endParaRPr lang="nl-BE" dirty="0">
                        <a:highlight>
                          <a:srgbClr val="FFFF00"/>
                        </a:highlight>
                      </a:endParaRPr>
                    </a:p>
                  </a:txBody>
                  <a:tcPr/>
                </a:tc>
                <a:tc>
                  <a:txBody>
                    <a:bodyPr/>
                    <a:lstStyle/>
                    <a:p>
                      <a:r>
                        <a:rPr lang="nl-BE" dirty="0"/>
                        <a:t>16 september</a:t>
                      </a:r>
                    </a:p>
                  </a:txBody>
                  <a:tcPr/>
                </a:tc>
                <a:extLst>
                  <a:ext uri="{0D108BD9-81ED-4DB2-BD59-A6C34878D82A}">
                    <a16:rowId xmlns:a16="http://schemas.microsoft.com/office/drawing/2014/main" val="4177332195"/>
                  </a:ext>
                </a:extLst>
              </a:tr>
              <a:tr h="549961">
                <a:tc>
                  <a:txBody>
                    <a:bodyPr/>
                    <a:lstStyle/>
                    <a:p>
                      <a:endParaRPr lang="nl-BE" sz="3200" b="1" dirty="0">
                        <a:solidFill>
                          <a:srgbClr val="FF0000"/>
                        </a:solidFill>
                      </a:endParaRPr>
                    </a:p>
                  </a:txBody>
                  <a:tcPr/>
                </a:tc>
                <a:tc>
                  <a:txBody>
                    <a:bodyPr/>
                    <a:lstStyle/>
                    <a:p>
                      <a:r>
                        <a:rPr lang="nl-BE" dirty="0"/>
                        <a:t>28 oktober</a:t>
                      </a:r>
                    </a:p>
                  </a:txBody>
                  <a:tcPr/>
                </a:tc>
                <a:extLst>
                  <a:ext uri="{0D108BD9-81ED-4DB2-BD59-A6C34878D82A}">
                    <a16:rowId xmlns:a16="http://schemas.microsoft.com/office/drawing/2014/main" val="2474744337"/>
                  </a:ext>
                </a:extLst>
              </a:tr>
              <a:tr h="492070">
                <a:tc>
                  <a:txBody>
                    <a:bodyPr/>
                    <a:lstStyle/>
                    <a:p>
                      <a:r>
                        <a:rPr lang="nl-BE" sz="2800" b="1" i="1" u="sng" dirty="0">
                          <a:highlight>
                            <a:srgbClr val="FFFF00"/>
                          </a:highlight>
                        </a:rPr>
                        <a:t>20mei</a:t>
                      </a:r>
                    </a:p>
                  </a:txBody>
                  <a:tcPr/>
                </a:tc>
                <a:tc>
                  <a:txBody>
                    <a:bodyPr/>
                    <a:lstStyle/>
                    <a:p>
                      <a:r>
                        <a:rPr lang="nl-BE" dirty="0"/>
                        <a:t>18 november</a:t>
                      </a:r>
                    </a:p>
                  </a:txBody>
                  <a:tcPr/>
                </a:tc>
                <a:extLst>
                  <a:ext uri="{0D108BD9-81ED-4DB2-BD59-A6C34878D82A}">
                    <a16:rowId xmlns:a16="http://schemas.microsoft.com/office/drawing/2014/main" val="4225269283"/>
                  </a:ext>
                </a:extLst>
              </a:tr>
              <a:tr h="347344">
                <a:tc>
                  <a:txBody>
                    <a:bodyPr/>
                    <a:lstStyle/>
                    <a:p>
                      <a:r>
                        <a:rPr lang="nl-BE" dirty="0"/>
                        <a:t>17 juni</a:t>
                      </a:r>
                    </a:p>
                  </a:txBody>
                  <a:tcPr/>
                </a:tc>
                <a:tc>
                  <a:txBody>
                    <a:bodyPr/>
                    <a:lstStyle/>
                    <a:p>
                      <a:r>
                        <a:rPr lang="nl-BE" dirty="0"/>
                        <a:t>16 december</a:t>
                      </a:r>
                    </a:p>
                  </a:txBody>
                  <a:tcPr/>
                </a:tc>
                <a:extLst>
                  <a:ext uri="{0D108BD9-81ED-4DB2-BD59-A6C34878D82A}">
                    <a16:rowId xmlns:a16="http://schemas.microsoft.com/office/drawing/2014/main" val="3849482588"/>
                  </a:ext>
                </a:extLst>
              </a:tr>
            </a:tbl>
          </a:graphicData>
        </a:graphic>
      </p:graphicFrame>
      <p:sp>
        <p:nvSpPr>
          <p:cNvPr id="5" name="Rechthoek 4">
            <a:extLst>
              <a:ext uri="{FF2B5EF4-FFF2-40B4-BE49-F238E27FC236}">
                <a16:creationId xmlns:a16="http://schemas.microsoft.com/office/drawing/2014/main" id="{C2C7FB1D-D4A9-7887-174C-6461A859286E}"/>
              </a:ext>
            </a:extLst>
          </p:cNvPr>
          <p:cNvSpPr/>
          <p:nvPr/>
        </p:nvSpPr>
        <p:spPr>
          <a:xfrm>
            <a:off x="1235823" y="1826389"/>
            <a:ext cx="2377575" cy="1323439"/>
          </a:xfrm>
          <a:prstGeom prst="rect">
            <a:avLst/>
          </a:prstGeom>
          <a:noFill/>
        </p:spPr>
        <p:txBody>
          <a:bodyPr wrap="none" lIns="91440" tIns="45720" rIns="91440" bIns="45720">
            <a:spAutoFit/>
          </a:bodyPr>
          <a:lstStyle/>
          <a:p>
            <a:pPr algn="ctr"/>
            <a:r>
              <a:rPr lang="nl-NL"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2026</a:t>
            </a:r>
          </a:p>
        </p:txBody>
      </p:sp>
      <p:sp>
        <p:nvSpPr>
          <p:cNvPr id="6" name="Tekstvak 5">
            <a:extLst>
              <a:ext uri="{FF2B5EF4-FFF2-40B4-BE49-F238E27FC236}">
                <a16:creationId xmlns:a16="http://schemas.microsoft.com/office/drawing/2014/main" id="{A694A4D6-3B11-B1DA-567A-81CE7A2DCED9}"/>
              </a:ext>
            </a:extLst>
          </p:cNvPr>
          <p:cNvSpPr txBox="1"/>
          <p:nvPr/>
        </p:nvSpPr>
        <p:spPr>
          <a:xfrm>
            <a:off x="0" y="3811438"/>
            <a:ext cx="1929283" cy="1323439"/>
          </a:xfrm>
          <a:prstGeom prst="rect">
            <a:avLst/>
          </a:prstGeom>
          <a:solidFill>
            <a:srgbClr val="002060"/>
          </a:solidFill>
        </p:spPr>
        <p:txBody>
          <a:bodyPr wrap="square" rtlCol="0">
            <a:spAutoFit/>
          </a:bodyPr>
          <a:lstStyle/>
          <a:p>
            <a:endParaRPr lang="nl-BE" dirty="0"/>
          </a:p>
        </p:txBody>
      </p:sp>
    </p:spTree>
    <p:extLst>
      <p:ext uri="{BB962C8B-B14F-4D97-AF65-F5344CB8AC3E}">
        <p14:creationId xmlns:p14="http://schemas.microsoft.com/office/powerpoint/2010/main" val="26125267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FAFBF2E-A127-E38E-406C-4E1B38152BDF}"/>
              </a:ext>
            </a:extLst>
          </p:cNvPr>
          <p:cNvPicPr>
            <a:picLocks noChangeAspect="1"/>
          </p:cNvPicPr>
          <p:nvPr/>
        </p:nvPicPr>
        <p:blipFill>
          <a:blip r:embed="rId2"/>
          <a:stretch>
            <a:fillRect/>
          </a:stretch>
        </p:blipFill>
        <p:spPr>
          <a:xfrm>
            <a:off x="0" y="-140677"/>
            <a:ext cx="12192000" cy="7204667"/>
          </a:xfrm>
          <a:prstGeom prst="rect">
            <a:avLst/>
          </a:prstGeom>
        </p:spPr>
      </p:pic>
    </p:spTree>
    <p:extLst>
      <p:ext uri="{BB962C8B-B14F-4D97-AF65-F5344CB8AC3E}">
        <p14:creationId xmlns:p14="http://schemas.microsoft.com/office/powerpoint/2010/main" val="277927365"/>
      </p:ext>
    </p:extLst>
  </p:cSld>
  <p:clrMapOvr>
    <a:masterClrMapping/>
  </p:clrMapOvr>
  <p:transition spd="med" advTm="26594">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42" name="Rectangle 41">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Afbeelding 3">
            <a:extLst>
              <a:ext uri="{FF2B5EF4-FFF2-40B4-BE49-F238E27FC236}">
                <a16:creationId xmlns:a16="http://schemas.microsoft.com/office/drawing/2014/main" id="{7A5FB7EC-47F1-872F-86E5-E97F5DDF990A}"/>
              </a:ext>
            </a:extLst>
          </p:cNvPr>
          <p:cNvPicPr>
            <a:picLocks noChangeAspect="1"/>
          </p:cNvPicPr>
          <p:nvPr/>
        </p:nvPicPr>
        <p:blipFill>
          <a:blip r:embed="rId2"/>
          <a:stretch>
            <a:fillRect/>
          </a:stretch>
        </p:blipFill>
        <p:spPr>
          <a:xfrm>
            <a:off x="0" y="-80386"/>
            <a:ext cx="12192000" cy="7134330"/>
          </a:xfrm>
          <a:prstGeom prst="rect">
            <a:avLst/>
          </a:prstGeom>
        </p:spPr>
      </p:pic>
    </p:spTree>
    <p:extLst>
      <p:ext uri="{BB962C8B-B14F-4D97-AF65-F5344CB8AC3E}">
        <p14:creationId xmlns:p14="http://schemas.microsoft.com/office/powerpoint/2010/main" val="166647566"/>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6" name="Rectangle 25">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Afbeelding 3">
            <a:extLst>
              <a:ext uri="{FF2B5EF4-FFF2-40B4-BE49-F238E27FC236}">
                <a16:creationId xmlns:a16="http://schemas.microsoft.com/office/drawing/2014/main" id="{D50C9811-54B2-F682-9126-AE8AEABD31C8}"/>
              </a:ext>
            </a:extLst>
          </p:cNvPr>
          <p:cNvPicPr>
            <a:picLocks noChangeAspect="1"/>
          </p:cNvPicPr>
          <p:nvPr/>
        </p:nvPicPr>
        <p:blipFill>
          <a:blip r:embed="rId2"/>
          <a:stretch>
            <a:fillRect/>
          </a:stretch>
        </p:blipFill>
        <p:spPr>
          <a:xfrm>
            <a:off x="0" y="-15242"/>
            <a:ext cx="12192000" cy="7099330"/>
          </a:xfrm>
          <a:prstGeom prst="rect">
            <a:avLst/>
          </a:prstGeom>
        </p:spPr>
      </p:pic>
    </p:spTree>
    <p:extLst>
      <p:ext uri="{BB962C8B-B14F-4D97-AF65-F5344CB8AC3E}">
        <p14:creationId xmlns:p14="http://schemas.microsoft.com/office/powerpoint/2010/main" val="3685036692"/>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BCC2D17D-3116-9038-B6DB-62D6EA9D55A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4511047"/>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81" name="Rectangle 8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DC6314DB-B71F-39C4-727C-0F8F891D799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1711669"/>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69" name="Rectangle 68">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779ECBA-85FA-5822-470C-54511FC46D69}"/>
              </a:ext>
            </a:extLst>
          </p:cNvPr>
          <p:cNvPicPr>
            <a:picLocks noChangeAspect="1"/>
          </p:cNvPicPr>
          <p:nvPr/>
        </p:nvPicPr>
        <p:blipFill>
          <a:blip r:embed="rId2"/>
          <a:stretch>
            <a:fillRect/>
          </a:stretch>
        </p:blipFill>
        <p:spPr>
          <a:xfrm>
            <a:off x="0" y="-120579"/>
            <a:ext cx="12192000" cy="7104184"/>
          </a:xfrm>
          <a:prstGeom prst="rect">
            <a:avLst/>
          </a:prstGeom>
        </p:spPr>
      </p:pic>
    </p:spTree>
    <p:extLst>
      <p:ext uri="{BB962C8B-B14F-4D97-AF65-F5344CB8AC3E}">
        <p14:creationId xmlns:p14="http://schemas.microsoft.com/office/powerpoint/2010/main" val="1249230107"/>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0D4997EA-5DA6-D30F-A9D1-16D46F9D82A1}"/>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4053406763"/>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3"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98"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2" name="Freeform: Shape 10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 name="Freeform: Shape 10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 name="Freeform: Shape 10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5" name="Freeform: Shape 10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6" name="Freeform: Shape 10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Freeform: Shape 10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8" name="Freeform: Shape 10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5C9D9A2D-5A6E-FCD4-DC61-DBD44B0207B9}"/>
              </a:ext>
            </a:extLst>
          </p:cNvPr>
          <p:cNvSpPr>
            <a:spLocks noGrp="1"/>
          </p:cNvSpPr>
          <p:nvPr>
            <p:ph type="title"/>
          </p:nvPr>
        </p:nvSpPr>
        <p:spPr>
          <a:xfrm>
            <a:off x="786385" y="841248"/>
            <a:ext cx="5129600" cy="5340097"/>
          </a:xfrm>
        </p:spPr>
        <p:txBody>
          <a:bodyPr vert="horz" lIns="91440" tIns="45720" rIns="91440" bIns="45720" rtlCol="0" anchor="ctr">
            <a:normAutofit/>
          </a:bodyPr>
          <a:lstStyle/>
          <a:p>
            <a:r>
              <a:rPr lang="en-US" sz="4800" kern="1200">
                <a:solidFill>
                  <a:schemeClr val="bg1"/>
                </a:solidFill>
                <a:latin typeface="+mj-lt"/>
                <a:ea typeface="+mj-ea"/>
                <a:cs typeface="+mj-cs"/>
              </a:rPr>
              <a:t>Hoogste kwaliteit en toch goedkoop en met de modernste tools en ook  met persoonlijke adviseur!!</a:t>
            </a:r>
          </a:p>
        </p:txBody>
      </p:sp>
      <p:sp>
        <p:nvSpPr>
          <p:cNvPr id="3" name="Tijdelijke aanduiding voor tekst 2">
            <a:extLst>
              <a:ext uri="{FF2B5EF4-FFF2-40B4-BE49-F238E27FC236}">
                <a16:creationId xmlns:a16="http://schemas.microsoft.com/office/drawing/2014/main" id="{3C7478D6-2119-F93B-C941-5D43C1665A16}"/>
              </a:ext>
            </a:extLst>
          </p:cNvPr>
          <p:cNvSpPr>
            <a:spLocks noGrp="1"/>
          </p:cNvSpPr>
          <p:nvPr>
            <p:ph type="body" idx="1"/>
          </p:nvPr>
        </p:nvSpPr>
        <p:spPr>
          <a:xfrm>
            <a:off x="6464410" y="841247"/>
            <a:ext cx="4484536" cy="5340097"/>
          </a:xfrm>
        </p:spPr>
        <p:txBody>
          <a:bodyPr vert="horz" lIns="91440" tIns="45720" rIns="91440" bIns="45720" rtlCol="0" anchor="ctr">
            <a:normAutofit/>
          </a:bodyPr>
          <a:lstStyle/>
          <a:p>
            <a:r>
              <a:rPr lang="en-US" sz="1500">
                <a:solidFill>
                  <a:schemeClr val="tx2"/>
                </a:solidFill>
              </a:rPr>
              <a:t>Oei ;ja we zijn de GOEDKOOPSTE BROKER in europa</a:t>
            </a:r>
          </a:p>
          <a:p>
            <a:r>
              <a:rPr lang="en-US" sz="1500">
                <a:solidFill>
                  <a:schemeClr val="tx2"/>
                </a:solidFill>
              </a:rPr>
              <a:t>Ja ons platform is het meest professioneel,,plus ook een basic  dus beiden toppers</a:t>
            </a:r>
          </a:p>
          <a:p>
            <a:r>
              <a:rPr lang="en-US" sz="1500">
                <a:solidFill>
                  <a:schemeClr val="tx2"/>
                </a:solidFill>
              </a:rPr>
              <a:t>Och ja onze klanten  behoren tot de top beleggers</a:t>
            </a:r>
          </a:p>
          <a:p>
            <a:r>
              <a:rPr lang="en-US" sz="1500">
                <a:solidFill>
                  <a:schemeClr val="tx2"/>
                </a:solidFill>
              </a:rPr>
              <a:t>En ja onze klanten  zijn geen hangmat beleggers</a:t>
            </a:r>
          </a:p>
          <a:p>
            <a:r>
              <a:rPr lang="en-US" sz="1500">
                <a:solidFill>
                  <a:schemeClr val="tx2"/>
                </a:solidFill>
              </a:rPr>
              <a:t>Onze klanten volgen hun portefeuille steeds scherp op</a:t>
            </a:r>
          </a:p>
          <a:p>
            <a:r>
              <a:rPr lang="en-US" sz="1500">
                <a:solidFill>
                  <a:schemeClr val="tx2"/>
                </a:solidFill>
              </a:rPr>
              <a:t>Ze lezen onze weekberichten  en reageren</a:t>
            </a:r>
          </a:p>
          <a:p>
            <a:r>
              <a:rPr lang="en-US" sz="1500">
                <a:solidFill>
                  <a:schemeClr val="tx2"/>
                </a:solidFill>
              </a:rPr>
              <a:t>Ja niet iedereen is onmiddellijk weg met beleggen daarom dat ons kantoor hun dagelijks daarin helpt ,,dus de meest moderne tools met de aanpak van vroeger ,,,een assistent die geen computer is maar een MENS</a:t>
            </a:r>
          </a:p>
          <a:p>
            <a:r>
              <a:rPr lang="en-US" sz="1500">
                <a:solidFill>
                  <a:schemeClr val="tx2"/>
                </a:solidFill>
              </a:rPr>
              <a:t>Dus de beste combinatie  modernste tools met uw persoonlijke assistent beheerder/adviseur</a:t>
            </a:r>
          </a:p>
          <a:p>
            <a:r>
              <a:rPr lang="en-US" sz="1500">
                <a:solidFill>
                  <a:schemeClr val="tx2"/>
                </a:solidFill>
              </a:rPr>
              <a:t>En ja wij zijn tussen 50% à 90% goedkoper dan onze collegas,,omdat wij een wereldspeler zijn die aanwezig is in 100 landen !!</a:t>
            </a:r>
          </a:p>
          <a:p>
            <a:endParaRPr lang="en-US" sz="1500">
              <a:solidFill>
                <a:schemeClr val="tx2"/>
              </a:solidFill>
            </a:endParaRPr>
          </a:p>
        </p:txBody>
      </p:sp>
      <p:sp>
        <p:nvSpPr>
          <p:cNvPr id="4" name="Tekstvak 3">
            <a:extLst>
              <a:ext uri="{FF2B5EF4-FFF2-40B4-BE49-F238E27FC236}">
                <a16:creationId xmlns:a16="http://schemas.microsoft.com/office/drawing/2014/main" id="{BCDA59C8-16E3-696D-AA42-1D81C04B8FE1}"/>
              </a:ext>
            </a:extLst>
          </p:cNvPr>
          <p:cNvSpPr txBox="1"/>
          <p:nvPr/>
        </p:nvSpPr>
        <p:spPr>
          <a:xfrm>
            <a:off x="884255" y="5918479"/>
            <a:ext cx="10630411" cy="769441"/>
          </a:xfrm>
          <a:prstGeom prst="rect">
            <a:avLst/>
          </a:prstGeom>
          <a:noFill/>
        </p:spPr>
        <p:txBody>
          <a:bodyPr wrap="square" rtlCol="0">
            <a:spAutoFit/>
          </a:bodyPr>
          <a:lstStyle/>
          <a:p>
            <a:pPr>
              <a:spcAft>
                <a:spcPts val="600"/>
              </a:spcAft>
            </a:pPr>
            <a:r>
              <a:rPr lang="nl-BE" sz="3200" b="1" dirty="0">
                <a:solidFill>
                  <a:srgbClr val="FF0000"/>
                </a:solidFill>
              </a:rPr>
              <a:t>Dat zijn de voordelen van </a:t>
            </a:r>
            <a:r>
              <a:rPr lang="nl-BE" sz="4400" b="1" dirty="0">
                <a:solidFill>
                  <a:schemeClr val="accent4">
                    <a:lumMod val="50000"/>
                  </a:schemeClr>
                </a:solidFill>
                <a:highlight>
                  <a:srgbClr val="FFFF00"/>
                </a:highlight>
              </a:rPr>
              <a:t>Beurs TRADE </a:t>
            </a:r>
            <a:r>
              <a:rPr lang="nl-BE" b="1" dirty="0">
                <a:solidFill>
                  <a:srgbClr val="FF0000"/>
                </a:solidFill>
                <a:highlight>
                  <a:srgbClr val="FFFF00"/>
                </a:highlight>
              </a:rPr>
              <a:t>busschaert</a:t>
            </a:r>
            <a:endParaRPr lang="nl-BE" sz="3200" b="1">
              <a:solidFill>
                <a:srgbClr val="FF0000"/>
              </a:solidFill>
              <a:highlight>
                <a:srgbClr val="FFFF00"/>
              </a:highlight>
            </a:endParaRPr>
          </a:p>
        </p:txBody>
      </p:sp>
    </p:spTree>
    <p:extLst>
      <p:ext uri="{BB962C8B-B14F-4D97-AF65-F5344CB8AC3E}">
        <p14:creationId xmlns:p14="http://schemas.microsoft.com/office/powerpoint/2010/main" val="2865048880"/>
      </p:ext>
    </p:extLst>
  </p:cSld>
  <p:clrMapOvr>
    <a:masterClrMapping/>
  </p:clrMapOvr>
  <p:transition spd="med" advTm="26594">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0B82C-453A-74C0-06B9-EA4495176241}"/>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63FAE470-2053-CCA7-3496-DA1B9440EF7A}"/>
              </a:ext>
            </a:extLst>
          </p:cNvPr>
          <p:cNvSpPr>
            <a:spLocks noGrp="1"/>
          </p:cNvSpPr>
          <p:nvPr>
            <p:ph type="body" idx="1"/>
          </p:nvPr>
        </p:nvSpPr>
        <p:spPr/>
        <p:txBody>
          <a:bodyPr/>
          <a:lstStyle/>
          <a:p>
            <a:endParaRPr lang="nl-BE" dirty="0"/>
          </a:p>
        </p:txBody>
      </p:sp>
      <p:pic>
        <p:nvPicPr>
          <p:cNvPr id="5" name="Afbeelding 4">
            <a:extLst>
              <a:ext uri="{FF2B5EF4-FFF2-40B4-BE49-F238E27FC236}">
                <a16:creationId xmlns:a16="http://schemas.microsoft.com/office/drawing/2014/main" id="{F1ABB428-7B7B-86F8-553F-0F99357EBDE2}"/>
              </a:ext>
            </a:extLst>
          </p:cNvPr>
          <p:cNvPicPr>
            <a:picLocks noChangeAspect="1"/>
          </p:cNvPicPr>
          <p:nvPr/>
        </p:nvPicPr>
        <p:blipFill>
          <a:blip r:embed="rId3"/>
          <a:stretch>
            <a:fillRect/>
          </a:stretch>
        </p:blipFill>
        <p:spPr>
          <a:xfrm>
            <a:off x="9525" y="0"/>
            <a:ext cx="12182475" cy="5888896"/>
          </a:xfrm>
          <a:prstGeom prst="rect">
            <a:avLst/>
          </a:prstGeom>
        </p:spPr>
      </p:pic>
      <p:sp>
        <p:nvSpPr>
          <p:cNvPr id="6" name="Rechthoek 5">
            <a:extLst>
              <a:ext uri="{FF2B5EF4-FFF2-40B4-BE49-F238E27FC236}">
                <a16:creationId xmlns:a16="http://schemas.microsoft.com/office/drawing/2014/main" id="{335D28D6-416B-C503-28BB-4F1C27A545B6}"/>
              </a:ext>
            </a:extLst>
          </p:cNvPr>
          <p:cNvSpPr/>
          <p:nvPr/>
        </p:nvSpPr>
        <p:spPr>
          <a:xfrm>
            <a:off x="9525" y="4611231"/>
            <a:ext cx="12182475" cy="2246769"/>
          </a:xfrm>
          <a:prstGeom prst="rect">
            <a:avLst/>
          </a:prstGeom>
          <a:noFill/>
        </p:spPr>
        <p:txBody>
          <a:bodyPr wrap="square" lIns="91440" tIns="45720" rIns="91440" bIns="45720">
            <a:spAutoFit/>
          </a:bodyPr>
          <a:lstStyle/>
          <a:p>
            <a:pPr algn="ctr"/>
            <a:r>
              <a:rPr lang="nl-NL" sz="2800" b="1" cap="none" spc="0" dirty="0">
                <a:ln w="22225">
                  <a:solidFill>
                    <a:schemeClr val="accent2"/>
                  </a:solidFill>
                  <a:prstDash val="solid"/>
                </a:ln>
                <a:solidFill>
                  <a:schemeClr val="accent2">
                    <a:lumMod val="40000"/>
                    <a:lumOff val="60000"/>
                  </a:schemeClr>
                </a:solidFill>
                <a:effectLst/>
              </a:rPr>
              <a:t> </a:t>
            </a:r>
            <a:r>
              <a:rPr lang="nl-NL" sz="2800" b="1" cap="none" spc="0" dirty="0" err="1">
                <a:ln w="22225">
                  <a:solidFill>
                    <a:schemeClr val="accent2"/>
                  </a:solidFill>
                  <a:prstDash val="solid"/>
                </a:ln>
                <a:solidFill>
                  <a:schemeClr val="accent2">
                    <a:lumMod val="40000"/>
                    <a:lumOff val="60000"/>
                  </a:schemeClr>
                </a:solidFill>
                <a:effectLst/>
                <a:highlight>
                  <a:srgbClr val="00FFFF"/>
                </a:highlight>
              </a:rPr>
              <a:t>G</a:t>
            </a:r>
            <a:r>
              <a:rPr lang="nl-NL" sz="2800" b="1" cap="none" spc="0" dirty="0" err="1">
                <a:ln w="22225">
                  <a:solidFill>
                    <a:schemeClr val="accent2"/>
                  </a:solidFill>
                  <a:prstDash val="solid"/>
                </a:ln>
                <a:solidFill>
                  <a:srgbClr val="FF0000"/>
                </a:solidFill>
                <a:effectLst/>
                <a:highlight>
                  <a:srgbClr val="00FFFF"/>
                </a:highlight>
              </a:rPr>
              <a:t>wk</a:t>
            </a:r>
            <a:r>
              <a:rPr lang="nl-NL" sz="2800" b="1" cap="none" spc="0" dirty="0">
                <a:ln w="22225">
                  <a:solidFill>
                    <a:schemeClr val="accent2"/>
                  </a:solidFill>
                  <a:prstDash val="solid"/>
                </a:ln>
                <a:solidFill>
                  <a:srgbClr val="FF0000"/>
                </a:solidFill>
                <a:effectLst/>
                <a:highlight>
                  <a:srgbClr val="00FFFF"/>
                </a:highlight>
              </a:rPr>
              <a:t> =Goudwisselkantoor </a:t>
            </a:r>
            <a:r>
              <a:rPr lang="nl-NL" sz="2800" b="1" dirty="0">
                <a:ln w="22225">
                  <a:solidFill>
                    <a:schemeClr val="accent2"/>
                  </a:solidFill>
                  <a:prstDash val="solid"/>
                </a:ln>
                <a:solidFill>
                  <a:srgbClr val="FF0000"/>
                </a:solidFill>
                <a:highlight>
                  <a:srgbClr val="00FFFF"/>
                </a:highlight>
              </a:rPr>
              <a:t>Verkoopt goud aan 150,000€/kg</a:t>
            </a:r>
          </a:p>
          <a:p>
            <a:pPr algn="ctr"/>
            <a:r>
              <a:rPr lang="nl-NL" sz="2800" b="1" dirty="0">
                <a:ln w="22225">
                  <a:solidFill>
                    <a:schemeClr val="accent2"/>
                  </a:solidFill>
                  <a:prstDash val="solid"/>
                </a:ln>
                <a:solidFill>
                  <a:srgbClr val="FF0000"/>
                </a:solidFill>
                <a:highlight>
                  <a:srgbClr val="00FFFF"/>
                </a:highlight>
              </a:rPr>
              <a:t>,,EEN PREMIE VAN 15%</a:t>
            </a:r>
          </a:p>
          <a:p>
            <a:pPr algn="ctr"/>
            <a:r>
              <a:rPr lang="nl-NL" sz="2800" b="1" cap="none" spc="0" dirty="0">
                <a:ln w="22225">
                  <a:solidFill>
                    <a:schemeClr val="accent2"/>
                  </a:solidFill>
                  <a:prstDash val="solid"/>
                </a:ln>
                <a:solidFill>
                  <a:srgbClr val="FF0000"/>
                </a:solidFill>
                <a:effectLst/>
                <a:highlight>
                  <a:srgbClr val="00FFFF"/>
                </a:highlight>
              </a:rPr>
              <a:t>Terwijl goud 132,000€ noteert</a:t>
            </a:r>
          </a:p>
          <a:p>
            <a:pPr algn="ctr"/>
            <a:r>
              <a:rPr lang="nl-NL" sz="2800" b="1" dirty="0">
                <a:ln w="22225">
                  <a:solidFill>
                    <a:schemeClr val="accent2"/>
                  </a:solidFill>
                  <a:prstDash val="solid"/>
                </a:ln>
                <a:solidFill>
                  <a:srgbClr val="FF0000"/>
                </a:solidFill>
                <a:highlight>
                  <a:srgbClr val="00FFFF"/>
                </a:highlight>
              </a:rPr>
              <a:t>Koop/verkoopt bij ons aan de echte </a:t>
            </a:r>
            <a:r>
              <a:rPr lang="nl-NL" sz="2800" b="1" dirty="0">
                <a:ln w="22225">
                  <a:solidFill>
                    <a:schemeClr val="accent2"/>
                  </a:solidFill>
                  <a:prstDash val="solid"/>
                </a:ln>
                <a:solidFill>
                  <a:srgbClr val="002060"/>
                </a:solidFill>
                <a:highlight>
                  <a:srgbClr val="00FFFF"/>
                </a:highlight>
              </a:rPr>
              <a:t>prijs </a:t>
            </a:r>
            <a:r>
              <a:rPr lang="nl-NL" sz="2800" b="1" i="1" u="sng" dirty="0">
                <a:ln w="22225">
                  <a:solidFill>
                    <a:schemeClr val="accent2"/>
                  </a:solidFill>
                  <a:prstDash val="solid"/>
                </a:ln>
                <a:solidFill>
                  <a:srgbClr val="002060"/>
                </a:solidFill>
                <a:highlight>
                  <a:srgbClr val="00FFFF"/>
                </a:highlight>
              </a:rPr>
              <a:t>132,000kg</a:t>
            </a:r>
          </a:p>
          <a:p>
            <a:pPr algn="ctr"/>
            <a:r>
              <a:rPr lang="nl-NL" sz="2800" b="1" i="1" u="sng" cap="none" spc="0" dirty="0">
                <a:ln w="22225">
                  <a:solidFill>
                    <a:schemeClr val="accent2"/>
                  </a:solidFill>
                  <a:prstDash val="solid"/>
                </a:ln>
                <a:solidFill>
                  <a:srgbClr val="002060"/>
                </a:solidFill>
                <a:effectLst/>
                <a:highlight>
                  <a:srgbClr val="FFFF00"/>
                </a:highlight>
              </a:rPr>
              <a:t>GOLDBUGS UW GOUDBANK</a:t>
            </a:r>
          </a:p>
        </p:txBody>
      </p:sp>
      <p:sp>
        <p:nvSpPr>
          <p:cNvPr id="7" name="Rechthoek 6">
            <a:extLst>
              <a:ext uri="{FF2B5EF4-FFF2-40B4-BE49-F238E27FC236}">
                <a16:creationId xmlns:a16="http://schemas.microsoft.com/office/drawing/2014/main" id="{845A17DF-649C-133A-A944-216521F0BCE0}"/>
              </a:ext>
            </a:extLst>
          </p:cNvPr>
          <p:cNvSpPr/>
          <p:nvPr/>
        </p:nvSpPr>
        <p:spPr>
          <a:xfrm>
            <a:off x="6644491" y="3819425"/>
            <a:ext cx="2599943" cy="923330"/>
          </a:xfrm>
          <a:prstGeom prst="rect">
            <a:avLst/>
          </a:prstGeom>
          <a:noFill/>
        </p:spPr>
        <p:txBody>
          <a:bodyPr wrap="none" lIns="91440" tIns="45720" rIns="91440" bIns="45720">
            <a:spAutoFit/>
          </a:bodyPr>
          <a:lstStyle/>
          <a:p>
            <a:pPr algn="ctr"/>
            <a:r>
              <a:rPr lang="nl-NL" sz="5400" b="1" cap="none" spc="50" dirty="0">
                <a:ln w="0"/>
                <a:solidFill>
                  <a:schemeClr val="bg2"/>
                </a:solidFill>
                <a:effectLst>
                  <a:innerShdw blurRad="63500" dist="50800" dir="13500000">
                    <a:srgbClr val="000000">
                      <a:alpha val="50000"/>
                    </a:srgbClr>
                  </a:innerShdw>
                </a:effectLst>
                <a:highlight>
                  <a:srgbClr val="FFFF00"/>
                </a:highlight>
              </a:rPr>
              <a:t>opgelet</a:t>
            </a:r>
          </a:p>
        </p:txBody>
      </p:sp>
    </p:spTree>
    <p:extLst>
      <p:ext uri="{BB962C8B-B14F-4D97-AF65-F5344CB8AC3E}">
        <p14:creationId xmlns:p14="http://schemas.microsoft.com/office/powerpoint/2010/main" val="1347762497"/>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11AD3B3-1732-6BE5-109B-1A5329CCE68C}"/>
              </a:ext>
            </a:extLst>
          </p:cNvPr>
          <p:cNvSpPr/>
          <p:nvPr/>
        </p:nvSpPr>
        <p:spPr>
          <a:xfrm>
            <a:off x="3371904" y="2451236"/>
            <a:ext cx="3140165" cy="92333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nl-NL" sz="5400" b="1" dirty="0">
                <a:ln w="0"/>
                <a:solidFill>
                  <a:srgbClr val="FF0000"/>
                </a:solidFill>
                <a:effectLst>
                  <a:outerShdw blurRad="38100" dist="25400" dir="5400000" algn="ctr" rotWithShape="0">
                    <a:srgbClr val="6E747A">
                      <a:alpha val="43000"/>
                    </a:srgbClr>
                  </a:outerShdw>
                </a:effectLst>
              </a:rPr>
              <a:t>Beurs</a:t>
            </a:r>
          </a:p>
        </p:txBody>
      </p:sp>
      <p:sp>
        <p:nvSpPr>
          <p:cNvPr id="4" name="Rechthoek 3">
            <a:extLst>
              <a:ext uri="{FF2B5EF4-FFF2-40B4-BE49-F238E27FC236}">
                <a16:creationId xmlns:a16="http://schemas.microsoft.com/office/drawing/2014/main" id="{C80932DF-4816-B3B8-D751-CF60F40DADD6}"/>
              </a:ext>
            </a:extLst>
          </p:cNvPr>
          <p:cNvSpPr/>
          <p:nvPr/>
        </p:nvSpPr>
        <p:spPr>
          <a:xfrm>
            <a:off x="3371904" y="3613665"/>
            <a:ext cx="3263394" cy="92333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nl-NL" sz="5400" b="1" cap="none" spc="0" dirty="0" err="1">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rPr>
              <a:t>Bourse</a:t>
            </a:r>
            <a:endParaRPr lang="nl-NL" sz="5400" b="1" cap="none" spc="0"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endParaRPr>
          </a:p>
        </p:txBody>
      </p:sp>
      <p:sp>
        <p:nvSpPr>
          <p:cNvPr id="5" name="Rechthoek 4">
            <a:extLst>
              <a:ext uri="{FF2B5EF4-FFF2-40B4-BE49-F238E27FC236}">
                <a16:creationId xmlns:a16="http://schemas.microsoft.com/office/drawing/2014/main" id="{3107DBAA-5EE6-D03A-3C31-B7EE69844249}"/>
              </a:ext>
            </a:extLst>
          </p:cNvPr>
          <p:cNvSpPr/>
          <p:nvPr/>
        </p:nvSpPr>
        <p:spPr>
          <a:xfrm>
            <a:off x="6242002" y="2321004"/>
            <a:ext cx="4598567" cy="2215991"/>
          </a:xfrm>
          <a:prstGeom prst="rect">
            <a:avLst/>
          </a:prstGeom>
          <a:noFill/>
        </p:spPr>
        <p:txBody>
          <a:bodyPr wrap="none" lIns="91440" tIns="45720" rIns="91440" bIns="45720">
            <a:spAutoFit/>
          </a:bodyPr>
          <a:lstStyle/>
          <a:p>
            <a:pPr algn="ctr"/>
            <a:r>
              <a:rPr lang="nl-NL" sz="13800" b="1" cap="none" spc="0" dirty="0">
                <a:ln w="13462">
                  <a:solidFill>
                    <a:schemeClr val="bg1"/>
                  </a:solidFill>
                  <a:prstDash val="solid"/>
                </a:ln>
                <a:effectLst>
                  <a:outerShdw dist="38100" dir="2700000" algn="bl" rotWithShape="0">
                    <a:schemeClr val="accent5"/>
                  </a:outerShdw>
                </a:effectLst>
              </a:rPr>
              <a:t>Trade</a:t>
            </a:r>
          </a:p>
        </p:txBody>
      </p:sp>
      <p:sp>
        <p:nvSpPr>
          <p:cNvPr id="6" name="Rechthoek 5">
            <a:extLst>
              <a:ext uri="{FF2B5EF4-FFF2-40B4-BE49-F238E27FC236}">
                <a16:creationId xmlns:a16="http://schemas.microsoft.com/office/drawing/2014/main" id="{A69694E8-1CF7-CB63-A1D8-A2A96DF1E799}"/>
              </a:ext>
            </a:extLst>
          </p:cNvPr>
          <p:cNvSpPr/>
          <p:nvPr/>
        </p:nvSpPr>
        <p:spPr>
          <a:xfrm>
            <a:off x="9206827" y="4445004"/>
            <a:ext cx="2162130" cy="523220"/>
          </a:xfrm>
          <a:prstGeom prst="rect">
            <a:avLst/>
          </a:prstGeom>
          <a:noFill/>
        </p:spPr>
        <p:txBody>
          <a:bodyPr wrap="none" lIns="91440" tIns="45720" rIns="91440" bIns="45720">
            <a:spAutoFit/>
          </a:bodyPr>
          <a:lstStyle/>
          <a:p>
            <a:pPr algn="ctr"/>
            <a:r>
              <a:rPr lang="nl-N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nl-N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highlight>
                  <a:srgbClr val="00FF00"/>
                </a:highlight>
              </a:rPr>
              <a:t>by </a:t>
            </a:r>
            <a:r>
              <a:rPr lang="nl-NL"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highlight>
                  <a:srgbClr val="00FF00"/>
                </a:highlight>
              </a:rPr>
              <a:t>Busschaert&amp;co</a:t>
            </a:r>
            <a:endParaRPr lang="nl-N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highlight>
                <a:srgbClr val="00FF00"/>
              </a:highlight>
            </a:endParaRPr>
          </a:p>
        </p:txBody>
      </p:sp>
      <p:sp>
        <p:nvSpPr>
          <p:cNvPr id="9" name="Rechthoek 8">
            <a:extLst>
              <a:ext uri="{FF2B5EF4-FFF2-40B4-BE49-F238E27FC236}">
                <a16:creationId xmlns:a16="http://schemas.microsoft.com/office/drawing/2014/main" id="{13926419-98DF-3E94-5EE0-2A2C9C3968A3}"/>
              </a:ext>
            </a:extLst>
          </p:cNvPr>
          <p:cNvSpPr/>
          <p:nvPr/>
        </p:nvSpPr>
        <p:spPr>
          <a:xfrm>
            <a:off x="5801360" y="164584"/>
            <a:ext cx="6537316" cy="1138773"/>
          </a:xfrm>
          <a:prstGeom prst="rect">
            <a:avLst/>
          </a:prstGeom>
          <a:noFill/>
        </p:spPr>
        <p:txBody>
          <a:bodyPr wrap="squar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BEURS .</a:t>
            </a:r>
            <a:r>
              <a:rPr lang="nl-BE" sz="5400" b="1" cap="none" spc="0" dirty="0">
                <a:ln w="6600">
                  <a:solidFill>
                    <a:schemeClr val="accent2"/>
                  </a:solidFill>
                  <a:prstDash val="solid"/>
                </a:ln>
                <a:solidFill>
                  <a:srgbClr val="FFFFFF"/>
                </a:solidFill>
                <a:effectLst>
                  <a:outerShdw dist="38100" dir="2700000" algn="tl" rotWithShape="0">
                    <a:schemeClr val="accent2"/>
                  </a:outerShdw>
                </a:effectLst>
              </a:rPr>
              <a:t>TRADE. </a:t>
            </a:r>
            <a:r>
              <a:rPr lang="nl-BE" sz="2800" b="1" cap="none" spc="0" dirty="0">
                <a:ln w="6600">
                  <a:solidFill>
                    <a:schemeClr val="accent2"/>
                  </a:solidFill>
                  <a:prstDash val="solid"/>
                </a:ln>
                <a:solidFill>
                  <a:srgbClr val="FFFFFF"/>
                </a:solidFill>
                <a:effectLst>
                  <a:outerShdw dist="38100" dir="2700000" algn="tl" rotWithShape="0">
                    <a:schemeClr val="accent2"/>
                  </a:outerShdw>
                </a:effectLst>
              </a:rPr>
              <a:t>Belgium</a:t>
            </a:r>
          </a:p>
          <a:p>
            <a:pPr algn="ctr"/>
            <a:r>
              <a:rPr lang="nl-BE" sz="1400" b="1" cap="none" spc="0">
                <a:ln w="6600">
                  <a:solidFill>
                    <a:schemeClr val="accent2"/>
                  </a:solidFill>
                  <a:prstDash val="solid"/>
                </a:ln>
                <a:solidFill>
                  <a:srgbClr val="FFFFFF"/>
                </a:solidFill>
                <a:effectLst>
                  <a:outerShdw dist="38100" dir="2700000" algn="tl" rotWithShape="0">
                    <a:schemeClr val="accent2"/>
                  </a:outerShdw>
                </a:effectLst>
              </a:rPr>
              <a:t>Busschaert</a:t>
            </a:r>
            <a:endParaRPr lang="nl-NL"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3" name="Afbeelding 12">
            <a:extLst>
              <a:ext uri="{FF2B5EF4-FFF2-40B4-BE49-F238E27FC236}">
                <a16:creationId xmlns:a16="http://schemas.microsoft.com/office/drawing/2014/main" id="{C4722DFE-3357-82B5-9B83-B6B3B0450A2A}"/>
              </a:ext>
            </a:extLst>
          </p:cNvPr>
          <p:cNvPicPr>
            <a:picLocks noChangeAspect="1"/>
          </p:cNvPicPr>
          <p:nvPr/>
        </p:nvPicPr>
        <p:blipFill>
          <a:blip r:embed="rId2"/>
          <a:stretch>
            <a:fillRect/>
          </a:stretch>
        </p:blipFill>
        <p:spPr>
          <a:xfrm>
            <a:off x="2381304" y="298686"/>
            <a:ext cx="3347973" cy="1381125"/>
          </a:xfrm>
          <a:prstGeom prst="rect">
            <a:avLst/>
          </a:prstGeom>
        </p:spPr>
      </p:pic>
      <p:sp>
        <p:nvSpPr>
          <p:cNvPr id="3" name="Rechthoek 2">
            <a:extLst>
              <a:ext uri="{FF2B5EF4-FFF2-40B4-BE49-F238E27FC236}">
                <a16:creationId xmlns:a16="http://schemas.microsoft.com/office/drawing/2014/main" id="{CC097785-BDAA-2400-7A66-1A68FDFD435F}"/>
              </a:ext>
            </a:extLst>
          </p:cNvPr>
          <p:cNvSpPr/>
          <p:nvPr/>
        </p:nvSpPr>
        <p:spPr>
          <a:xfrm>
            <a:off x="1092163" y="5229491"/>
            <a:ext cx="9722854" cy="15696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9600" b="1" cap="none" spc="0" dirty="0">
                <a:ln/>
                <a:solidFill>
                  <a:srgbClr val="FFFF00"/>
                </a:solidFill>
                <a:effectLst/>
              </a:rPr>
              <a:t>U</a:t>
            </a:r>
            <a:r>
              <a:rPr lang="nl-NL" sz="8000" b="1" cap="none" spc="0" dirty="0">
                <a:ln/>
                <a:solidFill>
                  <a:srgbClr val="FFFF00"/>
                </a:solidFill>
                <a:effectLst/>
              </a:rPr>
              <a:t>w Europese Broker</a:t>
            </a:r>
            <a:endParaRPr lang="nl-NL" sz="9600" b="1" cap="none" spc="0" dirty="0">
              <a:ln/>
              <a:solidFill>
                <a:srgbClr val="FFFF00"/>
              </a:solidFill>
              <a:effectLst/>
            </a:endParaRPr>
          </a:p>
        </p:txBody>
      </p:sp>
      <p:sp>
        <p:nvSpPr>
          <p:cNvPr id="8" name="Tekstvak 7">
            <a:extLst>
              <a:ext uri="{FF2B5EF4-FFF2-40B4-BE49-F238E27FC236}">
                <a16:creationId xmlns:a16="http://schemas.microsoft.com/office/drawing/2014/main" id="{040D6BA6-70FB-F55D-7903-EBA1D872E35C}"/>
              </a:ext>
            </a:extLst>
          </p:cNvPr>
          <p:cNvSpPr txBox="1"/>
          <p:nvPr/>
        </p:nvSpPr>
        <p:spPr>
          <a:xfrm>
            <a:off x="9622350" y="989249"/>
            <a:ext cx="6108568" cy="307777"/>
          </a:xfrm>
          <a:prstGeom prst="rect">
            <a:avLst/>
          </a:prstGeom>
          <a:noFill/>
        </p:spPr>
        <p:txBody>
          <a:bodyPr wrap="square">
            <a:spAutoFit/>
          </a:bodyPr>
          <a:lstStyle/>
          <a:p>
            <a:r>
              <a:rPr lang="nl-NL" sz="1400" b="1" cap="none" spc="0" dirty="0">
                <a:ln/>
                <a:solidFill>
                  <a:srgbClr val="FFFF00"/>
                </a:solidFill>
                <a:effectLst/>
              </a:rPr>
              <a:t>beursagent mexem </a:t>
            </a:r>
            <a:r>
              <a:rPr lang="nl-NL" sz="1400" b="1" cap="none" spc="0" dirty="0" err="1">
                <a:ln/>
                <a:solidFill>
                  <a:srgbClr val="FFFF00"/>
                </a:solidFill>
                <a:effectLst/>
              </a:rPr>
              <a:t>ltd</a:t>
            </a:r>
            <a:endParaRPr lang="nl-BE" sz="1400" dirty="0"/>
          </a:p>
        </p:txBody>
      </p:sp>
    </p:spTree>
    <p:extLst>
      <p:ext uri="{BB962C8B-B14F-4D97-AF65-F5344CB8AC3E}">
        <p14:creationId xmlns:p14="http://schemas.microsoft.com/office/powerpoint/2010/main" val="766417534"/>
      </p:ext>
    </p:extLst>
  </p:cSld>
  <p:clrMapOvr>
    <a:masterClrMapping/>
  </p:clrMapOvr>
  <p:transition spd="med" advTm="9000">
    <p:pull/>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231850" y="5209460"/>
            <a:ext cx="10003122" cy="659091"/>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2328"/>
              </a:lnSpc>
              <a:spcBef>
                <a:spcPts val="0"/>
              </a:spcBef>
              <a:spcAft>
                <a:spcPts val="0"/>
              </a:spcAft>
            </a:pPr>
            <a:r>
              <a:rPr sz="2328" spc="-22" dirty="0" err="1">
                <a:solidFill>
                  <a:srgbClr val="FF0000"/>
                </a:solidFill>
                <a:highlight>
                  <a:srgbClr val="FFFF00"/>
                </a:highlight>
                <a:latin typeface="Constantia"/>
                <a:cs typeface="Constantia"/>
              </a:rPr>
              <a:t>Technische</a:t>
            </a:r>
            <a:r>
              <a:rPr sz="2328" spc="-78" dirty="0">
                <a:solidFill>
                  <a:srgbClr val="FF0000"/>
                </a:solidFill>
                <a:highlight>
                  <a:srgbClr val="FFFF00"/>
                </a:highlight>
                <a:latin typeface="Constantia"/>
                <a:cs typeface="Constantia"/>
              </a:rPr>
              <a:t> </a:t>
            </a:r>
            <a:r>
              <a:rPr sz="2328" dirty="0" err="1">
                <a:solidFill>
                  <a:srgbClr val="FF0000"/>
                </a:solidFill>
                <a:highlight>
                  <a:srgbClr val="FFFF00"/>
                </a:highlight>
                <a:latin typeface="Constantia"/>
                <a:cs typeface="Constantia"/>
              </a:rPr>
              <a:t>en</a:t>
            </a:r>
            <a:r>
              <a:rPr sz="2328" spc="-30" dirty="0">
                <a:solidFill>
                  <a:srgbClr val="FF0000"/>
                </a:solidFill>
                <a:highlight>
                  <a:srgbClr val="FFFF00"/>
                </a:highlight>
                <a:latin typeface="Constantia"/>
                <a:cs typeface="Constantia"/>
              </a:rPr>
              <a:t> </a:t>
            </a:r>
            <a:r>
              <a:rPr sz="2328" dirty="0" err="1">
                <a:solidFill>
                  <a:srgbClr val="FF0000"/>
                </a:solidFill>
                <a:highlight>
                  <a:srgbClr val="FFFF00"/>
                </a:highlight>
                <a:latin typeface="Constantia"/>
                <a:cs typeface="Constantia"/>
              </a:rPr>
              <a:t>fundamentele</a:t>
            </a:r>
            <a:r>
              <a:rPr sz="2328" spc="-53" dirty="0">
                <a:solidFill>
                  <a:srgbClr val="FF0000"/>
                </a:solidFill>
                <a:highlight>
                  <a:srgbClr val="FFFF00"/>
                </a:highlight>
                <a:latin typeface="Constantia"/>
                <a:cs typeface="Constantia"/>
              </a:rPr>
              <a:t> </a:t>
            </a:r>
            <a:r>
              <a:rPr sz="2328" spc="-11" dirty="0" err="1">
                <a:solidFill>
                  <a:srgbClr val="FF0000"/>
                </a:solidFill>
                <a:highlight>
                  <a:srgbClr val="FFFF00"/>
                </a:highlight>
                <a:latin typeface="Constantia"/>
                <a:cs typeface="Constantia"/>
              </a:rPr>
              <a:t>analyse</a:t>
            </a:r>
            <a:r>
              <a:rPr sz="2328" spc="-99" dirty="0">
                <a:solidFill>
                  <a:srgbClr val="FF0000"/>
                </a:solidFill>
                <a:highlight>
                  <a:srgbClr val="FFFF00"/>
                </a:highlight>
                <a:latin typeface="Constantia"/>
                <a:cs typeface="Constantia"/>
              </a:rPr>
              <a:t> </a:t>
            </a:r>
            <a:r>
              <a:rPr sz="2328" spc="-16" dirty="0">
                <a:solidFill>
                  <a:srgbClr val="FF0000"/>
                </a:solidFill>
                <a:highlight>
                  <a:srgbClr val="FFFF00"/>
                </a:highlight>
                <a:latin typeface="Constantia"/>
                <a:cs typeface="Constantia"/>
              </a:rPr>
              <a:t>van</a:t>
            </a:r>
            <a:r>
              <a:rPr sz="2328" spc="-72" dirty="0">
                <a:solidFill>
                  <a:srgbClr val="FF0000"/>
                </a:solidFill>
                <a:highlight>
                  <a:srgbClr val="FFFF00"/>
                </a:highlight>
                <a:latin typeface="Constantia"/>
                <a:cs typeface="Constantia"/>
              </a:rPr>
              <a:t> </a:t>
            </a:r>
            <a:r>
              <a:rPr sz="2328" dirty="0" err="1">
                <a:solidFill>
                  <a:srgbClr val="FF0000"/>
                </a:solidFill>
                <a:highlight>
                  <a:srgbClr val="FFFF00"/>
                </a:highlight>
                <a:latin typeface="Constantia"/>
                <a:cs typeface="Constantia"/>
              </a:rPr>
              <a:t>onze</a:t>
            </a:r>
            <a:r>
              <a:rPr sz="2328" spc="-98" dirty="0">
                <a:solidFill>
                  <a:srgbClr val="FF0000"/>
                </a:solidFill>
                <a:highlight>
                  <a:srgbClr val="FFFF00"/>
                </a:highlight>
                <a:latin typeface="Constantia"/>
                <a:cs typeface="Constantia"/>
              </a:rPr>
              <a:t> </a:t>
            </a:r>
            <a:r>
              <a:rPr sz="2328" dirty="0" err="1">
                <a:solidFill>
                  <a:srgbClr val="FF0000"/>
                </a:solidFill>
                <a:highlight>
                  <a:srgbClr val="FFFF00"/>
                </a:highlight>
                <a:latin typeface="Constantia"/>
                <a:cs typeface="Constantia"/>
              </a:rPr>
              <a:t>economie</a:t>
            </a:r>
            <a:r>
              <a:rPr sz="2328" spc="-11" dirty="0">
                <a:solidFill>
                  <a:srgbClr val="FF0000"/>
                </a:solidFill>
                <a:highlight>
                  <a:srgbClr val="FFFF00"/>
                </a:highlight>
                <a:latin typeface="Constantia"/>
                <a:cs typeface="Constantia"/>
              </a:rPr>
              <a:t> </a:t>
            </a:r>
            <a:r>
              <a:rPr sz="2328" dirty="0">
                <a:solidFill>
                  <a:srgbClr val="FF0000"/>
                </a:solidFill>
                <a:highlight>
                  <a:srgbClr val="FFFF00"/>
                </a:highlight>
                <a:latin typeface="Constantia"/>
                <a:cs typeface="Constantia"/>
              </a:rPr>
              <a:t>;</a:t>
            </a:r>
            <a:r>
              <a:rPr sz="2328" dirty="0" err="1">
                <a:solidFill>
                  <a:srgbClr val="FF0000"/>
                </a:solidFill>
                <a:highlight>
                  <a:srgbClr val="FFFF00"/>
                </a:highlight>
                <a:latin typeface="Constantia"/>
                <a:cs typeface="Constantia"/>
              </a:rPr>
              <a:t>financiële</a:t>
            </a:r>
            <a:r>
              <a:rPr sz="2328" spc="-106" dirty="0">
                <a:solidFill>
                  <a:srgbClr val="FF0000"/>
                </a:solidFill>
                <a:highlight>
                  <a:srgbClr val="FFFF00"/>
                </a:highlight>
                <a:latin typeface="Constantia"/>
                <a:cs typeface="Constantia"/>
              </a:rPr>
              <a:t> </a:t>
            </a:r>
            <a:r>
              <a:rPr sz="2328" spc="-19" dirty="0" err="1">
                <a:solidFill>
                  <a:srgbClr val="FF0000"/>
                </a:solidFill>
                <a:highlight>
                  <a:srgbClr val="FFFF00"/>
                </a:highlight>
                <a:latin typeface="Constantia"/>
                <a:cs typeface="Constantia"/>
              </a:rPr>
              <a:t>wereld</a:t>
            </a:r>
            <a:r>
              <a:rPr sz="2328" spc="-36" dirty="0">
                <a:solidFill>
                  <a:srgbClr val="FF0000"/>
                </a:solidFill>
                <a:highlight>
                  <a:srgbClr val="FFFF00"/>
                </a:highlight>
                <a:latin typeface="Constantia"/>
                <a:cs typeface="Constantia"/>
              </a:rPr>
              <a:t> </a:t>
            </a:r>
            <a:r>
              <a:rPr sz="2328" dirty="0" err="1">
                <a:solidFill>
                  <a:srgbClr val="FF0000"/>
                </a:solidFill>
                <a:highlight>
                  <a:srgbClr val="FFFF00"/>
                </a:highlight>
                <a:latin typeface="Constantia"/>
                <a:cs typeface="Constantia"/>
              </a:rPr>
              <a:t>en</a:t>
            </a:r>
            <a:endParaRPr sz="2328" dirty="0">
              <a:solidFill>
                <a:srgbClr val="FF0000"/>
              </a:solidFill>
              <a:highlight>
                <a:srgbClr val="FFFF00"/>
              </a:highlight>
              <a:latin typeface="Constantia"/>
              <a:cs typeface="Constantia"/>
            </a:endParaRPr>
          </a:p>
          <a:p>
            <a:pPr marL="0" marR="0">
              <a:lnSpc>
                <a:spcPts val="2328"/>
              </a:lnSpc>
              <a:spcBef>
                <a:spcPts val="454"/>
              </a:spcBef>
              <a:spcAft>
                <a:spcPts val="0"/>
              </a:spcAft>
            </a:pPr>
            <a:r>
              <a:rPr sz="2328" dirty="0" err="1">
                <a:solidFill>
                  <a:srgbClr val="FF0000"/>
                </a:solidFill>
                <a:highlight>
                  <a:srgbClr val="FFFF00"/>
                </a:highlight>
                <a:latin typeface="Constantia"/>
                <a:cs typeface="Constantia"/>
              </a:rPr>
              <a:t>aandelen</a:t>
            </a:r>
            <a:r>
              <a:rPr sz="2328" dirty="0">
                <a:solidFill>
                  <a:srgbClr val="FF0000"/>
                </a:solidFill>
                <a:highlight>
                  <a:srgbClr val="FFFF00"/>
                </a:highlight>
                <a:latin typeface="Constantia"/>
                <a:cs typeface="Constantia"/>
              </a:rPr>
              <a:t> </a:t>
            </a:r>
            <a:r>
              <a:rPr sz="2328" dirty="0" err="1">
                <a:solidFill>
                  <a:srgbClr val="FF0000"/>
                </a:solidFill>
                <a:highlight>
                  <a:srgbClr val="FFFF00"/>
                </a:highlight>
                <a:latin typeface="Constantia"/>
                <a:cs typeface="Constantia"/>
              </a:rPr>
              <a:t>beurzen</a:t>
            </a:r>
            <a:endParaRPr sz="2328" dirty="0">
              <a:solidFill>
                <a:srgbClr val="FF0000"/>
              </a:solidFill>
              <a:highlight>
                <a:srgbClr val="FFFF00"/>
              </a:highlight>
              <a:latin typeface="Constantia"/>
              <a:cs typeface="Constantia"/>
            </a:endParaRPr>
          </a:p>
        </p:txBody>
      </p:sp>
      <p:sp>
        <p:nvSpPr>
          <p:cNvPr id="4" name="object 4"/>
          <p:cNvSpPr txBox="1"/>
          <p:nvPr/>
        </p:nvSpPr>
        <p:spPr>
          <a:xfrm>
            <a:off x="11337081" y="6311299"/>
            <a:ext cx="310822" cy="335156"/>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2835"/>
              </a:lnSpc>
              <a:spcBef>
                <a:spcPts val="0"/>
              </a:spcBef>
              <a:spcAft>
                <a:spcPts val="0"/>
              </a:spcAft>
            </a:pPr>
            <a:r>
              <a:rPr sz="2117">
                <a:solidFill>
                  <a:srgbClr val="FEFEFE"/>
                </a:solidFill>
                <a:latin typeface="Arial Unicode MS"/>
                <a:cs typeface="Arial Unicode MS"/>
              </a:rPr>
              <a:t>5</a:t>
            </a:r>
          </a:p>
        </p:txBody>
      </p:sp>
      <p:sp>
        <p:nvSpPr>
          <p:cNvPr id="5" name="object 5"/>
          <p:cNvSpPr txBox="1"/>
          <p:nvPr/>
        </p:nvSpPr>
        <p:spPr>
          <a:xfrm>
            <a:off x="610273" y="6505548"/>
            <a:ext cx="791227" cy="203004"/>
          </a:xfrm>
          <a:prstGeom prst="rect">
            <a:avLst/>
          </a:prstGeom>
        </p:spPr>
        <p:txBody>
          <a:bodyPr vert="horz" wrap="square" lIns="0" tIns="0" rIns="0" bIns="0" rtlCol="0">
            <a:spAutoFit/>
          </a:bodyPr>
          <a:lstStyle>
            <a:defPPr>
              <a:defRPr lang="en-US"/>
            </a:defPPr>
            <a:lvl1pPr marL="0" algn="l" defTabSz="483946" rtl="0" eaLnBrk="1" latinLnBrk="0" hangingPunct="1">
              <a:defRPr sz="1905" kern="1200">
                <a:solidFill>
                  <a:schemeClr val="tx1"/>
                </a:solidFill>
                <a:latin typeface="+mn-lt"/>
                <a:ea typeface="+mn-ea"/>
                <a:cs typeface="+mn-cs"/>
              </a:defRPr>
            </a:lvl1pPr>
            <a:lvl2pPr marL="483946" algn="l" defTabSz="483946" rtl="0" eaLnBrk="1" latinLnBrk="0" hangingPunct="1">
              <a:defRPr sz="1905" kern="1200">
                <a:solidFill>
                  <a:schemeClr val="tx1"/>
                </a:solidFill>
                <a:latin typeface="+mn-lt"/>
                <a:ea typeface="+mn-ea"/>
                <a:cs typeface="+mn-cs"/>
              </a:defRPr>
            </a:lvl2pPr>
            <a:lvl3pPr marL="967892" algn="l" defTabSz="483946" rtl="0" eaLnBrk="1" latinLnBrk="0" hangingPunct="1">
              <a:defRPr sz="1905" kern="1200">
                <a:solidFill>
                  <a:schemeClr val="tx1"/>
                </a:solidFill>
                <a:latin typeface="+mn-lt"/>
                <a:ea typeface="+mn-ea"/>
                <a:cs typeface="+mn-cs"/>
              </a:defRPr>
            </a:lvl3pPr>
            <a:lvl4pPr marL="1451839" algn="l" defTabSz="483946" rtl="0" eaLnBrk="1" latinLnBrk="0" hangingPunct="1">
              <a:defRPr sz="1905" kern="1200">
                <a:solidFill>
                  <a:schemeClr val="tx1"/>
                </a:solidFill>
                <a:latin typeface="+mn-lt"/>
                <a:ea typeface="+mn-ea"/>
                <a:cs typeface="+mn-cs"/>
              </a:defRPr>
            </a:lvl4pPr>
            <a:lvl5pPr marL="1935785" algn="l" defTabSz="483946" rtl="0" eaLnBrk="1" latinLnBrk="0" hangingPunct="1">
              <a:defRPr sz="1905" kern="1200">
                <a:solidFill>
                  <a:schemeClr val="tx1"/>
                </a:solidFill>
                <a:latin typeface="+mn-lt"/>
                <a:ea typeface="+mn-ea"/>
                <a:cs typeface="+mn-cs"/>
              </a:defRPr>
            </a:lvl5pPr>
            <a:lvl6pPr marL="2419731" algn="l" defTabSz="483946" rtl="0" eaLnBrk="1" latinLnBrk="0" hangingPunct="1">
              <a:defRPr sz="1905" kern="1200">
                <a:solidFill>
                  <a:schemeClr val="tx1"/>
                </a:solidFill>
                <a:latin typeface="+mn-lt"/>
                <a:ea typeface="+mn-ea"/>
                <a:cs typeface="+mn-cs"/>
              </a:defRPr>
            </a:lvl6pPr>
            <a:lvl7pPr marL="2903677" algn="l" defTabSz="483946" rtl="0" eaLnBrk="1" latinLnBrk="0" hangingPunct="1">
              <a:defRPr sz="1905" kern="1200">
                <a:solidFill>
                  <a:schemeClr val="tx1"/>
                </a:solidFill>
                <a:latin typeface="+mn-lt"/>
                <a:ea typeface="+mn-ea"/>
                <a:cs typeface="+mn-cs"/>
              </a:defRPr>
            </a:lvl7pPr>
            <a:lvl8pPr marL="3387623" algn="l" defTabSz="483946" rtl="0" eaLnBrk="1" latinLnBrk="0" hangingPunct="1">
              <a:defRPr sz="1905" kern="1200">
                <a:solidFill>
                  <a:schemeClr val="tx1"/>
                </a:solidFill>
                <a:latin typeface="+mn-lt"/>
                <a:ea typeface="+mn-ea"/>
                <a:cs typeface="+mn-cs"/>
              </a:defRPr>
            </a:lvl8pPr>
            <a:lvl9pPr marL="3871570" algn="l" defTabSz="483946" rtl="0" eaLnBrk="1" latinLnBrk="0" hangingPunct="1">
              <a:defRPr sz="1905" kern="1200">
                <a:solidFill>
                  <a:schemeClr val="tx1"/>
                </a:solidFill>
                <a:latin typeface="+mn-lt"/>
                <a:ea typeface="+mn-ea"/>
                <a:cs typeface="+mn-cs"/>
              </a:defRPr>
            </a:lvl9pPr>
          </a:lstStyle>
          <a:p>
            <a:pPr marL="0" marR="0">
              <a:lnSpc>
                <a:spcPts val="1701"/>
              </a:lnSpc>
              <a:spcBef>
                <a:spcPts val="0"/>
              </a:spcBef>
              <a:spcAft>
                <a:spcPts val="0"/>
              </a:spcAft>
            </a:pPr>
            <a:r>
              <a:rPr sz="127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a:xfrm>
            <a:off x="838200" y="6356350"/>
            <a:ext cx="2743200" cy="365125"/>
          </a:xfrm>
        </p:spPr>
        <p:txBody>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F599CD06-1599-46A3-927D-61B578B04A02}" type="datetime1">
              <a:rPr lang="en-US" smtClean="0"/>
              <a:pPr/>
              <a:t>4/22/2026</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a:xfrm>
            <a:off x="8610600" y="6356350"/>
            <a:ext cx="2743200" cy="365125"/>
          </a:xfrm>
        </p:spPr>
        <p:txBody>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fld id="{80F073CC-40D5-4B23-8DF0-9BD0A0C12F2C}" type="slidenum">
              <a:rPr lang="en-US" smtClean="0"/>
              <a:pPr/>
              <a:t>3</a:t>
            </a:fld>
            <a:endParaRPr lang="en-US"/>
          </a:p>
        </p:txBody>
      </p:sp>
      <p:sp>
        <p:nvSpPr>
          <p:cNvPr id="8" name="Rechthoek 7">
            <a:extLst>
              <a:ext uri="{FF2B5EF4-FFF2-40B4-BE49-F238E27FC236}">
                <a16:creationId xmlns:a16="http://schemas.microsoft.com/office/drawing/2014/main" id="{32FEB76C-16FA-53E4-68E3-D9287ECBA09E}"/>
              </a:ext>
            </a:extLst>
          </p:cNvPr>
          <p:cNvSpPr/>
          <p:nvPr/>
        </p:nvSpPr>
        <p:spPr>
          <a:xfrm>
            <a:off x="1871574" y="736601"/>
            <a:ext cx="8448851"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nl-NL" sz="5400" b="1" cap="none" spc="0" dirty="0">
                <a:ln w="13462">
                  <a:solidFill>
                    <a:schemeClr val="bg1"/>
                  </a:solidFill>
                  <a:prstDash val="solid"/>
                </a:ln>
                <a:solidFill>
                  <a:srgbClr val="FF0000"/>
                </a:solidFill>
                <a:effectLst>
                  <a:outerShdw dist="38100" dir="2700000" algn="bl" rotWithShape="0">
                    <a:schemeClr val="accent5"/>
                  </a:outerShdw>
                </a:effectLst>
              </a:rPr>
              <a:t>Private portfolio beleggers</a:t>
            </a:r>
          </a:p>
        </p:txBody>
      </p:sp>
      <p:sp>
        <p:nvSpPr>
          <p:cNvPr id="9" name="Rechthoek 8">
            <a:extLst>
              <a:ext uri="{FF2B5EF4-FFF2-40B4-BE49-F238E27FC236}">
                <a16:creationId xmlns:a16="http://schemas.microsoft.com/office/drawing/2014/main" id="{8699841B-F375-AA2E-4B8C-434EDF8C0F4B}"/>
              </a:ext>
            </a:extLst>
          </p:cNvPr>
          <p:cNvSpPr/>
          <p:nvPr/>
        </p:nvSpPr>
        <p:spPr>
          <a:xfrm>
            <a:off x="1768508" y="2967335"/>
            <a:ext cx="8551917" cy="1754326"/>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ighlight>
                  <a:srgbClr val="FFFF00"/>
                </a:highlight>
              </a:rPr>
              <a:t>Macro economische  items</a:t>
            </a:r>
          </a:p>
        </p:txBody>
      </p:sp>
    </p:spTree>
  </p:cSld>
  <p:clrMapOvr>
    <a:masterClrMapping/>
  </p:clrMapOvr>
  <p:transition spd="med" advTm="9000">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 name="Straight Connector 66">
            <a:extLst>
              <a:ext uri="{FF2B5EF4-FFF2-40B4-BE49-F238E27FC236}">
                <a16:creationId xmlns:a16="http://schemas.microsoft.com/office/drawing/2014/main" id="{1D2C85F1-A25E-ACF0-F435-AF8D6EFBD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35585" y="871147"/>
            <a:ext cx="0" cy="511471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842BFF03-D9CB-A3A9-0142-F74D48A9116C}"/>
              </a:ext>
            </a:extLst>
          </p:cNvPr>
          <p:cNvGraphicFramePr>
            <a:graphicFrameLocks noGrp="1"/>
          </p:cNvGraphicFramePr>
          <p:nvPr>
            <p:ph idx="1"/>
            <p:extLst>
              <p:ext uri="{D42A27DB-BD31-4B8C-83A1-F6EECF244321}">
                <p14:modId xmlns:p14="http://schemas.microsoft.com/office/powerpoint/2010/main" val="1884841513"/>
              </p:ext>
            </p:extLst>
          </p:nvPr>
        </p:nvGraphicFramePr>
        <p:xfrm>
          <a:off x="0" y="1"/>
          <a:ext cx="11455121" cy="6782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50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26594">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a:extLst>
              <a:ext uri="{FF2B5EF4-FFF2-40B4-BE49-F238E27FC236}">
                <a16:creationId xmlns:a16="http://schemas.microsoft.com/office/drawing/2014/main" id="{042A0122-2E37-8327-B109-2E11E6EA2FDC}"/>
              </a:ext>
            </a:extLst>
          </p:cNvPr>
          <p:cNvPicPr>
            <a:picLocks noChangeAspect="1"/>
          </p:cNvPicPr>
          <p:nvPr/>
        </p:nvPicPr>
        <p:blipFill>
          <a:blip r:embed="rId2"/>
          <a:stretch>
            <a:fillRect/>
          </a:stretch>
        </p:blipFill>
        <p:spPr>
          <a:xfrm>
            <a:off x="709768" y="643466"/>
            <a:ext cx="6915321" cy="5566833"/>
          </a:xfrm>
          <a:prstGeom prst="rect">
            <a:avLst/>
          </a:prstGeom>
        </p:spPr>
      </p:pic>
      <p:grpSp>
        <p:nvGrpSpPr>
          <p:cNvPr id="12" name="Group 11">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96234179"/>
      </p:ext>
    </p:extLst>
  </p:cSld>
  <p:clrMapOvr>
    <a:masterClrMapping/>
  </p:clrMapOvr>
  <p:transition spd="med" advTm="26594">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 name="Rectangle 131">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4" name="Freeform: Shape 133">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F4552607-14C1-8419-10D4-AC013A715589}"/>
              </a:ext>
            </a:extLst>
          </p:cNvPr>
          <p:cNvPicPr>
            <a:picLocks noChangeAspect="1"/>
          </p:cNvPicPr>
          <p:nvPr/>
        </p:nvPicPr>
        <p:blipFill>
          <a:blip r:embed="rId2"/>
          <a:stretch>
            <a:fillRect/>
          </a:stretch>
        </p:blipFill>
        <p:spPr>
          <a:xfrm>
            <a:off x="643467" y="687003"/>
            <a:ext cx="7047923" cy="5479758"/>
          </a:xfrm>
          <a:prstGeom prst="rect">
            <a:avLst/>
          </a:prstGeom>
        </p:spPr>
      </p:pic>
      <p:grpSp>
        <p:nvGrpSpPr>
          <p:cNvPr id="136" name="Group 135">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37"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8"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kstvak 5">
            <a:extLst>
              <a:ext uri="{FF2B5EF4-FFF2-40B4-BE49-F238E27FC236}">
                <a16:creationId xmlns:a16="http://schemas.microsoft.com/office/drawing/2014/main" id="{EB0D8D26-1D6A-55C5-DA65-6B254BB75919}"/>
              </a:ext>
            </a:extLst>
          </p:cNvPr>
          <p:cNvSpPr txBox="1"/>
          <p:nvPr/>
        </p:nvSpPr>
        <p:spPr>
          <a:xfrm>
            <a:off x="9272922" y="3776472"/>
            <a:ext cx="2632566" cy="3139321"/>
          </a:xfrm>
          <a:prstGeom prst="rect">
            <a:avLst/>
          </a:prstGeom>
          <a:noFill/>
        </p:spPr>
        <p:txBody>
          <a:bodyPr wrap="square" rtlCol="0">
            <a:spAutoFit/>
          </a:bodyPr>
          <a:lstStyle/>
          <a:p>
            <a:r>
              <a:rPr lang="nl-BE" dirty="0">
                <a:solidFill>
                  <a:srgbClr val="FF0000"/>
                </a:solidFill>
                <a:highlight>
                  <a:srgbClr val="FFFF00"/>
                </a:highlight>
              </a:rPr>
              <a:t>Belgische regering is wereld vreemd of hebben die geen enkele economist in dienst dat men nu de </a:t>
            </a:r>
            <a:r>
              <a:rPr lang="nl-BE" dirty="0" err="1">
                <a:solidFill>
                  <a:srgbClr val="FF0000"/>
                </a:solidFill>
                <a:highlight>
                  <a:srgbClr val="FFFF00"/>
                </a:highlight>
              </a:rPr>
              <a:t>benzinetankt</a:t>
            </a:r>
            <a:r>
              <a:rPr lang="nl-BE" dirty="0">
                <a:solidFill>
                  <a:srgbClr val="FF0000"/>
                </a:solidFill>
                <a:highlight>
                  <a:srgbClr val="FFFF00"/>
                </a:highlight>
              </a:rPr>
              <a:t> wenst te subsidiëren </a:t>
            </a:r>
          </a:p>
          <a:p>
            <a:r>
              <a:rPr lang="nl-BE" dirty="0">
                <a:solidFill>
                  <a:srgbClr val="FF0000"/>
                </a:solidFill>
                <a:highlight>
                  <a:srgbClr val="FFFF00"/>
                </a:highlight>
              </a:rPr>
              <a:t>Is ons deficit niet al groot genoeg</a:t>
            </a:r>
          </a:p>
          <a:p>
            <a:r>
              <a:rPr lang="nl-BE" dirty="0">
                <a:solidFill>
                  <a:srgbClr val="FF0000"/>
                </a:solidFill>
                <a:highlight>
                  <a:srgbClr val="FFFF00"/>
                </a:highlight>
              </a:rPr>
              <a:t>En de linkse partijen blijven maar zeggen nog meer belasten </a:t>
            </a:r>
            <a:r>
              <a:rPr lang="nl-BE" dirty="0" err="1">
                <a:solidFill>
                  <a:srgbClr val="FF0000"/>
                </a:solidFill>
                <a:highlight>
                  <a:srgbClr val="FFFF00"/>
                </a:highlight>
              </a:rPr>
              <a:t>dixit</a:t>
            </a:r>
            <a:r>
              <a:rPr lang="nl-BE" dirty="0">
                <a:solidFill>
                  <a:srgbClr val="FF0000"/>
                </a:solidFill>
                <a:highlight>
                  <a:srgbClr val="FFFF00"/>
                </a:highlight>
              </a:rPr>
              <a:t> C,R</a:t>
            </a:r>
          </a:p>
        </p:txBody>
      </p:sp>
    </p:spTree>
    <p:extLst>
      <p:ext uri="{BB962C8B-B14F-4D97-AF65-F5344CB8AC3E}">
        <p14:creationId xmlns:p14="http://schemas.microsoft.com/office/powerpoint/2010/main" val="3175807361"/>
      </p:ext>
    </p:extLst>
  </p:cSld>
  <p:clrMapOvr>
    <a:masterClrMapping/>
  </p:clrMapOvr>
  <p:transition spd="med" advTm="26594">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5C97A91B-BD84-E200-D350-80A19DA6AA4F}"/>
              </a:ext>
            </a:extLst>
          </p:cNvPr>
          <p:cNvPicPr>
            <a:picLocks noChangeAspect="1"/>
          </p:cNvPicPr>
          <p:nvPr/>
        </p:nvPicPr>
        <p:blipFill>
          <a:blip r:embed="rId3"/>
          <a:stretch>
            <a:fillRect/>
          </a:stretch>
        </p:blipFill>
        <p:spPr>
          <a:xfrm>
            <a:off x="2200150" y="643467"/>
            <a:ext cx="7791700" cy="5571066"/>
          </a:xfrm>
          <a:prstGeom prst="rect">
            <a:avLst/>
          </a:prstGeom>
        </p:spPr>
      </p:pic>
    </p:spTree>
    <p:extLst>
      <p:ext uri="{BB962C8B-B14F-4D97-AF65-F5344CB8AC3E}">
        <p14:creationId xmlns:p14="http://schemas.microsoft.com/office/powerpoint/2010/main" val="1262445577"/>
      </p:ext>
    </p:extLst>
  </p:cSld>
  <p:clrMapOvr>
    <a:masterClrMapping/>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3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3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Isosceles Triangle 4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95F4142-D272-F831-403B-94B6E00FB798}"/>
              </a:ext>
            </a:extLst>
          </p:cNvPr>
          <p:cNvPicPr>
            <a:picLocks noChangeAspect="1"/>
          </p:cNvPicPr>
          <p:nvPr/>
        </p:nvPicPr>
        <p:blipFill>
          <a:blip r:embed="rId2"/>
          <a:stretch>
            <a:fillRect/>
          </a:stretch>
        </p:blipFill>
        <p:spPr>
          <a:xfrm>
            <a:off x="961376" y="643467"/>
            <a:ext cx="10269247" cy="5571065"/>
          </a:xfrm>
          <a:prstGeom prst="rect">
            <a:avLst/>
          </a:prstGeom>
          <a:ln>
            <a:noFill/>
          </a:ln>
        </p:spPr>
      </p:pic>
      <p:sp>
        <p:nvSpPr>
          <p:cNvPr id="45" name="Isosceles Triangle 4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324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26594">
        <p:random/>
      </p:transition>
    </mc:Choice>
    <mc:Fallback xmlns="">
      <p:transition spd="slow" advTm="26594">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724149DC-0D9C-C64A-E438-B6382A2E4A53}"/>
              </a:ext>
            </a:extLst>
          </p:cNvPr>
          <p:cNvPicPr>
            <a:picLocks noChangeAspect="1"/>
          </p:cNvPicPr>
          <p:nvPr/>
        </p:nvPicPr>
        <p:blipFill>
          <a:blip r:embed="rId2"/>
          <a:stretch>
            <a:fillRect/>
          </a:stretch>
        </p:blipFill>
        <p:spPr>
          <a:xfrm>
            <a:off x="457200" y="1497711"/>
            <a:ext cx="11277600" cy="3862577"/>
          </a:xfrm>
          <a:prstGeom prst="rect">
            <a:avLst/>
          </a:prstGeom>
        </p:spPr>
      </p:pic>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a:xfrm>
            <a:off x="8991600" y="6455664"/>
            <a:ext cx="2743200" cy="365125"/>
          </a:xfrm>
        </p:spPr>
        <p:txBody>
          <a:bodyPr vert="horz" lIns="91440" tIns="45720" rIns="91440" bIns="45720" rtlCol="0" anchor="ctr">
            <a:normAutofit/>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pPr algn="r" defTabSz="914400">
              <a:spcAft>
                <a:spcPts val="600"/>
              </a:spcAft>
            </a:pPr>
            <a:fld id="{B1269E3D-046A-4E0E-A8F6-516780ECFE19}" type="datetime1">
              <a:rPr lang="en-US" sz="1100">
                <a:solidFill>
                  <a:srgbClr val="FFFFFF"/>
                </a:solidFill>
              </a:rPr>
              <a:pPr algn="r" defTabSz="914400">
                <a:spcAft>
                  <a:spcPts val="600"/>
                </a:spcAft>
              </a:pPr>
              <a:t>4/22/2026</a:t>
            </a:fld>
            <a:endParaRPr lang="en-US" sz="1100">
              <a:solidFill>
                <a:srgbClr val="FFFFFF"/>
              </a:solidFill>
            </a:endParaRPr>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defPPr>
              <a:defRPr lang="en-US"/>
            </a:defPPr>
            <a:lvl1pPr marL="0" algn="l" defTabSz="512208" rtl="0" eaLnBrk="1" latinLnBrk="0" hangingPunct="1">
              <a:defRPr sz="2016" kern="1200">
                <a:solidFill>
                  <a:schemeClr val="tx1"/>
                </a:solidFill>
                <a:latin typeface="+mn-lt"/>
                <a:ea typeface="+mn-ea"/>
                <a:cs typeface="+mn-cs"/>
              </a:defRPr>
            </a:lvl1pPr>
            <a:lvl2pPr marL="512208" algn="l" defTabSz="512208" rtl="0" eaLnBrk="1" latinLnBrk="0" hangingPunct="1">
              <a:defRPr sz="2016" kern="1200">
                <a:solidFill>
                  <a:schemeClr val="tx1"/>
                </a:solidFill>
                <a:latin typeface="+mn-lt"/>
                <a:ea typeface="+mn-ea"/>
                <a:cs typeface="+mn-cs"/>
              </a:defRPr>
            </a:lvl2pPr>
            <a:lvl3pPr marL="1024417" algn="l" defTabSz="512208" rtl="0" eaLnBrk="1" latinLnBrk="0" hangingPunct="1">
              <a:defRPr sz="2016" kern="1200">
                <a:solidFill>
                  <a:schemeClr val="tx1"/>
                </a:solidFill>
                <a:latin typeface="+mn-lt"/>
                <a:ea typeface="+mn-ea"/>
                <a:cs typeface="+mn-cs"/>
              </a:defRPr>
            </a:lvl3pPr>
            <a:lvl4pPr marL="1536626" algn="l" defTabSz="512208" rtl="0" eaLnBrk="1" latinLnBrk="0" hangingPunct="1">
              <a:defRPr sz="2016" kern="1200">
                <a:solidFill>
                  <a:schemeClr val="tx1"/>
                </a:solidFill>
                <a:latin typeface="+mn-lt"/>
                <a:ea typeface="+mn-ea"/>
                <a:cs typeface="+mn-cs"/>
              </a:defRPr>
            </a:lvl4pPr>
            <a:lvl5pPr marL="2048835" algn="l" defTabSz="512208" rtl="0" eaLnBrk="1" latinLnBrk="0" hangingPunct="1">
              <a:defRPr sz="2016" kern="1200">
                <a:solidFill>
                  <a:schemeClr val="tx1"/>
                </a:solidFill>
                <a:latin typeface="+mn-lt"/>
                <a:ea typeface="+mn-ea"/>
                <a:cs typeface="+mn-cs"/>
              </a:defRPr>
            </a:lvl5pPr>
            <a:lvl6pPr marL="2561043" algn="l" defTabSz="512208" rtl="0" eaLnBrk="1" latinLnBrk="0" hangingPunct="1">
              <a:defRPr sz="2016" kern="1200">
                <a:solidFill>
                  <a:schemeClr val="tx1"/>
                </a:solidFill>
                <a:latin typeface="+mn-lt"/>
                <a:ea typeface="+mn-ea"/>
                <a:cs typeface="+mn-cs"/>
              </a:defRPr>
            </a:lvl6pPr>
            <a:lvl7pPr marL="3073252" algn="l" defTabSz="512208" rtl="0" eaLnBrk="1" latinLnBrk="0" hangingPunct="1">
              <a:defRPr sz="2016" kern="1200">
                <a:solidFill>
                  <a:schemeClr val="tx1"/>
                </a:solidFill>
                <a:latin typeface="+mn-lt"/>
                <a:ea typeface="+mn-ea"/>
                <a:cs typeface="+mn-cs"/>
              </a:defRPr>
            </a:lvl7pPr>
            <a:lvl8pPr marL="3585460" algn="l" defTabSz="512208" rtl="0" eaLnBrk="1" latinLnBrk="0" hangingPunct="1">
              <a:defRPr sz="2016" kern="1200">
                <a:solidFill>
                  <a:schemeClr val="tx1"/>
                </a:solidFill>
                <a:latin typeface="+mn-lt"/>
                <a:ea typeface="+mn-ea"/>
                <a:cs typeface="+mn-cs"/>
              </a:defRPr>
            </a:lvl8pPr>
            <a:lvl9pPr marL="4097670" algn="l" defTabSz="512208" rtl="0" eaLnBrk="1" latinLnBrk="0" hangingPunct="1">
              <a:defRPr sz="2016" kern="1200">
                <a:solidFill>
                  <a:schemeClr val="tx1"/>
                </a:solidFill>
                <a:latin typeface="+mn-lt"/>
                <a:ea typeface="+mn-ea"/>
                <a:cs typeface="+mn-cs"/>
              </a:defRPr>
            </a:lvl9pPr>
          </a:lstStyle>
          <a:p>
            <a:pPr algn="r" defTabSz="914400">
              <a:spcAft>
                <a:spcPts val="600"/>
              </a:spcAft>
            </a:pPr>
            <a:fld id="{80F073CC-40D5-4B23-8DF0-9BD0A0C12F2C}" type="slidenum">
              <a:rPr lang="en-US" sz="1100">
                <a:solidFill>
                  <a:srgbClr val="FFFFFF"/>
                </a:solidFill>
              </a:rPr>
              <a:pPr algn="r" defTabSz="914400">
                <a:spcAft>
                  <a:spcPts val="600"/>
                </a:spcAft>
              </a:pPr>
              <a:t>9</a:t>
            </a:fld>
            <a:endParaRPr lang="en-US" sz="1100">
              <a:solidFill>
                <a:srgbClr val="FFFFFF"/>
              </a:solidFill>
            </a:endParaRPr>
          </a:p>
        </p:txBody>
      </p:sp>
    </p:spTree>
  </p:cSld>
  <p:clrMapOvr>
    <a:masterClrMapping/>
  </p:clrMapOvr>
  <p:transition spd="med" advTm="9000">
    <p:pull/>
  </p:transition>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6CA119-6D88-48BA-8F08-27A7E0B7AB69}">
  <we:reference id="wa200005566" version="3.0.0.2" store="nl-NL"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78136A5-969D-4817-9CA1-4CFBFEEF2160}">
  <we:reference id="wa200007130" version="1.0.0.1" store="en-US" storeType="OMEX"/>
  <we:alternateReferences>
    <we:reference id="WA200007130"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0</TotalTime>
  <Words>552</Words>
  <Application>Microsoft Office PowerPoint</Application>
  <PresentationFormat>Breedbeeld</PresentationFormat>
  <Paragraphs>111</Paragraphs>
  <Slides>29</Slides>
  <Notes>3</Notes>
  <HiddenSlides>1</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29</vt:i4>
      </vt:variant>
    </vt:vector>
  </HeadingPairs>
  <TitlesOfParts>
    <vt:vector size="39" baseType="lpstr">
      <vt:lpstr>Aptos</vt:lpstr>
      <vt:lpstr>Aptos Display</vt:lpstr>
      <vt:lpstr>Arial</vt:lpstr>
      <vt:lpstr>Arial Black</vt:lpstr>
      <vt:lpstr>Arial Unicode MS</vt:lpstr>
      <vt:lpstr>Calibri</vt:lpstr>
      <vt:lpstr>Constantia</vt:lpstr>
      <vt:lpstr>Lato</vt:lpstr>
      <vt:lpstr>LJQQAM+ITC Zapf Chancery Medium Italic</vt:lpstr>
      <vt:lpstr>Office Theme</vt:lpstr>
      <vt:lpstr>PowerPoint-presentatie</vt:lpstr>
      <vt:lpstr>Regionale beleggingsclub knokke-heist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Alle  informatie op kantoor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Hoogste kwaliteit en toch goedkoop en met de modernste tools en ook  met persoonlijke adviseur!!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bernard busschaert</cp:lastModifiedBy>
  <cp:revision>89</cp:revision>
  <cp:lastPrinted>2025-12-10T10:36:58Z</cp:lastPrinted>
  <dcterms:created xsi:type="dcterms:W3CDTF">2024-10-30T09:13:17Z</dcterms:created>
  <dcterms:modified xsi:type="dcterms:W3CDTF">2026-04-22T09:53:04Z</dcterms:modified>
</cp:coreProperties>
</file>