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249_AC88D8C7.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notesMasterIdLst>
    <p:notesMasterId r:id="rId37"/>
  </p:notesMasterIdLst>
  <p:sldIdLst>
    <p:sldId id="734" r:id="rId2"/>
    <p:sldId id="715" r:id="rId3"/>
    <p:sldId id="260" r:id="rId4"/>
    <p:sldId id="762" r:id="rId5"/>
    <p:sldId id="767" r:id="rId6"/>
    <p:sldId id="761" r:id="rId7"/>
    <p:sldId id="791" r:id="rId8"/>
    <p:sldId id="756" r:id="rId9"/>
    <p:sldId id="764" r:id="rId10"/>
    <p:sldId id="759" r:id="rId11"/>
    <p:sldId id="264" r:id="rId12"/>
    <p:sldId id="790" r:id="rId13"/>
    <p:sldId id="792" r:id="rId14"/>
    <p:sldId id="805" r:id="rId15"/>
    <p:sldId id="807" r:id="rId16"/>
    <p:sldId id="272" r:id="rId17"/>
    <p:sldId id="496" r:id="rId18"/>
    <p:sldId id="274" r:id="rId19"/>
    <p:sldId id="585" r:id="rId20"/>
    <p:sldId id="801" r:id="rId21"/>
    <p:sldId id="802" r:id="rId22"/>
    <p:sldId id="800" r:id="rId23"/>
    <p:sldId id="799" r:id="rId24"/>
    <p:sldId id="798" r:id="rId25"/>
    <p:sldId id="797" r:id="rId26"/>
    <p:sldId id="796" r:id="rId27"/>
    <p:sldId id="795" r:id="rId28"/>
    <p:sldId id="794" r:id="rId29"/>
    <p:sldId id="667" r:id="rId30"/>
    <p:sldId id="760" r:id="rId31"/>
    <p:sldId id="803" r:id="rId32"/>
    <p:sldId id="804" r:id="rId33"/>
    <p:sldId id="652" r:id="rId34"/>
    <p:sldId id="793" r:id="rId35"/>
    <p:sldId id="806" r:id="rId36"/>
  </p:sldIdLst>
  <p:sldSz cx="12192000" cy="6858000"/>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99F5351A-311E-4500-A7AE-011DE2309631}">
          <p14:sldIdLst>
            <p14:sldId id="734"/>
            <p14:sldId id="715"/>
            <p14:sldId id="260"/>
            <p14:sldId id="762"/>
            <p14:sldId id="767"/>
            <p14:sldId id="761"/>
            <p14:sldId id="791"/>
            <p14:sldId id="756"/>
            <p14:sldId id="764"/>
            <p14:sldId id="759"/>
            <p14:sldId id="264"/>
            <p14:sldId id="790"/>
            <p14:sldId id="792"/>
            <p14:sldId id="805"/>
            <p14:sldId id="807"/>
            <p14:sldId id="272"/>
            <p14:sldId id="496"/>
            <p14:sldId id="274"/>
            <p14:sldId id="585"/>
            <p14:sldId id="801"/>
            <p14:sldId id="802"/>
            <p14:sldId id="800"/>
            <p14:sldId id="799"/>
            <p14:sldId id="798"/>
            <p14:sldId id="797"/>
            <p14:sldId id="796"/>
            <p14:sldId id="795"/>
            <p14:sldId id="794"/>
          </p14:sldIdLst>
        </p14:section>
        <p14:section name="Naamloze sectie" id="{4D3E691D-4B87-4E1C-9453-ACD939039494}">
          <p14:sldIdLst>
            <p14:sldId id="667"/>
            <p14:sldId id="760"/>
            <p14:sldId id="803"/>
            <p14:sldId id="804"/>
            <p14:sldId id="652"/>
            <p14:sldId id="793"/>
            <p14:sldId id="80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51C59D-46F4-1959-0DE5-581D64E716F9}" name="bernard busschaert" initials="bb" userId="3712a37b8b467b77"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21CA7F-78BE-464B-84DB-45CC647A057F}" v="6" dt="2026-08-12T09:45:22.512"/>
  </p1510:revLst>
</p1510:revInfo>
</file>

<file path=ppt/tableStyles.xml><?xml version="1.0" encoding="utf-8"?>
<a:tblStyleLst xmlns:a="http://schemas.openxmlformats.org/drawingml/2006/main" def="{5C22544A-7EE6-4342-B048-85BDC9FD1C3A}">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59" autoAdjust="0"/>
    <p:restoredTop sz="94673" autoAdjust="0"/>
  </p:normalViewPr>
  <p:slideViewPr>
    <p:cSldViewPr snapToGrid="0">
      <p:cViewPr varScale="1">
        <p:scale>
          <a:sx n="105" d="100"/>
          <a:sy n="105" d="100"/>
        </p:scale>
        <p:origin x="606" y="96"/>
      </p:cViewPr>
      <p:guideLst/>
    </p:cSldViewPr>
  </p:slideViewPr>
  <p:notesTextViewPr>
    <p:cViewPr>
      <p:scale>
        <a:sx n="1" d="1"/>
        <a:sy n="1" d="1"/>
      </p:scale>
      <p:origin x="0" y="0"/>
    </p:cViewPr>
  </p:notesTextViewPr>
  <p:sorterViewPr>
    <p:cViewPr varScale="1">
      <p:scale>
        <a:sx n="100" d="100"/>
        <a:sy n="100" d="100"/>
      </p:scale>
      <p:origin x="0" y="-27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omments/modernComment_249_AC88D8C7.xml><?xml version="1.0" encoding="utf-8"?>
<p188:cmLst xmlns:a="http://schemas.openxmlformats.org/drawingml/2006/main" xmlns:r="http://schemas.openxmlformats.org/officeDocument/2006/relationships" xmlns:p188="http://schemas.microsoft.com/office/powerpoint/2018/8/main">
  <p188:cm id="{9CC5CE35-DFAF-47A0-A044-B6D55C151115}" authorId="{A351C59D-46F4-1959-0DE5-581D64E716F9}" created="2025-01-22T08:57:01.724">
    <ac:deMkLst xmlns:ac="http://schemas.microsoft.com/office/drawing/2013/main/command">
      <pc:docMk xmlns:pc="http://schemas.microsoft.com/office/powerpoint/2013/main/command"/>
      <pc:sldMk xmlns:pc="http://schemas.microsoft.com/office/powerpoint/2013/main/command" cId="2894649543" sldId="585"/>
      <ac:spMk id="3" creationId="{EB10C939-127F-55B2-6F8F-73CB09859C6D}"/>
    </ac:deMkLst>
    <p188:txBody>
      <a:bodyPr/>
      <a:lstStyle/>
      <a:p>
        <a:r>
          <a:rPr lang="nl-BE"/>
          <a:t>Deze parameters zijn bedoeld om beleggers te helpen met het kopen van veilige, ondergewaardeerde aandelen waarvan de koers stijgende is.
</a:t>
        </a:r>
      </a:p>
    </p188:txBody>
  </p188:cm>
</p188:cmLst>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6748C6-9422-42FF-92F1-4E69E1AE8F43}" type="doc">
      <dgm:prSet loTypeId="urn:microsoft.com/office/officeart/2005/8/layout/default" loCatId="list" qsTypeId="urn:microsoft.com/office/officeart/2005/8/quickstyle/simple2#1" qsCatId="simple" csTypeId="urn:microsoft.com/office/officeart/2005/8/colors/colorful1#1" csCatId="colorful" phldr="1"/>
      <dgm:spPr/>
      <dgm:t>
        <a:bodyPr/>
        <a:lstStyle/>
        <a:p>
          <a:endParaRPr lang="en-US"/>
        </a:p>
      </dgm:t>
    </dgm:pt>
    <dgm:pt modelId="{5BE7593C-0CE8-4429-80EF-AA9A45F9D3FD}">
      <dgm:prSet custT="1"/>
      <dgm:spPr>
        <a:solidFill>
          <a:schemeClr val="accent4"/>
        </a:solidFill>
      </dgm:spPr>
      <dgm:t>
        <a:bodyPr/>
        <a:lstStyle/>
        <a:p>
          <a:r>
            <a:rPr lang="en-US" sz="11500" b="1" dirty="0" err="1">
              <a:solidFill>
                <a:srgbClr val="FF0000"/>
              </a:solidFill>
            </a:rPr>
            <a:t>BYdP</a:t>
          </a:r>
          <a:endParaRPr lang="en-US" sz="11500" b="1" dirty="0">
            <a:solidFill>
              <a:srgbClr val="FF0000"/>
            </a:solidFill>
          </a:endParaRPr>
        </a:p>
        <a:p>
          <a:r>
            <a:rPr lang="en-US" sz="6500" b="1" dirty="0">
              <a:solidFill>
                <a:schemeClr val="bg2"/>
              </a:solidFill>
            </a:rPr>
            <a:t>BUILD YOUR dream PORTFOLIO</a:t>
          </a:r>
        </a:p>
        <a:p>
          <a:r>
            <a:rPr lang="en-US" sz="6500" b="1" dirty="0"/>
            <a:t>BOUW JE EIGEN PORTEFEUILLE OP SAMEN MET ONS</a:t>
          </a:r>
        </a:p>
      </dgm:t>
    </dgm:pt>
    <dgm:pt modelId="{DC05A8AD-E4A1-4834-B6A2-B67277EA0A48}" type="parTrans" cxnId="{44D5FBD4-D0AF-436F-9212-AB0F4C74D91F}">
      <dgm:prSet/>
      <dgm:spPr/>
      <dgm:t>
        <a:bodyPr/>
        <a:lstStyle/>
        <a:p>
          <a:endParaRPr lang="en-US"/>
        </a:p>
      </dgm:t>
    </dgm:pt>
    <dgm:pt modelId="{8D7AFAF6-AA79-45C7-96BF-EE3FB66542CE}" type="sibTrans" cxnId="{44D5FBD4-D0AF-436F-9212-AB0F4C74D91F}">
      <dgm:prSet/>
      <dgm:spPr/>
      <dgm:t>
        <a:bodyPr/>
        <a:lstStyle/>
        <a:p>
          <a:endParaRPr lang="en-US"/>
        </a:p>
      </dgm:t>
    </dgm:pt>
    <dgm:pt modelId="{9A0E91AA-81D6-407B-8121-4DD8988E78CA}" type="pres">
      <dgm:prSet presAssocID="{026748C6-9422-42FF-92F1-4E69E1AE8F43}" presName="diagram" presStyleCnt="0">
        <dgm:presLayoutVars>
          <dgm:dir/>
          <dgm:resizeHandles val="exact"/>
        </dgm:presLayoutVars>
      </dgm:prSet>
      <dgm:spPr/>
    </dgm:pt>
    <dgm:pt modelId="{A1F3D800-79CD-4A37-8E03-41F8B5B89274}" type="pres">
      <dgm:prSet presAssocID="{5BE7593C-0CE8-4429-80EF-AA9A45F9D3FD}" presName="node" presStyleLbl="node1" presStyleIdx="0" presStyleCnt="1">
        <dgm:presLayoutVars>
          <dgm:bulletEnabled val="1"/>
        </dgm:presLayoutVars>
      </dgm:prSet>
      <dgm:spPr/>
    </dgm:pt>
  </dgm:ptLst>
  <dgm:cxnLst>
    <dgm:cxn modelId="{584A0969-AE9D-4A82-8CDA-A3C09CB27937}" type="presOf" srcId="{5BE7593C-0CE8-4429-80EF-AA9A45F9D3FD}" destId="{A1F3D800-79CD-4A37-8E03-41F8B5B89274}" srcOrd="0" destOrd="0" presId="urn:microsoft.com/office/officeart/2005/8/layout/default"/>
    <dgm:cxn modelId="{6C088590-EF6F-42B1-BD02-2091FAE2CC97}" type="presOf" srcId="{026748C6-9422-42FF-92F1-4E69E1AE8F43}" destId="{9A0E91AA-81D6-407B-8121-4DD8988E78CA}" srcOrd="0" destOrd="0" presId="urn:microsoft.com/office/officeart/2005/8/layout/default"/>
    <dgm:cxn modelId="{44D5FBD4-D0AF-436F-9212-AB0F4C74D91F}" srcId="{026748C6-9422-42FF-92F1-4E69E1AE8F43}" destId="{5BE7593C-0CE8-4429-80EF-AA9A45F9D3FD}" srcOrd="0" destOrd="0" parTransId="{DC05A8AD-E4A1-4834-B6A2-B67277EA0A48}" sibTransId="{8D7AFAF6-AA79-45C7-96BF-EE3FB66542CE}"/>
    <dgm:cxn modelId="{26C7EF84-CEAA-419B-8D17-54C87AA1E0E7}" type="presParOf" srcId="{9A0E91AA-81D6-407B-8121-4DD8988E78CA}" destId="{A1F3D800-79CD-4A37-8E03-41F8B5B89274}"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63F3CA2-B759-4E39-A53C-9CF9C8B648BF}"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2140EB9B-7AEF-459E-BFA3-CFBF07F64B2F}">
      <dgm:prSet/>
      <dgm:spPr/>
      <dgm:t>
        <a:bodyPr/>
        <a:lstStyle/>
        <a:p>
          <a:r>
            <a:rPr lang="en-US" b="1"/>
            <a:t>Sinds flexijobs ook in de financiële sector zijn toegestaan, staat onze deur open voor gepensioneerde private bankers die nog wat voeling willen houden met hun vroegere vak</a:t>
          </a:r>
          <a:endParaRPr lang="en-US"/>
        </a:p>
      </dgm:t>
    </dgm:pt>
    <dgm:pt modelId="{F04DC851-E453-4C2B-8953-8CADE31FFBBD}" type="parTrans" cxnId="{49673C94-D454-4C4F-B4D9-6A8C62525BE2}">
      <dgm:prSet/>
      <dgm:spPr/>
      <dgm:t>
        <a:bodyPr/>
        <a:lstStyle/>
        <a:p>
          <a:endParaRPr lang="en-US"/>
        </a:p>
      </dgm:t>
    </dgm:pt>
    <dgm:pt modelId="{6E0E6D1C-DF32-4D78-A668-F99A35BD9DE4}" type="sibTrans" cxnId="{49673C94-D454-4C4F-B4D9-6A8C62525BE2}">
      <dgm:prSet/>
      <dgm:spPr/>
      <dgm:t>
        <a:bodyPr/>
        <a:lstStyle/>
        <a:p>
          <a:endParaRPr lang="en-US"/>
        </a:p>
      </dgm:t>
    </dgm:pt>
    <dgm:pt modelId="{635E8E2D-7702-452E-81E1-F87D02540622}">
      <dgm:prSet/>
      <dgm:spPr/>
      <dgm:t>
        <a:bodyPr/>
        <a:lstStyle/>
        <a:p>
          <a:r>
            <a:rPr lang="en-US" b="1"/>
            <a:t>Wie jaren ervaring heeft opgebouwd, brengt daarmee extra inzicht naar de markt</a:t>
          </a:r>
          <a:endParaRPr lang="en-US"/>
        </a:p>
      </dgm:t>
    </dgm:pt>
    <dgm:pt modelId="{9FFC2409-6C0B-463F-A450-689202052F5D}" type="parTrans" cxnId="{9E0410E1-ED18-43B4-9A68-1054F1250172}">
      <dgm:prSet/>
      <dgm:spPr/>
      <dgm:t>
        <a:bodyPr/>
        <a:lstStyle/>
        <a:p>
          <a:endParaRPr lang="en-US"/>
        </a:p>
      </dgm:t>
    </dgm:pt>
    <dgm:pt modelId="{409CB575-32D5-43C4-A34B-5C7DF698553C}" type="sibTrans" cxnId="{9E0410E1-ED18-43B4-9A68-1054F1250172}">
      <dgm:prSet/>
      <dgm:spPr/>
      <dgm:t>
        <a:bodyPr/>
        <a:lstStyle/>
        <a:p>
          <a:endParaRPr lang="en-US"/>
        </a:p>
      </dgm:t>
    </dgm:pt>
    <dgm:pt modelId="{11ABD907-1FD0-46AA-B596-2D4C92F0213E}">
      <dgm:prSet/>
      <dgm:spPr/>
      <dgm:t>
        <a:bodyPr/>
        <a:lstStyle/>
        <a:p>
          <a:r>
            <a:rPr lang="en-US" b="1"/>
            <a:t>Daarnaast helpt een flexijob om ritme in het dagelijks leven te houden en contact te onderhouden met mensen en vrienden</a:t>
          </a:r>
          <a:endParaRPr lang="en-US"/>
        </a:p>
      </dgm:t>
    </dgm:pt>
    <dgm:pt modelId="{B7F8CD82-7374-4C25-8B97-C7C9C47A9829}" type="parTrans" cxnId="{CE0D7C36-9388-4962-B605-A3B7624A4C3C}">
      <dgm:prSet/>
      <dgm:spPr/>
      <dgm:t>
        <a:bodyPr/>
        <a:lstStyle/>
        <a:p>
          <a:endParaRPr lang="en-US"/>
        </a:p>
      </dgm:t>
    </dgm:pt>
    <dgm:pt modelId="{C77C32A4-14B0-48EE-A56F-940E24529CF6}" type="sibTrans" cxnId="{CE0D7C36-9388-4962-B605-A3B7624A4C3C}">
      <dgm:prSet/>
      <dgm:spPr/>
      <dgm:t>
        <a:bodyPr/>
        <a:lstStyle/>
        <a:p>
          <a:endParaRPr lang="en-US"/>
        </a:p>
      </dgm:t>
    </dgm:pt>
    <dgm:pt modelId="{C91ECF12-AD78-4B04-9289-E5910AAE2251}">
      <dgm:prSet/>
      <dgm:spPr/>
      <dgm:t>
        <a:bodyPr/>
        <a:lstStyle/>
        <a:p>
          <a:r>
            <a:rPr lang="en-US" b="1"/>
            <a:t>In de praktijk gaat het doorgaans om één dag of twee halve dagen per week</a:t>
          </a:r>
          <a:endParaRPr lang="en-US"/>
        </a:p>
      </dgm:t>
    </dgm:pt>
    <dgm:pt modelId="{ADFB9D12-74B3-4F04-96FF-2394C0678F4C}" type="parTrans" cxnId="{6EB35941-8A49-4D09-91DB-05EFE41CCC44}">
      <dgm:prSet/>
      <dgm:spPr/>
      <dgm:t>
        <a:bodyPr/>
        <a:lstStyle/>
        <a:p>
          <a:endParaRPr lang="en-US"/>
        </a:p>
      </dgm:t>
    </dgm:pt>
    <dgm:pt modelId="{0C5BEB4F-2189-40D6-B176-19CBDF08064D}" type="sibTrans" cxnId="{6EB35941-8A49-4D09-91DB-05EFE41CCC44}">
      <dgm:prSet/>
      <dgm:spPr/>
      <dgm:t>
        <a:bodyPr/>
        <a:lstStyle/>
        <a:p>
          <a:endParaRPr lang="en-US"/>
        </a:p>
      </dgm:t>
    </dgm:pt>
    <dgm:pt modelId="{B2E5DFA3-A98E-4D0B-A9EB-095278C6EB7F}">
      <dgm:prSet/>
      <dgm:spPr/>
      <dgm:t>
        <a:bodyPr/>
        <a:lstStyle/>
        <a:p>
          <a:r>
            <a:rPr lang="en-US" b="1"/>
            <a:t>Met vragen kunt u terecht op ons kantoor bij B Busschaert</a:t>
          </a:r>
          <a:endParaRPr lang="en-US"/>
        </a:p>
      </dgm:t>
    </dgm:pt>
    <dgm:pt modelId="{A1CE09EB-6426-4E9B-A241-0BA53761D7DC}" type="parTrans" cxnId="{D6183401-BF3E-48C7-9260-C481D67F9C48}">
      <dgm:prSet/>
      <dgm:spPr/>
      <dgm:t>
        <a:bodyPr/>
        <a:lstStyle/>
        <a:p>
          <a:endParaRPr lang="en-US"/>
        </a:p>
      </dgm:t>
    </dgm:pt>
    <dgm:pt modelId="{89E0EFFF-2490-497E-B279-9E1EC07E851B}" type="sibTrans" cxnId="{D6183401-BF3E-48C7-9260-C481D67F9C48}">
      <dgm:prSet/>
      <dgm:spPr/>
      <dgm:t>
        <a:bodyPr/>
        <a:lstStyle/>
        <a:p>
          <a:endParaRPr lang="en-US"/>
        </a:p>
      </dgm:t>
    </dgm:pt>
    <dgm:pt modelId="{D9C7CA4C-0E16-4A59-9A94-6A1C1D2A217F}">
      <dgm:prSet/>
      <dgm:spPr/>
      <dgm:t>
        <a:bodyPr/>
        <a:lstStyle/>
        <a:p>
          <a:r>
            <a:rPr lang="en-US" b="1"/>
            <a:t>Zo begint een tweede loopbaanfase die u zelf vormgeeft</a:t>
          </a:r>
          <a:endParaRPr lang="en-US"/>
        </a:p>
      </dgm:t>
    </dgm:pt>
    <dgm:pt modelId="{E6DB0B11-7891-4A92-BCC9-936C59B1D176}" type="parTrans" cxnId="{F9494E9E-7CE0-4803-B5C1-3E1582470C1A}">
      <dgm:prSet/>
      <dgm:spPr/>
      <dgm:t>
        <a:bodyPr/>
        <a:lstStyle/>
        <a:p>
          <a:endParaRPr lang="en-US"/>
        </a:p>
      </dgm:t>
    </dgm:pt>
    <dgm:pt modelId="{BD9DA670-3BFD-4450-A481-1487C39EDF96}" type="sibTrans" cxnId="{F9494E9E-7CE0-4803-B5C1-3E1582470C1A}">
      <dgm:prSet/>
      <dgm:spPr/>
      <dgm:t>
        <a:bodyPr/>
        <a:lstStyle/>
        <a:p>
          <a:endParaRPr lang="en-US"/>
        </a:p>
      </dgm:t>
    </dgm:pt>
    <dgm:pt modelId="{BEE19D34-C2B6-453E-95A5-8D1CE5D39D46}" type="pres">
      <dgm:prSet presAssocID="{D63F3CA2-B759-4E39-A53C-9CF9C8B648BF}" presName="diagram" presStyleCnt="0">
        <dgm:presLayoutVars>
          <dgm:dir/>
          <dgm:resizeHandles val="exact"/>
        </dgm:presLayoutVars>
      </dgm:prSet>
      <dgm:spPr/>
    </dgm:pt>
    <dgm:pt modelId="{F56DC06C-D5F7-45F5-A4CC-9C1019C2ED68}" type="pres">
      <dgm:prSet presAssocID="{2140EB9B-7AEF-459E-BFA3-CFBF07F64B2F}" presName="node" presStyleLbl="node1" presStyleIdx="0" presStyleCnt="6">
        <dgm:presLayoutVars>
          <dgm:bulletEnabled val="1"/>
        </dgm:presLayoutVars>
      </dgm:prSet>
      <dgm:spPr/>
    </dgm:pt>
    <dgm:pt modelId="{AB762A71-2B4A-4861-9038-BD47A3DAA1F7}" type="pres">
      <dgm:prSet presAssocID="{6E0E6D1C-DF32-4D78-A668-F99A35BD9DE4}" presName="sibTrans" presStyleCnt="0"/>
      <dgm:spPr/>
    </dgm:pt>
    <dgm:pt modelId="{951D4884-94E9-45AA-AE79-1EF7617AD9E2}" type="pres">
      <dgm:prSet presAssocID="{635E8E2D-7702-452E-81E1-F87D02540622}" presName="node" presStyleLbl="node1" presStyleIdx="1" presStyleCnt="6">
        <dgm:presLayoutVars>
          <dgm:bulletEnabled val="1"/>
        </dgm:presLayoutVars>
      </dgm:prSet>
      <dgm:spPr/>
    </dgm:pt>
    <dgm:pt modelId="{1DC80EE2-23FC-4EAD-964D-C91821FC18F2}" type="pres">
      <dgm:prSet presAssocID="{409CB575-32D5-43C4-A34B-5C7DF698553C}" presName="sibTrans" presStyleCnt="0"/>
      <dgm:spPr/>
    </dgm:pt>
    <dgm:pt modelId="{97CDC17A-B83A-4DD9-B3BD-AA71F5031C71}" type="pres">
      <dgm:prSet presAssocID="{11ABD907-1FD0-46AA-B596-2D4C92F0213E}" presName="node" presStyleLbl="node1" presStyleIdx="2" presStyleCnt="6">
        <dgm:presLayoutVars>
          <dgm:bulletEnabled val="1"/>
        </dgm:presLayoutVars>
      </dgm:prSet>
      <dgm:spPr/>
    </dgm:pt>
    <dgm:pt modelId="{A89A50BF-0646-4EAF-9D67-DCEEA41CBFE0}" type="pres">
      <dgm:prSet presAssocID="{C77C32A4-14B0-48EE-A56F-940E24529CF6}" presName="sibTrans" presStyleCnt="0"/>
      <dgm:spPr/>
    </dgm:pt>
    <dgm:pt modelId="{FEFE3D19-90E8-47B3-9C8E-5922B5A670FD}" type="pres">
      <dgm:prSet presAssocID="{C91ECF12-AD78-4B04-9289-E5910AAE2251}" presName="node" presStyleLbl="node1" presStyleIdx="3" presStyleCnt="6">
        <dgm:presLayoutVars>
          <dgm:bulletEnabled val="1"/>
        </dgm:presLayoutVars>
      </dgm:prSet>
      <dgm:spPr/>
    </dgm:pt>
    <dgm:pt modelId="{C0D4C4F5-96AE-40EB-AC78-0F11177301E2}" type="pres">
      <dgm:prSet presAssocID="{0C5BEB4F-2189-40D6-B176-19CBDF08064D}" presName="sibTrans" presStyleCnt="0"/>
      <dgm:spPr/>
    </dgm:pt>
    <dgm:pt modelId="{EEC32C78-EC64-4FCB-AE7E-BE15770EA89D}" type="pres">
      <dgm:prSet presAssocID="{B2E5DFA3-A98E-4D0B-A9EB-095278C6EB7F}" presName="node" presStyleLbl="node1" presStyleIdx="4" presStyleCnt="6">
        <dgm:presLayoutVars>
          <dgm:bulletEnabled val="1"/>
        </dgm:presLayoutVars>
      </dgm:prSet>
      <dgm:spPr/>
    </dgm:pt>
    <dgm:pt modelId="{513B188F-638B-4C64-94B8-109DA6CFEB31}" type="pres">
      <dgm:prSet presAssocID="{89E0EFFF-2490-497E-B279-9E1EC07E851B}" presName="sibTrans" presStyleCnt="0"/>
      <dgm:spPr/>
    </dgm:pt>
    <dgm:pt modelId="{0FD5C6E9-2511-4270-8CF7-AF036BF5ECB8}" type="pres">
      <dgm:prSet presAssocID="{D9C7CA4C-0E16-4A59-9A94-6A1C1D2A217F}" presName="node" presStyleLbl="node1" presStyleIdx="5" presStyleCnt="6">
        <dgm:presLayoutVars>
          <dgm:bulletEnabled val="1"/>
        </dgm:presLayoutVars>
      </dgm:prSet>
      <dgm:spPr/>
    </dgm:pt>
  </dgm:ptLst>
  <dgm:cxnLst>
    <dgm:cxn modelId="{D6183401-BF3E-48C7-9260-C481D67F9C48}" srcId="{D63F3CA2-B759-4E39-A53C-9CF9C8B648BF}" destId="{B2E5DFA3-A98E-4D0B-A9EB-095278C6EB7F}" srcOrd="4" destOrd="0" parTransId="{A1CE09EB-6426-4E9B-A241-0BA53761D7DC}" sibTransId="{89E0EFFF-2490-497E-B279-9E1EC07E851B}"/>
    <dgm:cxn modelId="{CE0D7C36-9388-4962-B605-A3B7624A4C3C}" srcId="{D63F3CA2-B759-4E39-A53C-9CF9C8B648BF}" destId="{11ABD907-1FD0-46AA-B596-2D4C92F0213E}" srcOrd="2" destOrd="0" parTransId="{B7F8CD82-7374-4C25-8B97-C7C9C47A9829}" sibTransId="{C77C32A4-14B0-48EE-A56F-940E24529CF6}"/>
    <dgm:cxn modelId="{6EB35941-8A49-4D09-91DB-05EFE41CCC44}" srcId="{D63F3CA2-B759-4E39-A53C-9CF9C8B648BF}" destId="{C91ECF12-AD78-4B04-9289-E5910AAE2251}" srcOrd="3" destOrd="0" parTransId="{ADFB9D12-74B3-4F04-96FF-2394C0678F4C}" sibTransId="{0C5BEB4F-2189-40D6-B176-19CBDF08064D}"/>
    <dgm:cxn modelId="{D809857E-E24E-4680-8B67-0A923E504013}" type="presOf" srcId="{2140EB9B-7AEF-459E-BFA3-CFBF07F64B2F}" destId="{F56DC06C-D5F7-45F5-A4CC-9C1019C2ED68}" srcOrd="0" destOrd="0" presId="urn:microsoft.com/office/officeart/2005/8/layout/default"/>
    <dgm:cxn modelId="{A78F228E-615F-4D27-8D4C-DAB2BA73CA76}" type="presOf" srcId="{C91ECF12-AD78-4B04-9289-E5910AAE2251}" destId="{FEFE3D19-90E8-47B3-9C8E-5922B5A670FD}" srcOrd="0" destOrd="0" presId="urn:microsoft.com/office/officeart/2005/8/layout/default"/>
    <dgm:cxn modelId="{BCE46F91-167E-4A36-80B6-174A14D1D176}" type="presOf" srcId="{D63F3CA2-B759-4E39-A53C-9CF9C8B648BF}" destId="{BEE19D34-C2B6-453E-95A5-8D1CE5D39D46}" srcOrd="0" destOrd="0" presId="urn:microsoft.com/office/officeart/2005/8/layout/default"/>
    <dgm:cxn modelId="{49673C94-D454-4C4F-B4D9-6A8C62525BE2}" srcId="{D63F3CA2-B759-4E39-A53C-9CF9C8B648BF}" destId="{2140EB9B-7AEF-459E-BFA3-CFBF07F64B2F}" srcOrd="0" destOrd="0" parTransId="{F04DC851-E453-4C2B-8953-8CADE31FFBBD}" sibTransId="{6E0E6D1C-DF32-4D78-A668-F99A35BD9DE4}"/>
    <dgm:cxn modelId="{4121209B-2C15-40CC-A3D0-15350FD20D2C}" type="presOf" srcId="{B2E5DFA3-A98E-4D0B-A9EB-095278C6EB7F}" destId="{EEC32C78-EC64-4FCB-AE7E-BE15770EA89D}" srcOrd="0" destOrd="0" presId="urn:microsoft.com/office/officeart/2005/8/layout/default"/>
    <dgm:cxn modelId="{F9494E9E-7CE0-4803-B5C1-3E1582470C1A}" srcId="{D63F3CA2-B759-4E39-A53C-9CF9C8B648BF}" destId="{D9C7CA4C-0E16-4A59-9A94-6A1C1D2A217F}" srcOrd="5" destOrd="0" parTransId="{E6DB0B11-7891-4A92-BCC9-936C59B1D176}" sibTransId="{BD9DA670-3BFD-4450-A481-1487C39EDF96}"/>
    <dgm:cxn modelId="{E5947C9E-61FF-49D1-B456-18D58C3DD7CA}" type="presOf" srcId="{D9C7CA4C-0E16-4A59-9A94-6A1C1D2A217F}" destId="{0FD5C6E9-2511-4270-8CF7-AF036BF5ECB8}" srcOrd="0" destOrd="0" presId="urn:microsoft.com/office/officeart/2005/8/layout/default"/>
    <dgm:cxn modelId="{E6B994AE-28B4-40F6-818F-3FB1B77E05CC}" type="presOf" srcId="{635E8E2D-7702-452E-81E1-F87D02540622}" destId="{951D4884-94E9-45AA-AE79-1EF7617AD9E2}" srcOrd="0" destOrd="0" presId="urn:microsoft.com/office/officeart/2005/8/layout/default"/>
    <dgm:cxn modelId="{35BED4B1-B31A-45B9-B4E8-80F1EC14AC55}" type="presOf" srcId="{11ABD907-1FD0-46AA-B596-2D4C92F0213E}" destId="{97CDC17A-B83A-4DD9-B3BD-AA71F5031C71}" srcOrd="0" destOrd="0" presId="urn:microsoft.com/office/officeart/2005/8/layout/default"/>
    <dgm:cxn modelId="{9E0410E1-ED18-43B4-9A68-1054F1250172}" srcId="{D63F3CA2-B759-4E39-A53C-9CF9C8B648BF}" destId="{635E8E2D-7702-452E-81E1-F87D02540622}" srcOrd="1" destOrd="0" parTransId="{9FFC2409-6C0B-463F-A450-689202052F5D}" sibTransId="{409CB575-32D5-43C4-A34B-5C7DF698553C}"/>
    <dgm:cxn modelId="{3FE95879-8E36-4131-878E-0EEC9E6B813C}" type="presParOf" srcId="{BEE19D34-C2B6-453E-95A5-8D1CE5D39D46}" destId="{F56DC06C-D5F7-45F5-A4CC-9C1019C2ED68}" srcOrd="0" destOrd="0" presId="urn:microsoft.com/office/officeart/2005/8/layout/default"/>
    <dgm:cxn modelId="{BE7640A8-D128-4C2A-A488-32C2BCD8FCAE}" type="presParOf" srcId="{BEE19D34-C2B6-453E-95A5-8D1CE5D39D46}" destId="{AB762A71-2B4A-4861-9038-BD47A3DAA1F7}" srcOrd="1" destOrd="0" presId="urn:microsoft.com/office/officeart/2005/8/layout/default"/>
    <dgm:cxn modelId="{9329F9D8-5EC2-4877-819E-0173108B2F65}" type="presParOf" srcId="{BEE19D34-C2B6-453E-95A5-8D1CE5D39D46}" destId="{951D4884-94E9-45AA-AE79-1EF7617AD9E2}" srcOrd="2" destOrd="0" presId="urn:microsoft.com/office/officeart/2005/8/layout/default"/>
    <dgm:cxn modelId="{63D299D6-7CC2-4AAB-BE72-E58300231E0F}" type="presParOf" srcId="{BEE19D34-C2B6-453E-95A5-8D1CE5D39D46}" destId="{1DC80EE2-23FC-4EAD-964D-C91821FC18F2}" srcOrd="3" destOrd="0" presId="urn:microsoft.com/office/officeart/2005/8/layout/default"/>
    <dgm:cxn modelId="{C0B73A54-0321-491C-9582-D2E8023906CF}" type="presParOf" srcId="{BEE19D34-C2B6-453E-95A5-8D1CE5D39D46}" destId="{97CDC17A-B83A-4DD9-B3BD-AA71F5031C71}" srcOrd="4" destOrd="0" presId="urn:microsoft.com/office/officeart/2005/8/layout/default"/>
    <dgm:cxn modelId="{03772BD2-A869-4219-842B-6458A8B7C6EF}" type="presParOf" srcId="{BEE19D34-C2B6-453E-95A5-8D1CE5D39D46}" destId="{A89A50BF-0646-4EAF-9D67-DCEEA41CBFE0}" srcOrd="5" destOrd="0" presId="urn:microsoft.com/office/officeart/2005/8/layout/default"/>
    <dgm:cxn modelId="{86037C57-0E15-4480-B71C-872FD052C836}" type="presParOf" srcId="{BEE19D34-C2B6-453E-95A5-8D1CE5D39D46}" destId="{FEFE3D19-90E8-47B3-9C8E-5922B5A670FD}" srcOrd="6" destOrd="0" presId="urn:microsoft.com/office/officeart/2005/8/layout/default"/>
    <dgm:cxn modelId="{8708B2C1-5EAF-43CD-A7E7-C8E3E6E90D7C}" type="presParOf" srcId="{BEE19D34-C2B6-453E-95A5-8D1CE5D39D46}" destId="{C0D4C4F5-96AE-40EB-AC78-0F11177301E2}" srcOrd="7" destOrd="0" presId="urn:microsoft.com/office/officeart/2005/8/layout/default"/>
    <dgm:cxn modelId="{CB04CC12-5193-4F6F-9557-7ED7DDC2BF28}" type="presParOf" srcId="{BEE19D34-C2B6-453E-95A5-8D1CE5D39D46}" destId="{EEC32C78-EC64-4FCB-AE7E-BE15770EA89D}" srcOrd="8" destOrd="0" presId="urn:microsoft.com/office/officeart/2005/8/layout/default"/>
    <dgm:cxn modelId="{699261D6-97BD-42E7-AD59-DD621D78CB25}" type="presParOf" srcId="{BEE19D34-C2B6-453E-95A5-8D1CE5D39D46}" destId="{513B188F-638B-4C64-94B8-109DA6CFEB31}" srcOrd="9" destOrd="0" presId="urn:microsoft.com/office/officeart/2005/8/layout/default"/>
    <dgm:cxn modelId="{3C6C9D2A-138D-498A-84C7-56389CD4D74B}" type="presParOf" srcId="{BEE19D34-C2B6-453E-95A5-8D1CE5D39D46}" destId="{0FD5C6E9-2511-4270-8CF7-AF036BF5ECB8}"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F3D800-79CD-4A37-8E03-41F8B5B89274}">
      <dsp:nvSpPr>
        <dsp:cNvPr id="0" name=""/>
        <dsp:cNvSpPr/>
      </dsp:nvSpPr>
      <dsp:spPr>
        <a:xfrm>
          <a:off x="402179" y="2157"/>
          <a:ext cx="10962261" cy="6577356"/>
        </a:xfrm>
        <a:prstGeom prst="rect">
          <a:avLst/>
        </a:prstGeom>
        <a:solidFill>
          <a:schemeClr val="accent4"/>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38150" tIns="438150" rIns="438150" bIns="438150" numCol="1" spcCol="1270" anchor="ctr" anchorCtr="0">
          <a:noAutofit/>
        </a:bodyPr>
        <a:lstStyle/>
        <a:p>
          <a:pPr marL="0" lvl="0" indent="0" algn="ctr" defTabSz="5111750">
            <a:lnSpc>
              <a:spcPct val="90000"/>
            </a:lnSpc>
            <a:spcBef>
              <a:spcPct val="0"/>
            </a:spcBef>
            <a:spcAft>
              <a:spcPct val="35000"/>
            </a:spcAft>
            <a:buNone/>
          </a:pPr>
          <a:r>
            <a:rPr lang="en-US" sz="11500" b="1" kern="1200" dirty="0" err="1">
              <a:solidFill>
                <a:srgbClr val="FF0000"/>
              </a:solidFill>
            </a:rPr>
            <a:t>BYdP</a:t>
          </a:r>
          <a:endParaRPr lang="en-US" sz="11500" b="1" kern="1200" dirty="0">
            <a:solidFill>
              <a:srgbClr val="FF0000"/>
            </a:solidFill>
          </a:endParaRPr>
        </a:p>
        <a:p>
          <a:pPr marL="0" lvl="0" indent="0" algn="ctr" defTabSz="5111750">
            <a:lnSpc>
              <a:spcPct val="90000"/>
            </a:lnSpc>
            <a:spcBef>
              <a:spcPct val="0"/>
            </a:spcBef>
            <a:spcAft>
              <a:spcPct val="35000"/>
            </a:spcAft>
            <a:buNone/>
          </a:pPr>
          <a:r>
            <a:rPr lang="en-US" sz="6500" b="1" kern="1200" dirty="0">
              <a:solidFill>
                <a:schemeClr val="bg2"/>
              </a:solidFill>
            </a:rPr>
            <a:t>BUILD YOUR dream PORTFOLIO</a:t>
          </a:r>
        </a:p>
        <a:p>
          <a:pPr marL="0" lvl="0" indent="0" algn="ctr" defTabSz="5111750">
            <a:lnSpc>
              <a:spcPct val="90000"/>
            </a:lnSpc>
            <a:spcBef>
              <a:spcPct val="0"/>
            </a:spcBef>
            <a:spcAft>
              <a:spcPct val="35000"/>
            </a:spcAft>
            <a:buNone/>
          </a:pPr>
          <a:r>
            <a:rPr lang="en-US" sz="6500" b="1" kern="1200" dirty="0"/>
            <a:t>BOUW JE EIGEN PORTEFEUILLE OP SAMEN MET ONS</a:t>
          </a:r>
        </a:p>
      </dsp:txBody>
      <dsp:txXfrm>
        <a:off x="402179" y="2157"/>
        <a:ext cx="10962261" cy="65773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6DC06C-D5F7-45F5-A4CC-9C1019C2ED68}">
      <dsp:nvSpPr>
        <dsp:cNvPr id="0" name=""/>
        <dsp:cNvSpPr/>
      </dsp:nvSpPr>
      <dsp:spPr>
        <a:xfrm>
          <a:off x="521359" y="536"/>
          <a:ext cx="2792272" cy="16753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Sinds flexijobs ook in de financiële sector zijn toegestaan, staat onze deur open voor gepensioneerde private bankers die nog wat voeling willen houden met hun vroegere vak</a:t>
          </a:r>
          <a:endParaRPr lang="en-US" sz="1500" kern="1200"/>
        </a:p>
      </dsp:txBody>
      <dsp:txXfrm>
        <a:off x="521359" y="536"/>
        <a:ext cx="2792272" cy="1675363"/>
      </dsp:txXfrm>
    </dsp:sp>
    <dsp:sp modelId="{951D4884-94E9-45AA-AE79-1EF7617AD9E2}">
      <dsp:nvSpPr>
        <dsp:cNvPr id="0" name=""/>
        <dsp:cNvSpPr/>
      </dsp:nvSpPr>
      <dsp:spPr>
        <a:xfrm>
          <a:off x="3592859" y="536"/>
          <a:ext cx="2792272" cy="16753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Wie jaren ervaring heeft opgebouwd, brengt daarmee extra inzicht naar de markt</a:t>
          </a:r>
          <a:endParaRPr lang="en-US" sz="1500" kern="1200"/>
        </a:p>
      </dsp:txBody>
      <dsp:txXfrm>
        <a:off x="3592859" y="536"/>
        <a:ext cx="2792272" cy="1675363"/>
      </dsp:txXfrm>
    </dsp:sp>
    <dsp:sp modelId="{97CDC17A-B83A-4DD9-B3BD-AA71F5031C71}">
      <dsp:nvSpPr>
        <dsp:cNvPr id="0" name=""/>
        <dsp:cNvSpPr/>
      </dsp:nvSpPr>
      <dsp:spPr>
        <a:xfrm>
          <a:off x="521359" y="1955127"/>
          <a:ext cx="2792272" cy="16753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Daarnaast helpt een flexijob om ritme in het dagelijks leven te houden en contact te onderhouden met mensen en vrienden</a:t>
          </a:r>
          <a:endParaRPr lang="en-US" sz="1500" kern="1200"/>
        </a:p>
      </dsp:txBody>
      <dsp:txXfrm>
        <a:off x="521359" y="1955127"/>
        <a:ext cx="2792272" cy="1675363"/>
      </dsp:txXfrm>
    </dsp:sp>
    <dsp:sp modelId="{FEFE3D19-90E8-47B3-9C8E-5922B5A670FD}">
      <dsp:nvSpPr>
        <dsp:cNvPr id="0" name=""/>
        <dsp:cNvSpPr/>
      </dsp:nvSpPr>
      <dsp:spPr>
        <a:xfrm>
          <a:off x="3592859" y="1955127"/>
          <a:ext cx="2792272" cy="16753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In de praktijk gaat het doorgaans om één dag of twee halve dagen per week</a:t>
          </a:r>
          <a:endParaRPr lang="en-US" sz="1500" kern="1200"/>
        </a:p>
      </dsp:txBody>
      <dsp:txXfrm>
        <a:off x="3592859" y="1955127"/>
        <a:ext cx="2792272" cy="1675363"/>
      </dsp:txXfrm>
    </dsp:sp>
    <dsp:sp modelId="{EEC32C78-EC64-4FCB-AE7E-BE15770EA89D}">
      <dsp:nvSpPr>
        <dsp:cNvPr id="0" name=""/>
        <dsp:cNvSpPr/>
      </dsp:nvSpPr>
      <dsp:spPr>
        <a:xfrm>
          <a:off x="521359" y="3909718"/>
          <a:ext cx="2792272" cy="16753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Met vragen kunt u terecht op ons kantoor bij B Busschaert</a:t>
          </a:r>
          <a:endParaRPr lang="en-US" sz="1500" kern="1200"/>
        </a:p>
      </dsp:txBody>
      <dsp:txXfrm>
        <a:off x="521359" y="3909718"/>
        <a:ext cx="2792272" cy="1675363"/>
      </dsp:txXfrm>
    </dsp:sp>
    <dsp:sp modelId="{0FD5C6E9-2511-4270-8CF7-AF036BF5ECB8}">
      <dsp:nvSpPr>
        <dsp:cNvPr id="0" name=""/>
        <dsp:cNvSpPr/>
      </dsp:nvSpPr>
      <dsp:spPr>
        <a:xfrm>
          <a:off x="3592859" y="3909718"/>
          <a:ext cx="2792272" cy="16753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Zo begint een tweede loopbaanfase die u zelf vormgeeft</a:t>
          </a:r>
          <a:endParaRPr lang="en-US" sz="1500" kern="1200"/>
        </a:p>
      </dsp:txBody>
      <dsp:txXfrm>
        <a:off x="3592859" y="3909718"/>
        <a:ext cx="2792272" cy="167536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16E85B5F-3492-4D5E-9382-6BC44A493532}" type="datetimeFigureOut">
              <a:t>12/08/2026</a:t>
            </a:fld>
            <a:endParaRPr lang="nl-NL"/>
          </a:p>
        </p:txBody>
      </p:sp>
      <p:sp>
        <p:nvSpPr>
          <p:cNvPr id="4" name="Tijdelijke aanduiding voor dia-afbeelding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A54A5BA-A066-41BE-B88D-5915C9664E5F}" type="slidenum">
              <a:t>‹nr.›</a:t>
            </a:fld>
            <a:endParaRPr lang="nl-NL"/>
          </a:p>
        </p:txBody>
      </p:sp>
    </p:spTree>
    <p:extLst>
      <p:ext uri="{BB962C8B-B14F-4D97-AF65-F5344CB8AC3E}">
        <p14:creationId xmlns:p14="http://schemas.microsoft.com/office/powerpoint/2010/main" val="198536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4</a:t>
            </a:fld>
            <a:endParaRPr lang="nl-BE"/>
          </a:p>
        </p:txBody>
      </p:sp>
    </p:spTree>
    <p:extLst>
      <p:ext uri="{BB962C8B-B14F-4D97-AF65-F5344CB8AC3E}">
        <p14:creationId xmlns:p14="http://schemas.microsoft.com/office/powerpoint/2010/main" val="991921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5</a:t>
            </a:fld>
            <a:endParaRPr lang="nl-BE"/>
          </a:p>
        </p:txBody>
      </p:sp>
    </p:spTree>
    <p:extLst>
      <p:ext uri="{BB962C8B-B14F-4D97-AF65-F5344CB8AC3E}">
        <p14:creationId xmlns:p14="http://schemas.microsoft.com/office/powerpoint/2010/main" val="402997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8</a:t>
            </a:fld>
            <a:endParaRPr lang="nl-BE"/>
          </a:p>
        </p:txBody>
      </p:sp>
    </p:spTree>
    <p:extLst>
      <p:ext uri="{BB962C8B-B14F-4D97-AF65-F5344CB8AC3E}">
        <p14:creationId xmlns:p14="http://schemas.microsoft.com/office/powerpoint/2010/main" val="3255730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9</a:t>
            </a:fld>
            <a:endParaRPr lang="nl-BE"/>
          </a:p>
        </p:txBody>
      </p:sp>
    </p:spTree>
    <p:extLst>
      <p:ext uri="{BB962C8B-B14F-4D97-AF65-F5344CB8AC3E}">
        <p14:creationId xmlns:p14="http://schemas.microsoft.com/office/powerpoint/2010/main" val="2285769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10</a:t>
            </a:fld>
            <a:endParaRPr lang="nl-BE"/>
          </a:p>
        </p:txBody>
      </p:sp>
    </p:spTree>
    <p:extLst>
      <p:ext uri="{BB962C8B-B14F-4D97-AF65-F5344CB8AC3E}">
        <p14:creationId xmlns:p14="http://schemas.microsoft.com/office/powerpoint/2010/main" val="175690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19</a:t>
            </a:fld>
            <a:endParaRPr lang="nl-BE"/>
          </a:p>
        </p:txBody>
      </p:sp>
    </p:spTree>
    <p:extLst>
      <p:ext uri="{BB962C8B-B14F-4D97-AF65-F5344CB8AC3E}">
        <p14:creationId xmlns:p14="http://schemas.microsoft.com/office/powerpoint/2010/main" val="3715126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30</a:t>
            </a:fld>
            <a:endParaRPr lang="nl-BE"/>
          </a:p>
        </p:txBody>
      </p:sp>
    </p:spTree>
    <p:extLst>
      <p:ext uri="{BB962C8B-B14F-4D97-AF65-F5344CB8AC3E}">
        <p14:creationId xmlns:p14="http://schemas.microsoft.com/office/powerpoint/2010/main" val="2490400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34</a:t>
            </a:fld>
            <a:endParaRPr lang="nl-BE"/>
          </a:p>
        </p:txBody>
      </p:sp>
    </p:spTree>
    <p:extLst>
      <p:ext uri="{BB962C8B-B14F-4D97-AF65-F5344CB8AC3E}">
        <p14:creationId xmlns:p14="http://schemas.microsoft.com/office/powerpoint/2010/main" val="2568662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35</a:t>
            </a:fld>
            <a:endParaRPr lang="nl-BE"/>
          </a:p>
        </p:txBody>
      </p:sp>
    </p:spTree>
    <p:extLst>
      <p:ext uri="{BB962C8B-B14F-4D97-AF65-F5344CB8AC3E}">
        <p14:creationId xmlns:p14="http://schemas.microsoft.com/office/powerpoint/2010/main" val="1889365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12.08.2026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2755945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12.08.2026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0543332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CA953BDC-9EAE-49FE-9892-958C9F845175}" type="datetimeFigureOut">
              <a:rPr lang="de-DE" smtClean="0"/>
              <a:t>12.08.2026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7297856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CA953BDC-9EAE-49FE-9892-958C9F845175}" type="datetimeFigureOut">
              <a:rPr lang="de-DE" smtClean="0"/>
              <a:t>12.08.2026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312509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CA953BDC-9EAE-49FE-9892-958C9F845175}" type="datetimeFigureOut">
              <a:rPr lang="de-DE" smtClean="0"/>
              <a:t>12.08.2026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9807964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CA953BDC-9EAE-49FE-9892-958C9F845175}" type="datetimeFigureOut">
              <a:rPr lang="de-DE" smtClean="0"/>
              <a:t>12.08.2026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40457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53BDC-9EAE-49FE-9892-958C9F845175}" type="datetimeFigureOut">
              <a:rPr lang="de-DE" smtClean="0"/>
              <a:t>12.08.2026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7849081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A953BDC-9EAE-49FE-9892-958C9F845175}" type="datetimeFigureOut">
              <a:rPr lang="de-DE" smtClean="0"/>
              <a:t>12.08.2026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627099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A953BDC-9EAE-49FE-9892-958C9F845175}" type="datetimeFigureOut">
              <a:rPr lang="de-DE" smtClean="0"/>
              <a:t>12.08.2026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1756066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12.08.2026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983837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12.08.2026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005893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79EC0A4B-AE81-4AD7-86EA-9F753B2B1EB0}" type="datetime1">
              <a:rPr lang="en-US" smtClean="0"/>
              <a:t>8/12/2026</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‹nr.›</a:t>
            </a:fld>
            <a:endParaRPr lang="en-US"/>
          </a:p>
        </p:txBody>
      </p:sp>
    </p:spTree>
    <p:extLst>
      <p:ext uri="{BB962C8B-B14F-4D97-AF65-F5344CB8AC3E}">
        <p14:creationId xmlns:p14="http://schemas.microsoft.com/office/powerpoint/2010/main" val="2559294919"/>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CA953BDC-9EAE-49FE-9892-958C9F845175}" type="datetimeFigureOut">
              <a:rPr lang="de-DE" smtClean="0"/>
              <a:t>12.08.2026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4CD814C8-F66B-4915-9FEC-D62A1DED085F}" type="slidenum">
              <a:rPr lang="de-DE" smtClean="0"/>
              <a:t>‹nr.›</a:t>
            </a:fld>
            <a:endParaRPr lang="de-DE"/>
          </a:p>
        </p:txBody>
      </p:sp>
    </p:spTree>
    <p:extLst>
      <p:ext uri="{BB962C8B-B14F-4D97-AF65-F5344CB8AC3E}">
        <p14:creationId xmlns:p14="http://schemas.microsoft.com/office/powerpoint/2010/main" val="2049619380"/>
      </p:ext>
    </p:extLst>
  </p:cSld>
  <p:clrMap bg1="dk1" tx1="lt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hyperlink" Target="https://creativecommons.org/licenses/by-nd/3.0/" TargetMode="External"/><Relationship Id="rId4" Type="http://schemas.openxmlformats.org/officeDocument/2006/relationships/hyperlink" Target="https://www.flickr.com/photos/bullionvault/3591732069/"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microsoft.com/office/2018/10/relationships/comments" Target="../comments/modernComment_249_AC88D8C7.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8" name="Rectangle 197">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a:extLst>
              <a:ext uri="{FF2B5EF4-FFF2-40B4-BE49-F238E27FC236}">
                <a16:creationId xmlns:a16="http://schemas.microsoft.com/office/drawing/2014/main" id="{5184EE59-3061-456B-9FB5-98A8E0E74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F7E07B5E-9FB5-4C91-8BE4-6167EB58D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a:extLst>
              <a:ext uri="{FF2B5EF4-FFF2-40B4-BE49-F238E27FC236}">
                <a16:creationId xmlns:a16="http://schemas.microsoft.com/office/drawing/2014/main" id="{37524947-EB09-4DD9-973B-9F75BBCD7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 name="Rectangle 205">
            <a:extLst>
              <a:ext uri="{FF2B5EF4-FFF2-40B4-BE49-F238E27FC236}">
                <a16:creationId xmlns:a16="http://schemas.microsoft.com/office/drawing/2014/main" id="{D30C8E25-2DD1-45C6-9F04-0F0CBF6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Freeform: Shape 207">
            <a:extLst>
              <a:ext uri="{FF2B5EF4-FFF2-40B4-BE49-F238E27FC236}">
                <a16:creationId xmlns:a16="http://schemas.microsoft.com/office/drawing/2014/main" id="{BC57EA3C-C239-4132-A618-5CBE9F896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Rechthoek 2">
            <a:extLst>
              <a:ext uri="{FF2B5EF4-FFF2-40B4-BE49-F238E27FC236}">
                <a16:creationId xmlns:a16="http://schemas.microsoft.com/office/drawing/2014/main" id="{2EFB4097-713F-F32D-2EFF-354A17AF6CC6}"/>
              </a:ext>
            </a:extLst>
          </p:cNvPr>
          <p:cNvSpPr/>
          <p:nvPr/>
        </p:nvSpPr>
        <p:spPr>
          <a:xfrm>
            <a:off x="498143" y="456345"/>
            <a:ext cx="3179929" cy="5773633"/>
          </a:xfrm>
          <a:prstGeom prst="rect">
            <a:avLst/>
          </a:prstGeom>
        </p:spPr>
        <p:txBody>
          <a:bodyPr vert="horz" lIns="91440" tIns="45720" rIns="91440" bIns="45720" rtlCol="0" anchor="b">
            <a:normAutofit lnSpcReduction="10000"/>
          </a:bodyPr>
          <a:lstStyle/>
          <a:p>
            <a:pPr algn="r" defTabSz="914400">
              <a:lnSpc>
                <a:spcPct val="90000"/>
              </a:lnSpc>
              <a:spcBef>
                <a:spcPct val="0"/>
              </a:spcBef>
              <a:spcAft>
                <a:spcPts val="600"/>
              </a:spcAft>
            </a:pP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a:ln w="12700" cmpd="sng">
                  <a:solidFill>
                    <a:schemeClr val="accent4"/>
                  </a:solidFill>
                  <a:prstDash val="solid"/>
                </a:ln>
                <a:solidFill>
                  <a:schemeClr val="accent4"/>
                </a:solidFill>
                <a:effectLst/>
                <a:latin typeface="+mj-lt"/>
                <a:ea typeface="+mj-ea"/>
                <a:cs typeface="+mj-cs"/>
              </a:rPr>
              <a:t>24,5%</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err="1">
                <a:ln w="12700" cmpd="sng">
                  <a:solidFill>
                    <a:schemeClr val="accent4"/>
                  </a:solidFill>
                  <a:prstDash val="solid"/>
                </a:ln>
                <a:solidFill>
                  <a:srgbClr val="FFFFFF"/>
                </a:solidFill>
                <a:effectLst/>
                <a:latin typeface="+mj-lt"/>
                <a:ea typeface="+mj-ea"/>
                <a:cs typeface="+mj-cs"/>
              </a:rPr>
              <a:t>rendement</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a:ln w="12700" cmpd="sng">
                  <a:solidFill>
                    <a:schemeClr val="accent4"/>
                  </a:solidFill>
                  <a:prstDash val="solid"/>
                </a:ln>
                <a:solidFill>
                  <a:srgbClr val="FF0000"/>
                </a:solidFill>
                <a:effectLst/>
                <a:latin typeface="+mj-lt"/>
                <a:ea typeface="+mj-ea"/>
                <a:cs typeface="+mj-cs"/>
              </a:rPr>
              <a:t>2024</a:t>
            </a:r>
          </a:p>
          <a:p>
            <a:pPr algn="r" defTabSz="914400">
              <a:lnSpc>
                <a:spcPct val="90000"/>
              </a:lnSpc>
              <a:spcBef>
                <a:spcPct val="0"/>
              </a:spcBef>
              <a:spcAft>
                <a:spcPts val="600"/>
              </a:spcAft>
            </a:pPr>
            <a:r>
              <a:rPr lang="en-US" sz="4000" b="1" cap="none" spc="0" dirty="0">
                <a:ln w="12700" cmpd="sng">
                  <a:solidFill>
                    <a:schemeClr val="accent4"/>
                  </a:solidFill>
                  <a:prstDash val="solid"/>
                </a:ln>
                <a:solidFill>
                  <a:schemeClr val="accent4"/>
                </a:solidFill>
                <a:effectLst/>
                <a:latin typeface="+mj-lt"/>
                <a:ea typeface="+mj-ea"/>
                <a:cs typeface="+mj-cs"/>
              </a:rPr>
              <a:t>+97,2%</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err="1">
                <a:ln w="12700" cmpd="sng">
                  <a:solidFill>
                    <a:schemeClr val="accent4"/>
                  </a:solidFill>
                  <a:prstDash val="solid"/>
                </a:ln>
                <a:solidFill>
                  <a:srgbClr val="FFFFFF"/>
                </a:solidFill>
                <a:effectLst/>
                <a:latin typeface="+mj-lt"/>
                <a:ea typeface="+mj-ea"/>
                <a:cs typeface="+mj-cs"/>
              </a:rPr>
              <a:t>rendement</a:t>
            </a:r>
            <a:r>
              <a:rPr lang="en-US" sz="4000" b="1" cap="none" spc="0" dirty="0">
                <a:ln w="12700" cmpd="sng">
                  <a:solidFill>
                    <a:schemeClr val="accent4"/>
                  </a:solidFill>
                  <a:prstDash val="solid"/>
                </a:ln>
                <a:solidFill>
                  <a:srgbClr val="FFFFFF"/>
                </a:solidFill>
                <a:effectLst/>
                <a:latin typeface="+mj-lt"/>
                <a:ea typeface="+mj-ea"/>
                <a:cs typeface="+mj-cs"/>
              </a:rPr>
              <a:t> in </a:t>
            </a:r>
            <a:r>
              <a:rPr lang="en-US" sz="4000" b="1" cap="none" spc="0" dirty="0">
                <a:ln w="12700" cmpd="sng">
                  <a:solidFill>
                    <a:schemeClr val="accent4"/>
                  </a:solidFill>
                  <a:prstDash val="solid"/>
                </a:ln>
                <a:solidFill>
                  <a:srgbClr val="FF0000"/>
                </a:solidFill>
                <a:effectLst/>
                <a:latin typeface="+mj-lt"/>
                <a:ea typeface="+mj-ea"/>
                <a:cs typeface="+mj-cs"/>
              </a:rPr>
              <a:t>2025</a:t>
            </a:r>
          </a:p>
          <a:p>
            <a:pPr algn="r" defTabSz="914400">
              <a:lnSpc>
                <a:spcPct val="90000"/>
              </a:lnSpc>
              <a:spcBef>
                <a:spcPct val="0"/>
              </a:spcBef>
              <a:spcAft>
                <a:spcPts val="600"/>
              </a:spcAft>
            </a:pPr>
            <a:endParaRPr lang="en-US" sz="4000" cap="none" spc="0" dirty="0">
              <a:ln w="12700" cmpd="sng">
                <a:solidFill>
                  <a:schemeClr val="accent4"/>
                </a:solidFill>
                <a:prstDash val="solid"/>
              </a:ln>
              <a:solidFill>
                <a:srgbClr val="FF0000"/>
              </a:solidFill>
              <a:effectLst/>
              <a:latin typeface="+mj-lt"/>
              <a:ea typeface="+mj-ea"/>
              <a:cs typeface="+mj-cs"/>
            </a:endParaRPr>
          </a:p>
          <a:p>
            <a:pPr algn="r" defTabSz="914400">
              <a:lnSpc>
                <a:spcPct val="90000"/>
              </a:lnSpc>
              <a:spcBef>
                <a:spcPct val="0"/>
              </a:spcBef>
              <a:spcAft>
                <a:spcPts val="600"/>
              </a:spcAft>
            </a:pPr>
            <a:r>
              <a:rPr lang="en-US" sz="4000" b="1" dirty="0" err="1">
                <a:ln w="12700" cmpd="sng">
                  <a:solidFill>
                    <a:schemeClr val="accent4"/>
                  </a:solidFill>
                  <a:prstDash val="solid"/>
                </a:ln>
                <a:latin typeface="+mj-lt"/>
                <a:ea typeface="+mj-ea"/>
                <a:cs typeface="+mj-cs"/>
              </a:rPr>
              <a:t>Deze</a:t>
            </a:r>
            <a:r>
              <a:rPr lang="en-US" sz="4000" b="1" dirty="0">
                <a:ln w="12700" cmpd="sng">
                  <a:solidFill>
                    <a:schemeClr val="accent4"/>
                  </a:solidFill>
                  <a:prstDash val="solid"/>
                </a:ln>
                <a:latin typeface="+mj-lt"/>
                <a:ea typeface="+mj-ea"/>
                <a:cs typeface="+mj-cs"/>
              </a:rPr>
              <a:t> week </a:t>
            </a:r>
          </a:p>
          <a:p>
            <a:pPr algn="r" defTabSz="914400">
              <a:lnSpc>
                <a:spcPct val="90000"/>
              </a:lnSpc>
              <a:spcBef>
                <a:spcPct val="0"/>
              </a:spcBef>
              <a:spcAft>
                <a:spcPts val="600"/>
              </a:spcAft>
            </a:pPr>
            <a:r>
              <a:rPr lang="en-US" sz="4000" b="1" cap="none" spc="0" dirty="0">
                <a:ln w="12700" cmpd="sng">
                  <a:solidFill>
                    <a:schemeClr val="accent4"/>
                  </a:solidFill>
                  <a:prstDash val="solid"/>
                </a:ln>
                <a:effectLst/>
                <a:latin typeface="+mj-lt"/>
                <a:ea typeface="+mj-ea"/>
                <a:cs typeface="+mj-cs"/>
              </a:rPr>
              <a:t>Alert </a:t>
            </a:r>
          </a:p>
          <a:p>
            <a:pPr algn="r" defTabSz="914400">
              <a:lnSpc>
                <a:spcPct val="90000"/>
              </a:lnSpc>
              <a:spcBef>
                <a:spcPct val="0"/>
              </a:spcBef>
              <a:spcAft>
                <a:spcPts val="600"/>
              </a:spcAft>
            </a:pPr>
            <a:r>
              <a:rPr lang="en-US" sz="4000" b="1" dirty="0" err="1">
                <a:ln w="12700" cmpd="sng">
                  <a:solidFill>
                    <a:schemeClr val="accent4"/>
                  </a:solidFill>
                  <a:prstDash val="solid"/>
                </a:ln>
                <a:latin typeface="+mj-lt"/>
                <a:ea typeface="+mj-ea"/>
                <a:cs typeface="+mj-cs"/>
              </a:rPr>
              <a:t>berichten</a:t>
            </a:r>
            <a:endParaRPr lang="en-US" sz="4000" b="1" cap="none" spc="0" dirty="0">
              <a:ln w="12700" cmpd="sng">
                <a:solidFill>
                  <a:schemeClr val="accent4"/>
                </a:solidFill>
                <a:prstDash val="solid"/>
              </a:ln>
              <a:effectLst/>
              <a:latin typeface="+mj-lt"/>
              <a:ea typeface="+mj-ea"/>
              <a:cs typeface="+mj-cs"/>
            </a:endParaRPr>
          </a:p>
          <a:p>
            <a:pPr algn="r" defTabSz="914400">
              <a:lnSpc>
                <a:spcPct val="90000"/>
              </a:lnSpc>
              <a:spcBef>
                <a:spcPct val="0"/>
              </a:spcBef>
              <a:spcAft>
                <a:spcPts val="600"/>
              </a:spcAft>
            </a:pPr>
            <a:endParaRPr lang="en-US" sz="4000" b="1" cap="none" spc="0" dirty="0">
              <a:ln w="12700" cmpd="sng">
                <a:solidFill>
                  <a:schemeClr val="accent4"/>
                </a:solidFill>
                <a:prstDash val="solid"/>
              </a:ln>
              <a:solidFill>
                <a:srgbClr val="FFFFFF"/>
              </a:solidFill>
              <a:effectLst/>
              <a:latin typeface="+mj-lt"/>
              <a:ea typeface="+mj-ea"/>
              <a:cs typeface="+mj-cs"/>
            </a:endParaRPr>
          </a:p>
        </p:txBody>
      </p:sp>
      <p:pic>
        <p:nvPicPr>
          <p:cNvPr id="13" name="Afbeelding 12" descr="Afbeelding met tekst, schermopname, Lettertype, logo&#10;&#10;Door AI gegenereerde inhoud is mogelijk onjuist.">
            <a:extLst>
              <a:ext uri="{FF2B5EF4-FFF2-40B4-BE49-F238E27FC236}">
                <a16:creationId xmlns:a16="http://schemas.microsoft.com/office/drawing/2014/main" id="{F7A64C14-B85A-DC53-61BE-3216348D8D53}"/>
              </a:ext>
            </a:extLst>
          </p:cNvPr>
          <p:cNvPicPr>
            <a:picLocks noChangeAspect="1"/>
          </p:cNvPicPr>
          <p:nvPr/>
        </p:nvPicPr>
        <p:blipFill>
          <a:blip r:embed="rId2"/>
          <a:srcRect l="6469" r="6469" b="1"/>
          <a:stretch>
            <a:fillRect/>
          </a:stretch>
        </p:blipFill>
        <p:spPr>
          <a:xfrm>
            <a:off x="5325626" y="425705"/>
            <a:ext cx="5496449" cy="4182491"/>
          </a:xfrm>
          <a:prstGeom prst="rect">
            <a:avLst/>
          </a:prstGeom>
        </p:spPr>
      </p:pic>
      <p:sp>
        <p:nvSpPr>
          <p:cNvPr id="20" name="Tekstvak 19">
            <a:extLst>
              <a:ext uri="{FF2B5EF4-FFF2-40B4-BE49-F238E27FC236}">
                <a16:creationId xmlns:a16="http://schemas.microsoft.com/office/drawing/2014/main" id="{ED40CE6C-D9BC-2397-06E6-35D1256A7600}"/>
              </a:ext>
            </a:extLst>
          </p:cNvPr>
          <p:cNvSpPr txBox="1"/>
          <p:nvPr/>
        </p:nvSpPr>
        <p:spPr>
          <a:xfrm>
            <a:off x="4905052" y="4665824"/>
            <a:ext cx="6483958" cy="1694032"/>
          </a:xfrm>
          <a:prstGeom prst="rect">
            <a:avLst/>
          </a:prstGeom>
        </p:spPr>
        <p:txBody>
          <a:bodyPr vert="horz" lIns="91440" tIns="45720" rIns="91440" bIns="45720" rtlCol="0" anchor="ctr">
            <a:normAutofit fontScale="85000" lnSpcReduction="10000"/>
          </a:bodyPr>
          <a:lstStyle/>
          <a:p>
            <a:pPr indent="-228600" defTabSz="914400">
              <a:lnSpc>
                <a:spcPct val="90000"/>
              </a:lnSpc>
              <a:spcAft>
                <a:spcPts val="600"/>
              </a:spcAft>
              <a:buFont typeface="Arial" panose="020B0604020202020204" pitchFamily="34" charset="0"/>
              <a:buChar char="•"/>
            </a:pPr>
            <a:r>
              <a:rPr lang="en-US" sz="2800" b="1" dirty="0">
                <a:solidFill>
                  <a:srgbClr val="FFC000"/>
                </a:solidFill>
              </a:rPr>
              <a:t>Piers de </a:t>
            </a:r>
            <a:r>
              <a:rPr lang="en-US" sz="2800" b="1" dirty="0" err="1">
                <a:solidFill>
                  <a:srgbClr val="FFC000"/>
                </a:solidFill>
              </a:rPr>
              <a:t>raveschootlaan</a:t>
            </a:r>
            <a:r>
              <a:rPr lang="en-US" sz="2800" b="1" dirty="0">
                <a:solidFill>
                  <a:srgbClr val="FFC000"/>
                </a:solidFill>
              </a:rPr>
              <a:t> 113  </a:t>
            </a:r>
            <a:r>
              <a:rPr lang="en-US" sz="2800" b="1" dirty="0" err="1">
                <a:solidFill>
                  <a:srgbClr val="FFC000"/>
                </a:solidFill>
              </a:rPr>
              <a:t>hoek</a:t>
            </a:r>
            <a:r>
              <a:rPr lang="en-US" sz="2800" b="1" dirty="0">
                <a:solidFill>
                  <a:srgbClr val="FFC000"/>
                </a:solidFill>
              </a:rPr>
              <a:t> De </a:t>
            </a:r>
            <a:r>
              <a:rPr lang="en-US" sz="2800" b="1" dirty="0" err="1">
                <a:solidFill>
                  <a:srgbClr val="FFC000"/>
                </a:solidFill>
              </a:rPr>
              <a:t>smidplein</a:t>
            </a:r>
            <a:r>
              <a:rPr lang="en-US" sz="2800" b="1" dirty="0">
                <a:solidFill>
                  <a:srgbClr val="FFC000"/>
                </a:solidFill>
              </a:rPr>
              <a:t>  050344777  </a:t>
            </a:r>
            <a:r>
              <a:rPr lang="en-US" sz="2800" b="1" dirty="0" err="1">
                <a:solidFill>
                  <a:srgbClr val="FFC000"/>
                </a:solidFill>
              </a:rPr>
              <a:t>samen</a:t>
            </a:r>
            <a:r>
              <a:rPr lang="en-US" sz="2800" b="1" dirty="0">
                <a:solidFill>
                  <a:srgbClr val="FFC000"/>
                </a:solidFill>
              </a:rPr>
              <a:t> met Goldbugs finance 050 731 789 </a:t>
            </a:r>
            <a:r>
              <a:rPr lang="en-US" sz="2800" b="1" dirty="0" err="1">
                <a:solidFill>
                  <a:srgbClr val="FFC000"/>
                </a:solidFill>
              </a:rPr>
              <a:t>uw</a:t>
            </a:r>
            <a:r>
              <a:rPr lang="en-US" sz="2800" b="1" dirty="0">
                <a:solidFill>
                  <a:srgbClr val="FFC000"/>
                </a:solidFill>
              </a:rPr>
              <a:t> </a:t>
            </a:r>
            <a:r>
              <a:rPr lang="en-US" sz="2800" b="1" dirty="0" err="1">
                <a:solidFill>
                  <a:srgbClr val="FFC000"/>
                </a:solidFill>
              </a:rPr>
              <a:t>goudbank</a:t>
            </a:r>
            <a:endParaRPr lang="en-US" sz="2800" b="1" dirty="0">
              <a:solidFill>
                <a:srgbClr val="FFC000"/>
              </a:solidFill>
            </a:endParaRPr>
          </a:p>
          <a:p>
            <a:pPr indent="-228600" defTabSz="914400">
              <a:lnSpc>
                <a:spcPct val="90000"/>
              </a:lnSpc>
              <a:spcAft>
                <a:spcPts val="600"/>
              </a:spcAft>
              <a:buFont typeface="Arial" panose="020B0604020202020204" pitchFamily="34" charset="0"/>
              <a:buChar char="•"/>
            </a:pPr>
            <a:r>
              <a:rPr lang="en-US" sz="2000" dirty="0"/>
              <a:t>Centrum </a:t>
            </a:r>
            <a:r>
              <a:rPr lang="en-US" sz="2000" dirty="0" err="1"/>
              <a:t>knokke</a:t>
            </a:r>
            <a:r>
              <a:rPr lang="en-US" sz="2000" dirty="0"/>
              <a:t> </a:t>
            </a:r>
            <a:r>
              <a:rPr lang="en-US" sz="2000" dirty="0" err="1"/>
              <a:t>kruispunt</a:t>
            </a:r>
            <a:r>
              <a:rPr lang="en-US" sz="2000" dirty="0"/>
              <a:t> </a:t>
            </a:r>
            <a:r>
              <a:rPr lang="en-US" sz="2000" dirty="0" err="1"/>
              <a:t>lippenslaan</a:t>
            </a:r>
            <a:r>
              <a:rPr lang="en-US" sz="2000" dirty="0"/>
              <a:t> /</a:t>
            </a:r>
            <a:r>
              <a:rPr lang="en-US" sz="2000" dirty="0" err="1"/>
              <a:t>elisabethlaan</a:t>
            </a:r>
            <a:r>
              <a:rPr lang="en-US" sz="2000" dirty="0"/>
              <a:t>/</a:t>
            </a:r>
            <a:r>
              <a:rPr lang="en-US" sz="2000" dirty="0" err="1"/>
              <a:t>burgemeester</a:t>
            </a:r>
            <a:r>
              <a:rPr lang="en-US" sz="2000" dirty="0"/>
              <a:t> </a:t>
            </a:r>
            <a:r>
              <a:rPr lang="en-US" sz="2000" dirty="0" err="1"/>
              <a:t>desmidtplein</a:t>
            </a:r>
            <a:r>
              <a:rPr lang="en-US" sz="2000" dirty="0"/>
              <a:t> /</a:t>
            </a:r>
            <a:r>
              <a:rPr lang="en-US" sz="2000" dirty="0" err="1"/>
              <a:t>pierslaan</a:t>
            </a:r>
            <a:r>
              <a:rPr lang="en-US" sz="2000" dirty="0"/>
              <a:t> </a:t>
            </a:r>
            <a:r>
              <a:rPr lang="en-US" sz="2000" dirty="0" err="1"/>
              <a:t>hoekgebouw</a:t>
            </a:r>
            <a:endParaRPr lang="en-US" sz="2000" dirty="0"/>
          </a:p>
        </p:txBody>
      </p:sp>
    </p:spTree>
    <p:extLst>
      <p:ext uri="{BB962C8B-B14F-4D97-AF65-F5344CB8AC3E}">
        <p14:creationId xmlns:p14="http://schemas.microsoft.com/office/powerpoint/2010/main" val="12768350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el 1">
            <a:extLst>
              <a:ext uri="{FF2B5EF4-FFF2-40B4-BE49-F238E27FC236}">
                <a16:creationId xmlns:a16="http://schemas.microsoft.com/office/drawing/2014/main" id="{3033ED58-316F-CBB7-EF03-44FA07D3EAB0}"/>
              </a:ext>
            </a:extLst>
          </p:cNvPr>
          <p:cNvSpPr>
            <a:spLocks noGrp="1"/>
          </p:cNvSpPr>
          <p:nvPr>
            <p:ph type="title"/>
          </p:nvPr>
        </p:nvSpPr>
        <p:spPr>
          <a:xfrm>
            <a:off x="3971703" y="296969"/>
            <a:ext cx="7160357" cy="4164820"/>
          </a:xfrm>
        </p:spPr>
        <p:txBody>
          <a:bodyPr vert="horz" lIns="91440" tIns="45720" rIns="91440" bIns="45720" rtlCol="0" anchor="t">
            <a:normAutofit/>
          </a:bodyPr>
          <a:lstStyle/>
          <a:p>
            <a:pPr algn="r"/>
            <a:r>
              <a:rPr lang="en-US" sz="8000" b="1" kern="1200" dirty="0">
                <a:solidFill>
                  <a:srgbClr val="FFFF00"/>
                </a:solidFill>
                <a:latin typeface="+mj-lt"/>
                <a:ea typeface="+mj-ea"/>
                <a:cs typeface="+mj-cs"/>
              </a:rPr>
              <a:t>Regionale </a:t>
            </a:r>
            <a:r>
              <a:rPr lang="en-US" sz="8000" b="1" kern="1200" dirty="0" err="1">
                <a:solidFill>
                  <a:srgbClr val="FFFF00"/>
                </a:solidFill>
                <a:latin typeface="+mj-lt"/>
                <a:ea typeface="+mj-ea"/>
                <a:cs typeface="+mj-cs"/>
              </a:rPr>
              <a:t>Beleggingsclub</a:t>
            </a:r>
            <a:r>
              <a:rPr lang="en-US" sz="8000" b="1" kern="1200">
                <a:solidFill>
                  <a:srgbClr val="FFFF00"/>
                </a:solidFill>
                <a:latin typeface="+mj-lt"/>
                <a:ea typeface="+mj-ea"/>
                <a:cs typeface="+mj-cs"/>
              </a:rPr>
              <a:t> Knokke-heist</a:t>
            </a:r>
            <a:endParaRPr lang="en-US" sz="8000" b="1" kern="1200" dirty="0">
              <a:solidFill>
                <a:srgbClr val="FFFF00"/>
              </a:solidFill>
              <a:latin typeface="+mj-lt"/>
              <a:ea typeface="+mj-ea"/>
              <a:cs typeface="+mj-cs"/>
            </a:endParaRPr>
          </a:p>
        </p:txBody>
      </p:sp>
      <p:sp>
        <p:nvSpPr>
          <p:cNvPr id="29"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31"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33"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35" name="Straight Connector 34">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7"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39"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4" name="Rechthoek 3">
            <a:extLst>
              <a:ext uri="{FF2B5EF4-FFF2-40B4-BE49-F238E27FC236}">
                <a16:creationId xmlns:a16="http://schemas.microsoft.com/office/drawing/2014/main" id="{6E09D2D2-29E2-0B5C-0C0A-6F890015A6FC}"/>
              </a:ext>
            </a:extLst>
          </p:cNvPr>
          <p:cNvSpPr/>
          <p:nvPr/>
        </p:nvSpPr>
        <p:spPr>
          <a:xfrm flipH="1">
            <a:off x="146304" y="-676778"/>
            <a:ext cx="4236029" cy="2585323"/>
          </a:xfrm>
          <a:prstGeom prst="rect">
            <a:avLst/>
          </a:prstGeom>
          <a:noFill/>
        </p:spPr>
        <p:txBody>
          <a:bodyPr wrap="square" lIns="91440" tIns="45720" rIns="91440" bIns="45720">
            <a:spAutoFit/>
          </a:bodyPr>
          <a:lstStyle/>
          <a:p>
            <a:pPr algn="ctr"/>
            <a:endParaRPr lang="nl-NL" sz="5400" b="1" spc="50" dirty="0">
              <a:ln w="0"/>
              <a:solidFill>
                <a:schemeClr val="bg2"/>
              </a:solidFill>
              <a:effectLst>
                <a:innerShdw blurRad="63500" dist="50800" dir="13500000">
                  <a:srgbClr val="000000">
                    <a:alpha val="50000"/>
                  </a:srgbClr>
                </a:innerShdw>
              </a:effectLst>
            </a:endParaRPr>
          </a:p>
          <a:p>
            <a:pPr algn="ctr"/>
            <a:r>
              <a:rPr lang="nl-NL" sz="5400" b="1" spc="50" dirty="0">
                <a:ln w="0"/>
                <a:solidFill>
                  <a:schemeClr val="bg2"/>
                </a:solidFill>
                <a:effectLst>
                  <a:innerShdw blurRad="63500" dist="50800" dir="13500000">
                    <a:srgbClr val="000000">
                      <a:alpha val="50000"/>
                    </a:srgbClr>
                  </a:innerShdw>
                </a:effectLst>
              </a:rPr>
              <a:t>Scharpoord</a:t>
            </a:r>
            <a:r>
              <a:rPr lang="nl-NL" sz="5400" b="1" cap="none" spc="50" dirty="0">
                <a:ln w="0"/>
                <a:solidFill>
                  <a:schemeClr val="bg2"/>
                </a:solidFill>
                <a:effectLst>
                  <a:innerShdw blurRad="63500" dist="50800" dir="13500000">
                    <a:srgbClr val="000000">
                      <a:alpha val="50000"/>
                    </a:srgbClr>
                  </a:innerShdw>
                </a:effectLst>
              </a:rPr>
              <a:t>19 uur  gratis</a:t>
            </a:r>
          </a:p>
        </p:txBody>
      </p:sp>
      <p:graphicFrame>
        <p:nvGraphicFramePr>
          <p:cNvPr id="3" name="Tabel 2">
            <a:extLst>
              <a:ext uri="{FF2B5EF4-FFF2-40B4-BE49-F238E27FC236}">
                <a16:creationId xmlns:a16="http://schemas.microsoft.com/office/drawing/2014/main" id="{AFC05936-09A8-DEBA-BA49-A2D22B869C82}"/>
              </a:ext>
            </a:extLst>
          </p:cNvPr>
          <p:cNvGraphicFramePr>
            <a:graphicFrameLocks noGrp="1"/>
          </p:cNvGraphicFramePr>
          <p:nvPr>
            <p:extLst>
              <p:ext uri="{D42A27DB-BD31-4B8C-83A1-F6EECF244321}">
                <p14:modId xmlns:p14="http://schemas.microsoft.com/office/powerpoint/2010/main" val="2457250546"/>
              </p:ext>
            </p:extLst>
          </p:nvPr>
        </p:nvGraphicFramePr>
        <p:xfrm>
          <a:off x="0" y="3516350"/>
          <a:ext cx="3221502" cy="3346089"/>
        </p:xfrm>
        <a:graphic>
          <a:graphicData uri="http://schemas.openxmlformats.org/drawingml/2006/table">
            <a:tbl>
              <a:tblPr firstRow="1" bandRow="1">
                <a:tableStyleId>{073A0DAA-6AF3-43AB-8588-CEC1D06C72B9}</a:tableStyleId>
              </a:tblPr>
              <a:tblGrid>
                <a:gridCol w="925251">
                  <a:extLst>
                    <a:ext uri="{9D8B030D-6E8A-4147-A177-3AD203B41FA5}">
                      <a16:colId xmlns:a16="http://schemas.microsoft.com/office/drawing/2014/main" val="4160022343"/>
                    </a:ext>
                  </a:extLst>
                </a:gridCol>
                <a:gridCol w="2296251">
                  <a:extLst>
                    <a:ext uri="{9D8B030D-6E8A-4147-A177-3AD203B41FA5}">
                      <a16:colId xmlns:a16="http://schemas.microsoft.com/office/drawing/2014/main" val="935920100"/>
                    </a:ext>
                  </a:extLst>
                </a:gridCol>
              </a:tblGrid>
              <a:tr h="656890">
                <a:tc>
                  <a:txBody>
                    <a:bodyPr/>
                    <a:lstStyle/>
                    <a:p>
                      <a:endParaRPr lang="nl-BE" dirty="0"/>
                    </a:p>
                  </a:txBody>
                  <a:tcPr/>
                </a:tc>
                <a:tc>
                  <a:txBody>
                    <a:bodyPr/>
                    <a:lstStyle/>
                    <a:p>
                      <a:endParaRPr lang="nl-BE" dirty="0"/>
                    </a:p>
                  </a:txBody>
                  <a:tcPr/>
                </a:tc>
                <a:extLst>
                  <a:ext uri="{0D108BD9-81ED-4DB2-BD59-A6C34878D82A}">
                    <a16:rowId xmlns:a16="http://schemas.microsoft.com/office/drawing/2014/main" val="3027460407"/>
                  </a:ext>
                </a:extLst>
              </a:tr>
              <a:tr h="643467">
                <a:tc>
                  <a:txBody>
                    <a:bodyPr/>
                    <a:lstStyle/>
                    <a:p>
                      <a:endParaRPr lang="nl-BE" dirty="0"/>
                    </a:p>
                  </a:txBody>
                  <a:tcPr/>
                </a:tc>
                <a:tc>
                  <a:txBody>
                    <a:bodyPr/>
                    <a:lstStyle/>
                    <a:p>
                      <a:r>
                        <a:rPr lang="nl-BE" dirty="0"/>
                        <a:t>26 augustus</a:t>
                      </a:r>
                    </a:p>
                  </a:txBody>
                  <a:tcPr/>
                </a:tc>
                <a:extLst>
                  <a:ext uri="{0D108BD9-81ED-4DB2-BD59-A6C34878D82A}">
                    <a16:rowId xmlns:a16="http://schemas.microsoft.com/office/drawing/2014/main" val="1735085608"/>
                  </a:ext>
                </a:extLst>
              </a:tr>
              <a:tr h="450428">
                <a:tc>
                  <a:txBody>
                    <a:bodyPr/>
                    <a:lstStyle/>
                    <a:p>
                      <a:endParaRPr lang="nl-BE" dirty="0">
                        <a:highlight>
                          <a:srgbClr val="FFFF00"/>
                        </a:highlight>
                      </a:endParaRPr>
                    </a:p>
                  </a:txBody>
                  <a:tcPr/>
                </a:tc>
                <a:tc>
                  <a:txBody>
                    <a:bodyPr/>
                    <a:lstStyle/>
                    <a:p>
                      <a:r>
                        <a:rPr lang="nl-BE" dirty="0"/>
                        <a:t>16 september</a:t>
                      </a:r>
                    </a:p>
                  </a:txBody>
                  <a:tcPr/>
                </a:tc>
                <a:extLst>
                  <a:ext uri="{0D108BD9-81ED-4DB2-BD59-A6C34878D82A}">
                    <a16:rowId xmlns:a16="http://schemas.microsoft.com/office/drawing/2014/main" val="4177332195"/>
                  </a:ext>
                </a:extLst>
              </a:tr>
              <a:tr h="594329">
                <a:tc>
                  <a:txBody>
                    <a:bodyPr/>
                    <a:lstStyle/>
                    <a:p>
                      <a:endParaRPr lang="nl-BE" sz="3200" b="1" dirty="0">
                        <a:solidFill>
                          <a:srgbClr val="FF0000"/>
                        </a:solidFill>
                      </a:endParaRPr>
                    </a:p>
                  </a:txBody>
                  <a:tcPr/>
                </a:tc>
                <a:tc>
                  <a:txBody>
                    <a:bodyPr/>
                    <a:lstStyle/>
                    <a:p>
                      <a:r>
                        <a:rPr lang="nl-BE" dirty="0"/>
                        <a:t>28 oktober</a:t>
                      </a:r>
                    </a:p>
                  </a:txBody>
                  <a:tcPr/>
                </a:tc>
                <a:extLst>
                  <a:ext uri="{0D108BD9-81ED-4DB2-BD59-A6C34878D82A}">
                    <a16:rowId xmlns:a16="http://schemas.microsoft.com/office/drawing/2014/main" val="2474744337"/>
                  </a:ext>
                </a:extLst>
              </a:tr>
              <a:tr h="531768">
                <a:tc>
                  <a:txBody>
                    <a:bodyPr/>
                    <a:lstStyle/>
                    <a:p>
                      <a:endParaRPr lang="nl-BE" sz="2800" b="1" i="1" u="sng" dirty="0">
                        <a:highlight>
                          <a:srgbClr val="FFFF00"/>
                        </a:highlight>
                      </a:endParaRPr>
                    </a:p>
                  </a:txBody>
                  <a:tcPr/>
                </a:tc>
                <a:tc>
                  <a:txBody>
                    <a:bodyPr/>
                    <a:lstStyle/>
                    <a:p>
                      <a:r>
                        <a:rPr lang="nl-BE" dirty="0"/>
                        <a:t>18 november</a:t>
                      </a:r>
                    </a:p>
                  </a:txBody>
                  <a:tcPr/>
                </a:tc>
                <a:extLst>
                  <a:ext uri="{0D108BD9-81ED-4DB2-BD59-A6C34878D82A}">
                    <a16:rowId xmlns:a16="http://schemas.microsoft.com/office/drawing/2014/main" val="4225269283"/>
                  </a:ext>
                </a:extLst>
              </a:tr>
              <a:tr h="469207">
                <a:tc>
                  <a:txBody>
                    <a:bodyPr/>
                    <a:lstStyle/>
                    <a:p>
                      <a:endParaRPr lang="nl-BE" sz="2400" b="1" dirty="0">
                        <a:solidFill>
                          <a:srgbClr val="FF0000"/>
                        </a:solidFill>
                        <a:highlight>
                          <a:srgbClr val="FFFF00"/>
                        </a:highlight>
                      </a:endParaRPr>
                    </a:p>
                  </a:txBody>
                  <a:tcPr/>
                </a:tc>
                <a:tc>
                  <a:txBody>
                    <a:bodyPr/>
                    <a:lstStyle/>
                    <a:p>
                      <a:r>
                        <a:rPr lang="nl-BE" dirty="0"/>
                        <a:t>16 december</a:t>
                      </a:r>
                    </a:p>
                  </a:txBody>
                  <a:tcPr/>
                </a:tc>
                <a:extLst>
                  <a:ext uri="{0D108BD9-81ED-4DB2-BD59-A6C34878D82A}">
                    <a16:rowId xmlns:a16="http://schemas.microsoft.com/office/drawing/2014/main" val="3849482588"/>
                  </a:ext>
                </a:extLst>
              </a:tr>
            </a:tbl>
          </a:graphicData>
        </a:graphic>
      </p:graphicFrame>
      <p:sp>
        <p:nvSpPr>
          <p:cNvPr id="5" name="Rechthoek 4">
            <a:extLst>
              <a:ext uri="{FF2B5EF4-FFF2-40B4-BE49-F238E27FC236}">
                <a16:creationId xmlns:a16="http://schemas.microsoft.com/office/drawing/2014/main" id="{C2C7FB1D-D4A9-7887-174C-6461A859286E}"/>
              </a:ext>
            </a:extLst>
          </p:cNvPr>
          <p:cNvSpPr/>
          <p:nvPr/>
        </p:nvSpPr>
        <p:spPr>
          <a:xfrm>
            <a:off x="1235823" y="1826389"/>
            <a:ext cx="2377575" cy="1323439"/>
          </a:xfrm>
          <a:prstGeom prst="rect">
            <a:avLst/>
          </a:prstGeom>
          <a:noFill/>
        </p:spPr>
        <p:txBody>
          <a:bodyPr wrap="none" lIns="91440" tIns="45720" rIns="91440" bIns="45720">
            <a:spAutoFit/>
          </a:bodyPr>
          <a:lstStyle/>
          <a:p>
            <a:pPr algn="ctr"/>
            <a:r>
              <a:rPr lang="nl-NL" sz="8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2026</a:t>
            </a:r>
          </a:p>
        </p:txBody>
      </p:sp>
      <p:pic>
        <p:nvPicPr>
          <p:cNvPr id="8" name="Afbeelding 7">
            <a:extLst>
              <a:ext uri="{FF2B5EF4-FFF2-40B4-BE49-F238E27FC236}">
                <a16:creationId xmlns:a16="http://schemas.microsoft.com/office/drawing/2014/main" id="{023041B2-E53C-FAC0-27BF-A61E0F03779D}"/>
              </a:ext>
            </a:extLst>
          </p:cNvPr>
          <p:cNvPicPr>
            <a:picLocks noChangeAspect="1"/>
          </p:cNvPicPr>
          <p:nvPr/>
        </p:nvPicPr>
        <p:blipFill>
          <a:blip r:embed="rId2"/>
          <a:stretch>
            <a:fillRect/>
          </a:stretch>
        </p:blipFill>
        <p:spPr>
          <a:xfrm>
            <a:off x="3721248" y="3601978"/>
            <a:ext cx="7971006" cy="3425042"/>
          </a:xfrm>
          <a:prstGeom prst="rect">
            <a:avLst/>
          </a:prstGeom>
        </p:spPr>
      </p:pic>
    </p:spTree>
    <p:extLst>
      <p:ext uri="{BB962C8B-B14F-4D97-AF65-F5344CB8AC3E}">
        <p14:creationId xmlns:p14="http://schemas.microsoft.com/office/powerpoint/2010/main" val="26125267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231850" y="5209460"/>
            <a:ext cx="10003122" cy="659091"/>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328"/>
              </a:lnSpc>
              <a:spcBef>
                <a:spcPts val="0"/>
              </a:spcBef>
              <a:spcAft>
                <a:spcPts val="0"/>
              </a:spcAft>
            </a:pPr>
            <a:r>
              <a:rPr sz="2328" spc="-22" dirty="0" err="1">
                <a:solidFill>
                  <a:srgbClr val="FF0000"/>
                </a:solidFill>
                <a:highlight>
                  <a:srgbClr val="FFFF00"/>
                </a:highlight>
                <a:latin typeface="Constantia"/>
                <a:cs typeface="Constantia"/>
              </a:rPr>
              <a:t>Technische</a:t>
            </a:r>
            <a:r>
              <a:rPr sz="2328" spc="-7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en</a:t>
            </a:r>
            <a:r>
              <a:rPr sz="2328" spc="-30"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fundamentele</a:t>
            </a:r>
            <a:r>
              <a:rPr sz="2328" spc="-53" dirty="0">
                <a:solidFill>
                  <a:srgbClr val="FF0000"/>
                </a:solidFill>
                <a:highlight>
                  <a:srgbClr val="FFFF00"/>
                </a:highlight>
                <a:latin typeface="Constantia"/>
                <a:cs typeface="Constantia"/>
              </a:rPr>
              <a:t> </a:t>
            </a:r>
            <a:r>
              <a:rPr sz="2328" spc="-11" dirty="0" err="1">
                <a:solidFill>
                  <a:srgbClr val="FF0000"/>
                </a:solidFill>
                <a:highlight>
                  <a:srgbClr val="FFFF00"/>
                </a:highlight>
                <a:latin typeface="Constantia"/>
                <a:cs typeface="Constantia"/>
              </a:rPr>
              <a:t>analyse</a:t>
            </a:r>
            <a:r>
              <a:rPr sz="2328" spc="-99" dirty="0">
                <a:solidFill>
                  <a:srgbClr val="FF0000"/>
                </a:solidFill>
                <a:highlight>
                  <a:srgbClr val="FFFF00"/>
                </a:highlight>
                <a:latin typeface="Constantia"/>
                <a:cs typeface="Constantia"/>
              </a:rPr>
              <a:t> </a:t>
            </a:r>
            <a:r>
              <a:rPr sz="2328" spc="-16" dirty="0">
                <a:solidFill>
                  <a:srgbClr val="FF0000"/>
                </a:solidFill>
                <a:highlight>
                  <a:srgbClr val="FFFF00"/>
                </a:highlight>
                <a:latin typeface="Constantia"/>
                <a:cs typeface="Constantia"/>
              </a:rPr>
              <a:t>van</a:t>
            </a:r>
            <a:r>
              <a:rPr sz="2328" spc="-72"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onze</a:t>
            </a:r>
            <a:r>
              <a:rPr sz="2328" spc="-9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economie</a:t>
            </a:r>
            <a:r>
              <a:rPr sz="2328" spc="-11" dirty="0">
                <a:solidFill>
                  <a:srgbClr val="FF0000"/>
                </a:solidFill>
                <a:highlight>
                  <a:srgbClr val="FFFF00"/>
                </a:highlight>
                <a:latin typeface="Constantia"/>
                <a:cs typeface="Constantia"/>
              </a:rPr>
              <a:t> </a:t>
            </a:r>
            <a:r>
              <a:rPr sz="2328" dirty="0">
                <a:solidFill>
                  <a:srgbClr val="FF0000"/>
                </a:solidFill>
                <a:highlight>
                  <a:srgbClr val="FFFF00"/>
                </a:highlight>
                <a:latin typeface="Constantia"/>
                <a:cs typeface="Constantia"/>
              </a:rPr>
              <a:t>;</a:t>
            </a:r>
            <a:r>
              <a:rPr sz="2328" dirty="0" err="1">
                <a:solidFill>
                  <a:srgbClr val="FF0000"/>
                </a:solidFill>
                <a:highlight>
                  <a:srgbClr val="FFFF00"/>
                </a:highlight>
                <a:latin typeface="Constantia"/>
                <a:cs typeface="Constantia"/>
              </a:rPr>
              <a:t>financiële</a:t>
            </a:r>
            <a:r>
              <a:rPr sz="2328" spc="-106" dirty="0">
                <a:solidFill>
                  <a:srgbClr val="FF0000"/>
                </a:solidFill>
                <a:highlight>
                  <a:srgbClr val="FFFF00"/>
                </a:highlight>
                <a:latin typeface="Constantia"/>
                <a:cs typeface="Constantia"/>
              </a:rPr>
              <a:t> </a:t>
            </a:r>
            <a:r>
              <a:rPr sz="2328" spc="-19" dirty="0" err="1">
                <a:solidFill>
                  <a:srgbClr val="FF0000"/>
                </a:solidFill>
                <a:highlight>
                  <a:srgbClr val="FFFF00"/>
                </a:highlight>
                <a:latin typeface="Constantia"/>
                <a:cs typeface="Constantia"/>
              </a:rPr>
              <a:t>wereld</a:t>
            </a:r>
            <a:r>
              <a:rPr sz="2328" spc="-36"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en</a:t>
            </a:r>
            <a:endParaRPr sz="2328" dirty="0">
              <a:solidFill>
                <a:srgbClr val="FF0000"/>
              </a:solidFill>
              <a:highlight>
                <a:srgbClr val="FFFF00"/>
              </a:highlight>
              <a:latin typeface="Constantia"/>
              <a:cs typeface="Constantia"/>
            </a:endParaRPr>
          </a:p>
          <a:p>
            <a:pPr marL="0" marR="0">
              <a:lnSpc>
                <a:spcPts val="2328"/>
              </a:lnSpc>
              <a:spcBef>
                <a:spcPts val="454"/>
              </a:spcBef>
              <a:spcAft>
                <a:spcPts val="0"/>
              </a:spcAft>
            </a:pPr>
            <a:r>
              <a:rPr sz="2328" dirty="0" err="1">
                <a:solidFill>
                  <a:srgbClr val="FF0000"/>
                </a:solidFill>
                <a:highlight>
                  <a:srgbClr val="FFFF00"/>
                </a:highlight>
                <a:latin typeface="Constantia"/>
                <a:cs typeface="Constantia"/>
              </a:rPr>
              <a:t>aandelen</a:t>
            </a:r>
            <a:r>
              <a:rPr sz="232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beurzen</a:t>
            </a:r>
            <a:endParaRPr sz="2328" dirty="0">
              <a:solidFill>
                <a:srgbClr val="FF0000"/>
              </a:solidFill>
              <a:highlight>
                <a:srgbClr val="FFFF00"/>
              </a:highlight>
              <a:latin typeface="Constantia"/>
              <a:cs typeface="Constantia"/>
            </a:endParaRPr>
          </a:p>
        </p:txBody>
      </p:sp>
      <p:sp>
        <p:nvSpPr>
          <p:cNvPr id="4" name="object 4"/>
          <p:cNvSpPr txBox="1"/>
          <p:nvPr/>
        </p:nvSpPr>
        <p:spPr>
          <a:xfrm>
            <a:off x="11337081" y="6311299"/>
            <a:ext cx="310822" cy="335156"/>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835"/>
              </a:lnSpc>
              <a:spcBef>
                <a:spcPts val="0"/>
              </a:spcBef>
              <a:spcAft>
                <a:spcPts val="0"/>
              </a:spcAft>
            </a:pPr>
            <a:r>
              <a:rPr sz="2117">
                <a:solidFill>
                  <a:srgbClr val="FEFEFE"/>
                </a:solidFill>
                <a:latin typeface="Arial Unicode MS"/>
                <a:cs typeface="Arial Unicode MS"/>
              </a:rPr>
              <a:t>5</a:t>
            </a:r>
          </a:p>
        </p:txBody>
      </p:sp>
      <p:sp>
        <p:nvSpPr>
          <p:cNvPr id="5" name="object 5"/>
          <p:cNvSpPr txBox="1"/>
          <p:nvPr/>
        </p:nvSpPr>
        <p:spPr>
          <a:xfrm>
            <a:off x="610273" y="6505548"/>
            <a:ext cx="791227" cy="203004"/>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701"/>
              </a:lnSpc>
              <a:spcBef>
                <a:spcPts val="0"/>
              </a:spcBef>
              <a:spcAft>
                <a:spcPts val="0"/>
              </a:spcAft>
            </a:pPr>
            <a:r>
              <a:rPr sz="1270">
                <a:solidFill>
                  <a:srgbClr val="FEFEFE"/>
                </a:solidFill>
                <a:latin typeface="Arial Unicode MS"/>
                <a:cs typeface="Arial Unicode MS"/>
              </a:rPr>
              <a:t>20/02/16</a:t>
            </a:r>
          </a:p>
        </p:txBody>
      </p:sp>
      <p:sp>
        <p:nvSpPr>
          <p:cNvPr id="6" name="Tijdelijke aanduiding voor datum 5">
            <a:extLst>
              <a:ext uri="{FF2B5EF4-FFF2-40B4-BE49-F238E27FC236}">
                <a16:creationId xmlns:a16="http://schemas.microsoft.com/office/drawing/2014/main" id="{301D67BD-1B8E-40A3-9F02-50B415583439}"/>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F599CD06-1599-46A3-927D-61B578B04A02}" type="datetime1">
              <a:rPr lang="en-US" smtClean="0"/>
              <a:pPr/>
              <a:t>8/12/2026</a:t>
            </a:fld>
            <a:endParaRPr lang="en-US"/>
          </a:p>
        </p:txBody>
      </p:sp>
      <p:sp>
        <p:nvSpPr>
          <p:cNvPr id="7" name="Tijdelijke aanduiding voor dianummer 6">
            <a:extLst>
              <a:ext uri="{FF2B5EF4-FFF2-40B4-BE49-F238E27FC236}">
                <a16:creationId xmlns:a16="http://schemas.microsoft.com/office/drawing/2014/main" id="{0C3C419D-B64D-44A1-8715-E7F6E1B9587B}"/>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3</a:t>
            </a:fld>
            <a:endParaRPr lang="en-US"/>
          </a:p>
        </p:txBody>
      </p:sp>
      <p:sp>
        <p:nvSpPr>
          <p:cNvPr id="8" name="Rechthoek 7">
            <a:extLst>
              <a:ext uri="{FF2B5EF4-FFF2-40B4-BE49-F238E27FC236}">
                <a16:creationId xmlns:a16="http://schemas.microsoft.com/office/drawing/2014/main" id="{32FEB76C-16FA-53E4-68E3-D9287ECBA09E}"/>
              </a:ext>
            </a:extLst>
          </p:cNvPr>
          <p:cNvSpPr/>
          <p:nvPr/>
        </p:nvSpPr>
        <p:spPr>
          <a:xfrm>
            <a:off x="1871574" y="736601"/>
            <a:ext cx="8448851" cy="923330"/>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nl-NL" sz="5400" b="1" cap="none" spc="0" dirty="0">
                <a:ln w="13462">
                  <a:solidFill>
                    <a:schemeClr val="bg1"/>
                  </a:solidFill>
                  <a:prstDash val="solid"/>
                </a:ln>
                <a:solidFill>
                  <a:srgbClr val="FF0000"/>
                </a:solidFill>
                <a:effectLst>
                  <a:outerShdw dist="38100" dir="2700000" algn="bl" rotWithShape="0">
                    <a:schemeClr val="accent5"/>
                  </a:outerShdw>
                </a:effectLst>
              </a:rPr>
              <a:t>Private portfolio beleggers</a:t>
            </a:r>
          </a:p>
        </p:txBody>
      </p:sp>
      <p:sp>
        <p:nvSpPr>
          <p:cNvPr id="9" name="Rechthoek 8">
            <a:extLst>
              <a:ext uri="{FF2B5EF4-FFF2-40B4-BE49-F238E27FC236}">
                <a16:creationId xmlns:a16="http://schemas.microsoft.com/office/drawing/2014/main" id="{8699841B-F375-AA2E-4B8C-434EDF8C0F4B}"/>
              </a:ext>
            </a:extLst>
          </p:cNvPr>
          <p:cNvSpPr/>
          <p:nvPr/>
        </p:nvSpPr>
        <p:spPr>
          <a:xfrm>
            <a:off x="1768508" y="2967335"/>
            <a:ext cx="8551917" cy="1754326"/>
          </a:xfrm>
          <a:prstGeom prst="rect">
            <a:avLst/>
          </a:prstGeom>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pPr algn="ctr"/>
            <a:r>
              <a:rPr lang="nl-NL"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ighlight>
                  <a:srgbClr val="FFFF00"/>
                </a:highlight>
              </a:rPr>
              <a:t>Macro economische  items</a:t>
            </a: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4" name="Rectangle 116">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18">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0">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ijdelijke aanduiding voor inhoud 5">
            <a:extLst>
              <a:ext uri="{FF2B5EF4-FFF2-40B4-BE49-F238E27FC236}">
                <a16:creationId xmlns:a16="http://schemas.microsoft.com/office/drawing/2014/main" id="{B2E7FDC1-7886-BC81-CF53-E3CD5374ABAD}"/>
              </a:ext>
            </a:extLst>
          </p:cNvPr>
          <p:cNvPicPr>
            <a:picLocks noGrp="1" noChangeAspect="1"/>
          </p:cNvPicPr>
          <p:nvPr>
            <p:ph idx="1"/>
          </p:nvPr>
        </p:nvPicPr>
        <p:blipFill>
          <a:blip r:embed="rId3"/>
          <a:srcRect b="35366"/>
          <a:stretch>
            <a:fillRect/>
          </a:stretch>
        </p:blipFill>
        <p:spPr>
          <a:xfrm>
            <a:off x="838200" y="754148"/>
            <a:ext cx="10515600" cy="4995575"/>
          </a:xfrm>
          <a:prstGeom prst="rect">
            <a:avLst/>
          </a:prstGeom>
        </p:spPr>
      </p:pic>
      <p:cxnSp>
        <p:nvCxnSpPr>
          <p:cNvPr id="123" name="Straight Connector 122">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Tekstvak 6">
            <a:extLst>
              <a:ext uri="{FF2B5EF4-FFF2-40B4-BE49-F238E27FC236}">
                <a16:creationId xmlns:a16="http://schemas.microsoft.com/office/drawing/2014/main" id="{338F09BC-2EC9-4F40-3035-CB0AE2226244}"/>
              </a:ext>
            </a:extLst>
          </p:cNvPr>
          <p:cNvSpPr txBox="1"/>
          <p:nvPr/>
        </p:nvSpPr>
        <p:spPr>
          <a:xfrm>
            <a:off x="1075174" y="823965"/>
            <a:ext cx="5883410" cy="461665"/>
          </a:xfrm>
          <a:prstGeom prst="rect">
            <a:avLst/>
          </a:prstGeom>
          <a:solidFill>
            <a:schemeClr val="bg1"/>
          </a:solidFill>
          <a:ln>
            <a:solidFill>
              <a:srgbClr val="0070C0"/>
            </a:solidFill>
          </a:ln>
        </p:spPr>
        <p:txBody>
          <a:bodyPr wrap="square" rtlCol="0">
            <a:spAutoFit/>
          </a:bodyPr>
          <a:lstStyle/>
          <a:p>
            <a:r>
              <a:rPr lang="nl-BE" sz="2400" dirty="0"/>
              <a:t>                            </a:t>
            </a:r>
            <a:r>
              <a:rPr lang="nl-BE" sz="2400" b="1" dirty="0"/>
              <a:t>Goldbugs </a:t>
            </a:r>
            <a:r>
              <a:rPr lang="nl-BE" sz="2400" b="1" dirty="0" err="1"/>
              <a:t>news</a:t>
            </a:r>
            <a:endParaRPr lang="nl-BE" sz="2400" b="1" dirty="0"/>
          </a:p>
        </p:txBody>
      </p:sp>
    </p:spTree>
    <p:extLst>
      <p:ext uri="{BB962C8B-B14F-4D97-AF65-F5344CB8AC3E}">
        <p14:creationId xmlns:p14="http://schemas.microsoft.com/office/powerpoint/2010/main" val="36156981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CCF01C29-2900-7D17-FB48-22C6E32F4055}"/>
              </a:ext>
            </a:extLst>
          </p:cNvPr>
          <p:cNvPicPr>
            <a:picLocks noChangeAspect="1"/>
          </p:cNvPicPr>
          <p:nvPr/>
        </p:nvPicPr>
        <p:blipFill>
          <a:blip r:embed="rId3"/>
          <a:stretch>
            <a:fillRect/>
          </a:stretch>
        </p:blipFill>
        <p:spPr>
          <a:xfrm>
            <a:off x="2823587" y="743578"/>
            <a:ext cx="7305151" cy="5480259"/>
          </a:xfrm>
          <a:prstGeom prst="rect">
            <a:avLst/>
          </a:prstGeom>
        </p:spPr>
      </p:pic>
    </p:spTree>
    <p:extLst>
      <p:ext uri="{BB962C8B-B14F-4D97-AF65-F5344CB8AC3E}">
        <p14:creationId xmlns:p14="http://schemas.microsoft.com/office/powerpoint/2010/main" val="40575135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3B660249-F4BB-EE06-5141-A2EBD5F91962}"/>
              </a:ext>
            </a:extLst>
          </p:cNvPr>
          <p:cNvPicPr>
            <a:picLocks noChangeAspect="1"/>
          </p:cNvPicPr>
          <p:nvPr/>
        </p:nvPicPr>
        <p:blipFill>
          <a:blip r:embed="rId2"/>
          <a:stretch>
            <a:fillRect/>
          </a:stretch>
        </p:blipFill>
        <p:spPr>
          <a:xfrm>
            <a:off x="1487157" y="5459"/>
            <a:ext cx="9766998" cy="6914873"/>
          </a:xfrm>
          <a:prstGeom prst="rect">
            <a:avLst/>
          </a:prstGeom>
        </p:spPr>
      </p:pic>
    </p:spTree>
    <p:extLst>
      <p:ext uri="{BB962C8B-B14F-4D97-AF65-F5344CB8AC3E}">
        <p14:creationId xmlns:p14="http://schemas.microsoft.com/office/powerpoint/2010/main" val="1344505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 name="Rectangle 116">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52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D2104328-276B-4EDF-42D5-54E629D954B8}"/>
              </a:ext>
            </a:extLst>
          </p:cNvPr>
          <p:cNvPicPr>
            <a:picLocks noChangeAspect="1"/>
          </p:cNvPicPr>
          <p:nvPr/>
        </p:nvPicPr>
        <p:blipFill>
          <a:blip r:embed="rId2"/>
          <a:stretch>
            <a:fillRect/>
          </a:stretch>
        </p:blipFill>
        <p:spPr>
          <a:xfrm>
            <a:off x="6994271" y="643467"/>
            <a:ext cx="3983312" cy="5571066"/>
          </a:xfrm>
          <a:prstGeom prst="rect">
            <a:avLst/>
          </a:prstGeom>
        </p:spPr>
      </p:pic>
      <p:sp>
        <p:nvSpPr>
          <p:cNvPr id="121" name="Rectangle 120">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27CF1141-A7E7-55BF-58A0-57D0BBEA7BDD}"/>
              </a:ext>
            </a:extLst>
          </p:cNvPr>
          <p:cNvPicPr>
            <a:picLocks noChangeAspect="1"/>
          </p:cNvPicPr>
          <p:nvPr/>
        </p:nvPicPr>
        <p:blipFill>
          <a:blip r:embed="rId3"/>
          <a:stretch>
            <a:fillRect/>
          </a:stretch>
        </p:blipFill>
        <p:spPr>
          <a:xfrm>
            <a:off x="1207452" y="643467"/>
            <a:ext cx="3997240" cy="5571066"/>
          </a:xfrm>
          <a:prstGeom prst="rect">
            <a:avLst/>
          </a:prstGeom>
        </p:spPr>
      </p:pic>
    </p:spTree>
    <p:extLst>
      <p:ext uri="{BB962C8B-B14F-4D97-AF65-F5344CB8AC3E}">
        <p14:creationId xmlns:p14="http://schemas.microsoft.com/office/powerpoint/2010/main" val="26235666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9" name="Rectangle 318">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Freeform: Shape 320">
            <a:extLst>
              <a:ext uri="{FF2B5EF4-FFF2-40B4-BE49-F238E27FC236}">
                <a16:creationId xmlns:a16="http://schemas.microsoft.com/office/drawing/2014/main" id="{3529E97A-97C3-40EA-8A04-5C02398D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77832"/>
          </a:xfrm>
          <a:custGeom>
            <a:avLst/>
            <a:gdLst>
              <a:gd name="connsiteX0" fmla="*/ 6789701 w 12192000"/>
              <a:gd name="connsiteY0" fmla="*/ 2809623 h 2877832"/>
              <a:gd name="connsiteX1" fmla="*/ 6788702 w 12192000"/>
              <a:gd name="connsiteY1" fmla="*/ 2809701 h 2877832"/>
              <a:gd name="connsiteX2" fmla="*/ 6788476 w 12192000"/>
              <a:gd name="connsiteY2" fmla="*/ 2810235 h 2877832"/>
              <a:gd name="connsiteX3" fmla="*/ 0 w 12192000"/>
              <a:gd name="connsiteY3" fmla="*/ 0 h 2877832"/>
              <a:gd name="connsiteX4" fmla="*/ 12192000 w 12192000"/>
              <a:gd name="connsiteY4" fmla="*/ 0 h 2877832"/>
              <a:gd name="connsiteX5" fmla="*/ 12192000 w 12192000"/>
              <a:gd name="connsiteY5" fmla="*/ 1915388 h 2877832"/>
              <a:gd name="connsiteX6" fmla="*/ 12061096 w 12192000"/>
              <a:gd name="connsiteY6" fmla="*/ 1954428 h 2877832"/>
              <a:gd name="connsiteX7" fmla="*/ 11676800 w 12192000"/>
              <a:gd name="connsiteY7" fmla="*/ 2058003 h 2877832"/>
              <a:gd name="connsiteX8" fmla="*/ 10425355 w 12192000"/>
              <a:gd name="connsiteY8" fmla="*/ 2341542 h 2877832"/>
              <a:gd name="connsiteX9" fmla="*/ 9424022 w 12192000"/>
              <a:gd name="connsiteY9" fmla="*/ 2516704 h 2877832"/>
              <a:gd name="connsiteX10" fmla="*/ 8458419 w 12192000"/>
              <a:gd name="connsiteY10" fmla="*/ 2650405 h 2877832"/>
              <a:gd name="connsiteX11" fmla="*/ 7715970 w 12192000"/>
              <a:gd name="connsiteY11" fmla="*/ 2730352 h 2877832"/>
              <a:gd name="connsiteX12" fmla="*/ 6951716 w 12192000"/>
              <a:gd name="connsiteY12" fmla="*/ 2796132 h 2877832"/>
              <a:gd name="connsiteX13" fmla="*/ 6936303 w 12192000"/>
              <a:gd name="connsiteY13" fmla="*/ 2798203 h 2877832"/>
              <a:gd name="connsiteX14" fmla="*/ 6790448 w 12192000"/>
              <a:gd name="connsiteY14" fmla="*/ 2809564 h 2877832"/>
              <a:gd name="connsiteX15" fmla="*/ 6799941 w 12192000"/>
              <a:gd name="connsiteY15" fmla="*/ 2811384 h 2877832"/>
              <a:gd name="connsiteX16" fmla="*/ 6835432 w 12192000"/>
              <a:gd name="connsiteY16" fmla="*/ 2809677 h 2877832"/>
              <a:gd name="connsiteX17" fmla="*/ 6884003 w 12192000"/>
              <a:gd name="connsiteY17" fmla="*/ 2806699 h 2877832"/>
              <a:gd name="connsiteX18" fmla="*/ 7578771 w 12192000"/>
              <a:gd name="connsiteY18" fmla="*/ 2774172 h 2877832"/>
              <a:gd name="connsiteX19" fmla="*/ 8623845 w 12192000"/>
              <a:gd name="connsiteY19" fmla="*/ 2687275 h 2877832"/>
              <a:gd name="connsiteX20" fmla="*/ 9479970 w 12192000"/>
              <a:gd name="connsiteY20" fmla="*/ 2583369 h 2877832"/>
              <a:gd name="connsiteX21" fmla="*/ 10629308 w 12192000"/>
              <a:gd name="connsiteY21" fmla="*/ 2389212 h 2877832"/>
              <a:gd name="connsiteX22" fmla="*/ 11998498 w 12192000"/>
              <a:gd name="connsiteY22" fmla="*/ 2063218 h 2877832"/>
              <a:gd name="connsiteX23" fmla="*/ 12192000 w 12192000"/>
              <a:gd name="connsiteY23" fmla="*/ 2006219 h 2877832"/>
              <a:gd name="connsiteX24" fmla="*/ 12192000 w 12192000"/>
              <a:gd name="connsiteY24" fmla="*/ 2060956 h 2877832"/>
              <a:gd name="connsiteX25" fmla="*/ 11829257 w 12192000"/>
              <a:gd name="connsiteY25" fmla="*/ 2166255 h 2877832"/>
              <a:gd name="connsiteX26" fmla="*/ 10939183 w 12192000"/>
              <a:gd name="connsiteY26" fmla="*/ 2380770 h 2877832"/>
              <a:gd name="connsiteX27" fmla="*/ 9985530 w 12192000"/>
              <a:gd name="connsiteY27" fmla="*/ 2560775 h 2877832"/>
              <a:gd name="connsiteX28" fmla="*/ 9186882 w 12192000"/>
              <a:gd name="connsiteY28" fmla="*/ 2676722 h 2877832"/>
              <a:gd name="connsiteX29" fmla="*/ 8578198 w 12192000"/>
              <a:gd name="connsiteY29" fmla="*/ 2746241 h 2877832"/>
              <a:gd name="connsiteX30" fmla="*/ 7864358 w 12192000"/>
              <a:gd name="connsiteY30" fmla="*/ 2807692 h 2877832"/>
              <a:gd name="connsiteX31" fmla="*/ 6935502 w 12192000"/>
              <a:gd name="connsiteY31" fmla="*/ 2859086 h 2877832"/>
              <a:gd name="connsiteX32" fmla="*/ 6477750 w 12192000"/>
              <a:gd name="connsiteY32" fmla="*/ 2872989 h 2877832"/>
              <a:gd name="connsiteX33" fmla="*/ 6362294 w 12192000"/>
              <a:gd name="connsiteY33" fmla="*/ 2877832 h 2877832"/>
              <a:gd name="connsiteX34" fmla="*/ 6057129 w 12192000"/>
              <a:gd name="connsiteY34" fmla="*/ 2877832 h 2877832"/>
              <a:gd name="connsiteX35" fmla="*/ 5977784 w 12192000"/>
              <a:gd name="connsiteY35" fmla="*/ 2873238 h 2877832"/>
              <a:gd name="connsiteX36" fmla="*/ 5265087 w 12192000"/>
              <a:gd name="connsiteY36" fmla="*/ 2836989 h 2877832"/>
              <a:gd name="connsiteX37" fmla="*/ 4346277 w 12192000"/>
              <a:gd name="connsiteY37" fmla="*/ 2774919 h 2877832"/>
              <a:gd name="connsiteX38" fmla="*/ 3373045 w 12192000"/>
              <a:gd name="connsiteY38" fmla="*/ 2676350 h 2877832"/>
              <a:gd name="connsiteX39" fmla="*/ 2362173 w 12192000"/>
              <a:gd name="connsiteY39" fmla="*/ 2557423 h 2877832"/>
              <a:gd name="connsiteX40" fmla="*/ 1233178 w 12192000"/>
              <a:gd name="connsiteY40" fmla="*/ 2384247 h 2877832"/>
              <a:gd name="connsiteX41" fmla="*/ 68500 w 12192000"/>
              <a:gd name="connsiteY41" fmla="*/ 2144540 h 2877832"/>
              <a:gd name="connsiteX42" fmla="*/ 0 w 12192000"/>
              <a:gd name="connsiteY42" fmla="*/ 2127185 h 2877832"/>
              <a:gd name="connsiteX43" fmla="*/ 0 w 12192000"/>
              <a:gd name="connsiteY43" fmla="*/ 2070696 h 2877832"/>
              <a:gd name="connsiteX44" fmla="*/ 72441 w 12192000"/>
              <a:gd name="connsiteY44" fmla="*/ 2089473 h 2877832"/>
              <a:gd name="connsiteX45" fmla="*/ 600716 w 12192000"/>
              <a:gd name="connsiteY45" fmla="*/ 2207843 h 2877832"/>
              <a:gd name="connsiteX46" fmla="*/ 1769512 w 12192000"/>
              <a:gd name="connsiteY46" fmla="*/ 2418011 h 2877832"/>
              <a:gd name="connsiteX47" fmla="*/ 2613554 w 12192000"/>
              <a:gd name="connsiteY47" fmla="*/ 2534953 h 2877832"/>
              <a:gd name="connsiteX48" fmla="*/ 2581134 w 12192000"/>
              <a:gd name="connsiteY48" fmla="*/ 2525022 h 2877832"/>
              <a:gd name="connsiteX49" fmla="*/ 1112635 w 12192000"/>
              <a:gd name="connsiteY49" fmla="*/ 2192325 h 2877832"/>
              <a:gd name="connsiteX50" fmla="*/ 420412 w 12192000"/>
              <a:gd name="connsiteY50" fmla="*/ 1992892 h 2877832"/>
              <a:gd name="connsiteX51" fmla="*/ 0 w 12192000"/>
              <a:gd name="connsiteY51" fmla="*/ 1853975 h 287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877832">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ekstvak 6">
            <a:extLst>
              <a:ext uri="{FF2B5EF4-FFF2-40B4-BE49-F238E27FC236}">
                <a16:creationId xmlns:a16="http://schemas.microsoft.com/office/drawing/2014/main" id="{77308B94-FB87-6887-62D6-468D188A7197}"/>
              </a:ext>
            </a:extLst>
          </p:cNvPr>
          <p:cNvSpPr txBox="1"/>
          <p:nvPr/>
        </p:nvSpPr>
        <p:spPr>
          <a:xfrm>
            <a:off x="630936" y="630936"/>
            <a:ext cx="3599688" cy="146304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100" b="1" kern="1200">
                <a:solidFill>
                  <a:srgbClr val="FFFFFF"/>
                </a:solidFill>
                <a:latin typeface="+mj-lt"/>
                <a:ea typeface="+mj-ea"/>
                <a:cs typeface="+mj-cs"/>
              </a:rPr>
              <a:t>Wat belgië ook moet weten??</a:t>
            </a:r>
          </a:p>
        </p:txBody>
      </p:sp>
      <p:sp>
        <p:nvSpPr>
          <p:cNvPr id="323" name="sketch line">
            <a:extLst>
              <a:ext uri="{FF2B5EF4-FFF2-40B4-BE49-F238E27FC236}">
                <a16:creationId xmlns:a16="http://schemas.microsoft.com/office/drawing/2014/main" id="{59FA8C2E-A5A7-4490-927A-7CD58343ED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353312"/>
            <a:ext cx="1554480" cy="18288"/>
          </a:xfrm>
          <a:custGeom>
            <a:avLst/>
            <a:gdLst>
              <a:gd name="csX0" fmla="*/ 0 w 1554480"/>
              <a:gd name="csY0" fmla="*/ 0 h 18288"/>
              <a:gd name="csX1" fmla="*/ 549250 w 1554480"/>
              <a:gd name="csY1" fmla="*/ 0 h 18288"/>
              <a:gd name="csX2" fmla="*/ 1082954 w 1554480"/>
              <a:gd name="csY2" fmla="*/ 0 h 18288"/>
              <a:gd name="csX3" fmla="*/ 1554480 w 1554480"/>
              <a:gd name="csY3" fmla="*/ 0 h 18288"/>
              <a:gd name="csX4" fmla="*/ 1554480 w 1554480"/>
              <a:gd name="csY4" fmla="*/ 18288 h 18288"/>
              <a:gd name="csX5" fmla="*/ 1067410 w 1554480"/>
              <a:gd name="csY5" fmla="*/ 18288 h 18288"/>
              <a:gd name="csX6" fmla="*/ 549250 w 1554480"/>
              <a:gd name="csY6" fmla="*/ 18288 h 18288"/>
              <a:gd name="csX7" fmla="*/ 0 w 1554480"/>
              <a:gd name="csY7" fmla="*/ 18288 h 18288"/>
              <a:gd name="csX8" fmla="*/ 0 w 1554480"/>
              <a:gd name="csY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kstvak 7">
            <a:extLst>
              <a:ext uri="{FF2B5EF4-FFF2-40B4-BE49-F238E27FC236}">
                <a16:creationId xmlns:a16="http://schemas.microsoft.com/office/drawing/2014/main" id="{0728CE5D-31AA-C9A4-B062-9266423E8577}"/>
              </a:ext>
            </a:extLst>
          </p:cNvPr>
          <p:cNvSpPr txBox="1"/>
          <p:nvPr/>
        </p:nvSpPr>
        <p:spPr>
          <a:xfrm>
            <a:off x="4474462" y="630936"/>
            <a:ext cx="7074409" cy="1463040"/>
          </a:xfrm>
          <a:prstGeom prst="rect">
            <a:avLst/>
          </a:prstGeom>
        </p:spPr>
        <p:txBody>
          <a:bodyPr vert="horz" lIns="91440" tIns="45720" rIns="91440" bIns="45720" rtlCol="0" anchor="ctr">
            <a:normAutofit fontScale="92500"/>
          </a:bodyPr>
          <a:lstStyle/>
          <a:p>
            <a:pPr indent="-228600" defTabSz="914400">
              <a:lnSpc>
                <a:spcPct val="90000"/>
              </a:lnSpc>
              <a:spcAft>
                <a:spcPts val="600"/>
              </a:spcAft>
              <a:buFont typeface="Arial" panose="020B0604020202020204" pitchFamily="34" charset="0"/>
              <a:buChar char="•"/>
            </a:pPr>
            <a:r>
              <a:rPr lang="en-US" sz="1900" dirty="0" err="1">
                <a:solidFill>
                  <a:srgbClr val="FFFFFF"/>
                </a:solidFill>
              </a:rPr>
              <a:t>Startende</a:t>
            </a:r>
            <a:r>
              <a:rPr lang="en-US" sz="1900" dirty="0">
                <a:solidFill>
                  <a:srgbClr val="FFFFFF"/>
                </a:solidFill>
              </a:rPr>
              <a:t> </a:t>
            </a:r>
            <a:r>
              <a:rPr lang="en-US" sz="1900" dirty="0" err="1">
                <a:solidFill>
                  <a:srgbClr val="FFFFFF"/>
                </a:solidFill>
              </a:rPr>
              <a:t>bedrijven</a:t>
            </a:r>
            <a:r>
              <a:rPr lang="en-US" sz="1900" dirty="0">
                <a:solidFill>
                  <a:srgbClr val="FFFFFF"/>
                </a:solidFill>
              </a:rPr>
              <a:t> </a:t>
            </a:r>
            <a:r>
              <a:rPr lang="en-US" sz="1900" dirty="0" err="1">
                <a:solidFill>
                  <a:srgbClr val="FFFFFF"/>
                </a:solidFill>
              </a:rPr>
              <a:t>en</a:t>
            </a:r>
            <a:r>
              <a:rPr lang="en-US" sz="1900" dirty="0">
                <a:solidFill>
                  <a:srgbClr val="FFFFFF"/>
                </a:solidFill>
              </a:rPr>
              <a:t> </a:t>
            </a:r>
            <a:r>
              <a:rPr lang="en-US" sz="1900" dirty="0" err="1">
                <a:solidFill>
                  <a:srgbClr val="FFFFFF"/>
                </a:solidFill>
              </a:rPr>
              <a:t>bedrijven</a:t>
            </a:r>
            <a:r>
              <a:rPr lang="en-US" sz="1900" dirty="0">
                <a:solidFill>
                  <a:srgbClr val="FFFFFF"/>
                </a:solidFill>
              </a:rPr>
              <a:t> </a:t>
            </a:r>
            <a:r>
              <a:rPr lang="en-US" sz="1900" dirty="0" err="1">
                <a:solidFill>
                  <a:srgbClr val="FFFFFF"/>
                </a:solidFill>
              </a:rPr>
              <a:t>moeten</a:t>
            </a:r>
            <a:r>
              <a:rPr lang="en-US" sz="1900" dirty="0">
                <a:solidFill>
                  <a:srgbClr val="FFFFFF"/>
                </a:solidFill>
              </a:rPr>
              <a:t> </a:t>
            </a:r>
            <a:r>
              <a:rPr lang="en-US" sz="1900" dirty="0" err="1">
                <a:solidFill>
                  <a:srgbClr val="FFFFFF"/>
                </a:solidFill>
              </a:rPr>
              <a:t>blijven</a:t>
            </a:r>
            <a:r>
              <a:rPr lang="en-US" sz="1900" dirty="0">
                <a:solidFill>
                  <a:srgbClr val="FFFFFF"/>
                </a:solidFill>
              </a:rPr>
              <a:t> </a:t>
            </a:r>
            <a:r>
              <a:rPr lang="en-US" sz="1900" dirty="0" err="1">
                <a:solidFill>
                  <a:srgbClr val="FFFFFF"/>
                </a:solidFill>
              </a:rPr>
              <a:t>investeren</a:t>
            </a:r>
            <a:r>
              <a:rPr lang="en-US" sz="1900" dirty="0">
                <a:solidFill>
                  <a:srgbClr val="FFFFFF"/>
                </a:solidFill>
              </a:rPr>
              <a:t> of de </a:t>
            </a:r>
            <a:r>
              <a:rPr lang="en-US" sz="1900" dirty="0" err="1">
                <a:solidFill>
                  <a:srgbClr val="FFFFFF"/>
                </a:solidFill>
              </a:rPr>
              <a:t>economie</a:t>
            </a:r>
            <a:r>
              <a:rPr lang="en-US" sz="1900" dirty="0">
                <a:solidFill>
                  <a:srgbClr val="FFFFFF"/>
                </a:solidFill>
              </a:rPr>
              <a:t> </a:t>
            </a:r>
            <a:r>
              <a:rPr lang="en-US" sz="1900" dirty="0" err="1">
                <a:solidFill>
                  <a:srgbClr val="FFFFFF"/>
                </a:solidFill>
              </a:rPr>
              <a:t>gaat</a:t>
            </a:r>
            <a:r>
              <a:rPr lang="en-US" sz="1900" dirty="0">
                <a:solidFill>
                  <a:srgbClr val="FFFFFF"/>
                </a:solidFill>
              </a:rPr>
              <a:t> </a:t>
            </a:r>
            <a:r>
              <a:rPr lang="en-US" sz="1900" dirty="0" err="1">
                <a:solidFill>
                  <a:srgbClr val="FFFFFF"/>
                </a:solidFill>
              </a:rPr>
              <a:t>stil</a:t>
            </a:r>
            <a:r>
              <a:rPr lang="en-US" sz="1900" dirty="0">
                <a:solidFill>
                  <a:srgbClr val="FFFFFF"/>
                </a:solidFill>
              </a:rPr>
              <a:t> </a:t>
            </a:r>
            <a:r>
              <a:rPr lang="en-US" sz="1900" dirty="0" err="1">
                <a:solidFill>
                  <a:srgbClr val="FFFFFF"/>
                </a:solidFill>
              </a:rPr>
              <a:t>vallen</a:t>
            </a:r>
            <a:r>
              <a:rPr lang="en-US" sz="1900" dirty="0">
                <a:solidFill>
                  <a:srgbClr val="FFFFFF"/>
                </a:solidFill>
              </a:rPr>
              <a:t> maar </a:t>
            </a:r>
            <a:r>
              <a:rPr lang="en-US" sz="1900" dirty="0" err="1">
                <a:solidFill>
                  <a:srgbClr val="FFFFFF"/>
                </a:solidFill>
              </a:rPr>
              <a:t>daarvoor</a:t>
            </a:r>
            <a:r>
              <a:rPr lang="en-US" sz="1900" dirty="0">
                <a:solidFill>
                  <a:srgbClr val="FFFFFF"/>
                </a:solidFill>
              </a:rPr>
              <a:t> </a:t>
            </a:r>
            <a:r>
              <a:rPr lang="en-US" sz="1900" dirty="0" err="1">
                <a:solidFill>
                  <a:srgbClr val="FFFFFF"/>
                </a:solidFill>
              </a:rPr>
              <a:t>hebben</a:t>
            </a:r>
            <a:r>
              <a:rPr lang="en-US" sz="1900" dirty="0">
                <a:solidFill>
                  <a:srgbClr val="FFFFFF"/>
                </a:solidFill>
              </a:rPr>
              <a:t> ze </a:t>
            </a:r>
            <a:r>
              <a:rPr lang="en-US" sz="1900" dirty="0" err="1">
                <a:solidFill>
                  <a:srgbClr val="FFFFFF"/>
                </a:solidFill>
              </a:rPr>
              <a:t>kapitaalinvesteringen</a:t>
            </a:r>
            <a:r>
              <a:rPr lang="en-US" sz="1900" dirty="0">
                <a:solidFill>
                  <a:srgbClr val="FFFFFF"/>
                </a:solidFill>
              </a:rPr>
              <a:t> </a:t>
            </a:r>
            <a:r>
              <a:rPr lang="en-US" sz="1900" dirty="0" err="1">
                <a:solidFill>
                  <a:srgbClr val="FFFFFF"/>
                </a:solidFill>
              </a:rPr>
              <a:t>nodig</a:t>
            </a:r>
            <a:r>
              <a:rPr lang="en-US" sz="1900" dirty="0">
                <a:solidFill>
                  <a:srgbClr val="FFFFFF"/>
                </a:solidFill>
              </a:rPr>
              <a:t> </a:t>
            </a:r>
            <a:r>
              <a:rPr lang="en-US" sz="1900" dirty="0" err="1">
                <a:solidFill>
                  <a:srgbClr val="FFFFFF"/>
                </a:solidFill>
              </a:rPr>
              <a:t>en</a:t>
            </a:r>
            <a:r>
              <a:rPr lang="en-US" sz="1900" dirty="0">
                <a:solidFill>
                  <a:srgbClr val="FFFFFF"/>
                </a:solidFill>
              </a:rPr>
              <a:t> </a:t>
            </a:r>
            <a:r>
              <a:rPr lang="en-US" sz="1900" dirty="0" err="1">
                <a:solidFill>
                  <a:srgbClr val="FFFFFF"/>
                </a:solidFill>
              </a:rPr>
              <a:t>als</a:t>
            </a:r>
            <a:r>
              <a:rPr lang="en-US" sz="1900" dirty="0">
                <a:solidFill>
                  <a:srgbClr val="FFFFFF"/>
                </a:solidFill>
              </a:rPr>
              <a:t> je die </a:t>
            </a:r>
            <a:r>
              <a:rPr lang="en-US" sz="1900" dirty="0" err="1">
                <a:solidFill>
                  <a:srgbClr val="FFFFFF"/>
                </a:solidFill>
              </a:rPr>
              <a:t>afneemt</a:t>
            </a:r>
            <a:r>
              <a:rPr lang="en-US" sz="1900" dirty="0">
                <a:solidFill>
                  <a:srgbClr val="FFFFFF"/>
                </a:solidFill>
              </a:rPr>
              <a:t> </a:t>
            </a:r>
            <a:r>
              <a:rPr lang="en-US" sz="1900" dirty="0" err="1">
                <a:solidFill>
                  <a:srgbClr val="FFFFFF"/>
                </a:solidFill>
              </a:rPr>
              <a:t>voor</a:t>
            </a:r>
            <a:r>
              <a:rPr lang="en-US" sz="1900" dirty="0">
                <a:solidFill>
                  <a:srgbClr val="FFFFFF"/>
                </a:solidFill>
              </a:rPr>
              <a:t> </a:t>
            </a:r>
            <a:r>
              <a:rPr lang="en-US" sz="1900" dirty="0" err="1">
                <a:solidFill>
                  <a:srgbClr val="FFFFFF"/>
                </a:solidFill>
              </a:rPr>
              <a:t>comsumptiekrediet</a:t>
            </a:r>
            <a:r>
              <a:rPr lang="en-US" sz="1900" dirty="0">
                <a:solidFill>
                  <a:srgbClr val="FFFFFF"/>
                </a:solidFill>
              </a:rPr>
              <a:t>=</a:t>
            </a:r>
            <a:r>
              <a:rPr lang="en-US" sz="1900" dirty="0" err="1">
                <a:solidFill>
                  <a:srgbClr val="FFFFFF"/>
                </a:solidFill>
              </a:rPr>
              <a:t>belasting</a:t>
            </a:r>
            <a:r>
              <a:rPr lang="en-US" sz="1900" dirty="0">
                <a:solidFill>
                  <a:srgbClr val="FFFFFF"/>
                </a:solidFill>
              </a:rPr>
              <a:t> dan </a:t>
            </a:r>
            <a:r>
              <a:rPr lang="en-US" sz="1900" dirty="0" err="1">
                <a:solidFill>
                  <a:srgbClr val="FFFFFF"/>
                </a:solidFill>
              </a:rPr>
              <a:t>zal</a:t>
            </a:r>
            <a:r>
              <a:rPr lang="en-US" sz="1900" dirty="0">
                <a:solidFill>
                  <a:srgbClr val="FFFFFF"/>
                </a:solidFill>
              </a:rPr>
              <a:t> op </a:t>
            </a:r>
            <a:r>
              <a:rPr lang="en-US" sz="1900" dirty="0" err="1">
                <a:solidFill>
                  <a:srgbClr val="FFFFFF"/>
                </a:solidFill>
              </a:rPr>
              <a:t>termijn</a:t>
            </a:r>
            <a:r>
              <a:rPr lang="en-US" sz="1900" dirty="0">
                <a:solidFill>
                  <a:srgbClr val="FFFFFF"/>
                </a:solidFill>
              </a:rPr>
              <a:t> alle </a:t>
            </a:r>
            <a:r>
              <a:rPr lang="en-US" sz="1900" dirty="0" err="1">
                <a:solidFill>
                  <a:srgbClr val="FFFFFF"/>
                </a:solidFill>
              </a:rPr>
              <a:t>stilvallen</a:t>
            </a:r>
            <a:r>
              <a:rPr lang="en-US" sz="1900" dirty="0">
                <a:solidFill>
                  <a:srgbClr val="FFFFFF"/>
                </a:solidFill>
              </a:rPr>
              <a:t>,,</a:t>
            </a:r>
            <a:r>
              <a:rPr lang="en-US" sz="1900" dirty="0" err="1">
                <a:solidFill>
                  <a:srgbClr val="FFFFFF"/>
                </a:solidFill>
              </a:rPr>
              <a:t>dit</a:t>
            </a:r>
            <a:r>
              <a:rPr lang="en-US" sz="1900" dirty="0">
                <a:solidFill>
                  <a:srgbClr val="FFFFFF"/>
                </a:solidFill>
              </a:rPr>
              <a:t> is </a:t>
            </a:r>
            <a:r>
              <a:rPr lang="en-US" sz="1900" dirty="0" err="1">
                <a:solidFill>
                  <a:srgbClr val="FFFFFF"/>
                </a:solidFill>
              </a:rPr>
              <a:t>waarom</a:t>
            </a:r>
            <a:r>
              <a:rPr lang="en-US" sz="1900" dirty="0">
                <a:solidFill>
                  <a:srgbClr val="FFFFFF"/>
                </a:solidFill>
              </a:rPr>
              <a:t> </a:t>
            </a:r>
            <a:r>
              <a:rPr lang="en-US" sz="1900" dirty="0" err="1">
                <a:solidFill>
                  <a:srgbClr val="FFFFFF"/>
                </a:solidFill>
              </a:rPr>
              <a:t>cummunisme</a:t>
            </a:r>
            <a:r>
              <a:rPr lang="en-US" sz="1900" dirty="0">
                <a:solidFill>
                  <a:srgbClr val="FFFFFF"/>
                </a:solidFill>
              </a:rPr>
              <a:t>/</a:t>
            </a:r>
            <a:r>
              <a:rPr lang="en-US" sz="1900" dirty="0" err="1">
                <a:solidFill>
                  <a:srgbClr val="FFFFFF"/>
                </a:solidFill>
              </a:rPr>
              <a:t>doorgedreven</a:t>
            </a:r>
            <a:r>
              <a:rPr lang="en-US" sz="1900" dirty="0">
                <a:solidFill>
                  <a:srgbClr val="FFFFFF"/>
                </a:solidFill>
              </a:rPr>
              <a:t> </a:t>
            </a:r>
            <a:r>
              <a:rPr lang="en-US" sz="1900" dirty="0" err="1">
                <a:solidFill>
                  <a:srgbClr val="FFFFFF"/>
                </a:solidFill>
              </a:rPr>
              <a:t>socialisme</a:t>
            </a:r>
            <a:r>
              <a:rPr lang="en-US" sz="1900" dirty="0">
                <a:solidFill>
                  <a:srgbClr val="FFFFFF"/>
                </a:solidFill>
              </a:rPr>
              <a:t>  nooit </a:t>
            </a:r>
            <a:r>
              <a:rPr lang="en-US" sz="1900" dirty="0" err="1">
                <a:solidFill>
                  <a:srgbClr val="FFFFFF"/>
                </a:solidFill>
              </a:rPr>
              <a:t>gewerkt</a:t>
            </a:r>
            <a:r>
              <a:rPr lang="en-US" sz="1900" dirty="0">
                <a:solidFill>
                  <a:srgbClr val="FFFFFF"/>
                </a:solidFill>
              </a:rPr>
              <a:t> </a:t>
            </a:r>
            <a:r>
              <a:rPr lang="en-US" sz="1900" dirty="0" err="1">
                <a:solidFill>
                  <a:srgbClr val="FFFFFF"/>
                </a:solidFill>
              </a:rPr>
              <a:t>heeft</a:t>
            </a:r>
            <a:endParaRPr lang="en-US" sz="1900" dirty="0">
              <a:solidFill>
                <a:srgbClr val="FFFFFF"/>
              </a:solidFill>
            </a:endParaRPr>
          </a:p>
        </p:txBody>
      </p:sp>
      <p:pic>
        <p:nvPicPr>
          <p:cNvPr id="6" name="Afbeelding 5">
            <a:extLst>
              <a:ext uri="{FF2B5EF4-FFF2-40B4-BE49-F238E27FC236}">
                <a16:creationId xmlns:a16="http://schemas.microsoft.com/office/drawing/2014/main" id="{96BADE37-1470-AFB4-1590-873F30E86F85}"/>
              </a:ext>
            </a:extLst>
          </p:cNvPr>
          <p:cNvPicPr>
            <a:picLocks noChangeAspect="1"/>
          </p:cNvPicPr>
          <p:nvPr/>
        </p:nvPicPr>
        <p:blipFill>
          <a:blip r:embed="rId3"/>
          <a:stretch>
            <a:fillRect/>
          </a:stretch>
        </p:blipFill>
        <p:spPr>
          <a:xfrm>
            <a:off x="630936" y="3164417"/>
            <a:ext cx="10917936" cy="2893253"/>
          </a:xfrm>
          <a:prstGeom prst="rect">
            <a:avLst/>
          </a:prstGeom>
        </p:spPr>
      </p:pic>
    </p:spTree>
    <p:extLst>
      <p:ext uri="{BB962C8B-B14F-4D97-AF65-F5344CB8AC3E}">
        <p14:creationId xmlns:p14="http://schemas.microsoft.com/office/powerpoint/2010/main" val="1262445577"/>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6" name="Rectangle 52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aphicFrame>
        <p:nvGraphicFramePr>
          <p:cNvPr id="388" name="Tekstvak 4">
            <a:extLst>
              <a:ext uri="{FF2B5EF4-FFF2-40B4-BE49-F238E27FC236}">
                <a16:creationId xmlns:a16="http://schemas.microsoft.com/office/drawing/2014/main" id="{6047CD30-42BF-1106-1974-8B1F0965392B}"/>
              </a:ext>
            </a:extLst>
          </p:cNvPr>
          <p:cNvGraphicFramePr/>
          <p:nvPr>
            <p:extLst>
              <p:ext uri="{D42A27DB-BD31-4B8C-83A1-F6EECF244321}">
                <p14:modId xmlns:p14="http://schemas.microsoft.com/office/powerpoint/2010/main" val="4108644384"/>
              </p:ext>
            </p:extLst>
          </p:nvPr>
        </p:nvGraphicFramePr>
        <p:xfrm>
          <a:off x="271305" y="180870"/>
          <a:ext cx="11766620" cy="65816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6659038"/>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82" name="Rectangle 78">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hthoek 1">
            <a:extLst>
              <a:ext uri="{FF2B5EF4-FFF2-40B4-BE49-F238E27FC236}">
                <a16:creationId xmlns:a16="http://schemas.microsoft.com/office/drawing/2014/main" id="{DF9F4F03-7729-681A-A5EB-DA7618D04D01}"/>
              </a:ext>
            </a:extLst>
          </p:cNvPr>
          <p:cNvSpPr/>
          <p:nvPr/>
        </p:nvSpPr>
        <p:spPr>
          <a:xfrm>
            <a:off x="761803" y="350196"/>
            <a:ext cx="4646904" cy="162452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000" b="1" cap="none" spc="0">
                <a:ln w="12700" cmpd="sng">
                  <a:solidFill>
                    <a:schemeClr val="accent4"/>
                  </a:solidFill>
                  <a:prstDash val="solid"/>
                </a:ln>
                <a:effectLst/>
                <a:latin typeface="+mj-lt"/>
                <a:ea typeface="+mj-ea"/>
                <a:cs typeface="+mj-cs"/>
              </a:rPr>
              <a:t>Tel   050344777</a:t>
            </a:r>
          </a:p>
        </p:txBody>
      </p:sp>
      <p:sp>
        <p:nvSpPr>
          <p:cNvPr id="5" name="Tekstvak 4">
            <a:extLst>
              <a:ext uri="{FF2B5EF4-FFF2-40B4-BE49-F238E27FC236}">
                <a16:creationId xmlns:a16="http://schemas.microsoft.com/office/drawing/2014/main" id="{BC63BD58-0D4B-CCA6-3D1F-5796A89BF3D4}"/>
              </a:ext>
            </a:extLst>
          </p:cNvPr>
          <p:cNvSpPr txBox="1"/>
          <p:nvPr/>
        </p:nvSpPr>
        <p:spPr>
          <a:xfrm>
            <a:off x="761802" y="2743200"/>
            <a:ext cx="4646905" cy="3613149"/>
          </a:xfrm>
          <a:prstGeom prst="rect">
            <a:avLst/>
          </a:prstGeom>
        </p:spPr>
        <p:txBody>
          <a:bodyPr vert="horz" lIns="91440" tIns="45720" rIns="91440" bIns="45720" rtlCol="0" anchor="ctr">
            <a:normAutofit/>
          </a:bodyPr>
          <a:lstStyle/>
          <a:p>
            <a:pPr indent="-228600" defTabSz="914400">
              <a:lnSpc>
                <a:spcPct val="90000"/>
              </a:lnSpc>
              <a:spcBef>
                <a:spcPct val="0"/>
              </a:spcBef>
              <a:spcAft>
                <a:spcPts val="600"/>
              </a:spcAft>
              <a:buFont typeface="Arial" panose="020B0604020202020204" pitchFamily="34" charset="0"/>
              <a:buChar char="•"/>
            </a:pPr>
            <a:r>
              <a:rPr lang="en-US" sz="2000" b="1"/>
              <a:t>Goldbugs</a:t>
            </a:r>
          </a:p>
          <a:p>
            <a:pPr indent="-228600" defTabSz="914400">
              <a:lnSpc>
                <a:spcPct val="90000"/>
              </a:lnSpc>
              <a:spcBef>
                <a:spcPct val="0"/>
              </a:spcBef>
              <a:spcAft>
                <a:spcPts val="600"/>
              </a:spcAft>
              <a:buFont typeface="Arial" panose="020B0604020202020204" pitchFamily="34" charset="0"/>
              <a:buChar char="•"/>
            </a:pPr>
            <a:r>
              <a:rPr lang="en-US" sz="2000" b="1"/>
              <a:t>Uw goudbroker</a:t>
            </a:r>
          </a:p>
          <a:p>
            <a:pPr indent="-228600" defTabSz="914400">
              <a:lnSpc>
                <a:spcPct val="90000"/>
              </a:lnSpc>
              <a:spcBef>
                <a:spcPct val="0"/>
              </a:spcBef>
              <a:spcAft>
                <a:spcPts val="600"/>
              </a:spcAft>
              <a:buFont typeface="Arial" panose="020B0604020202020204" pitchFamily="34" charset="0"/>
              <a:buChar char="•"/>
            </a:pPr>
            <a:r>
              <a:rPr lang="en-US" sz="2000" b="1"/>
              <a:t>Heeft waarschijnlijk de scherpste aankoop en verkoop prijzen</a:t>
            </a:r>
          </a:p>
          <a:p>
            <a:pPr indent="-228600" defTabSz="914400">
              <a:lnSpc>
                <a:spcPct val="90000"/>
              </a:lnSpc>
              <a:spcBef>
                <a:spcPct val="0"/>
              </a:spcBef>
              <a:spcAft>
                <a:spcPts val="600"/>
              </a:spcAft>
              <a:buFont typeface="Arial" panose="020B0604020202020204" pitchFamily="34" charset="0"/>
              <a:buChar char="•"/>
            </a:pPr>
            <a:r>
              <a:rPr lang="en-US" sz="2000" b="1"/>
              <a:t> voor uw beleggingsgoud,,klanten in Knokke zijn veeleisend en trouw!</a:t>
            </a:r>
          </a:p>
        </p:txBody>
      </p:sp>
      <p:pic>
        <p:nvPicPr>
          <p:cNvPr id="3" name="Afbeelding 2">
            <a:extLst>
              <a:ext uri="{FF2B5EF4-FFF2-40B4-BE49-F238E27FC236}">
                <a16:creationId xmlns:a16="http://schemas.microsoft.com/office/drawing/2014/main" id="{F0DB51EB-A6EF-ED51-24CC-4AD017C619D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755" r="24844" b="-2"/>
          <a:stretch>
            <a:fillRect/>
          </a:stretch>
        </p:blipFill>
        <p:spPr>
          <a:xfrm>
            <a:off x="6096000" y="1"/>
            <a:ext cx="6102825" cy="6858000"/>
          </a:xfrm>
          <a:prstGeom prst="rect">
            <a:avLst/>
          </a:prstGeom>
        </p:spPr>
      </p:pic>
      <p:sp>
        <p:nvSpPr>
          <p:cNvPr id="6" name="Tekstvak 5">
            <a:extLst>
              <a:ext uri="{FF2B5EF4-FFF2-40B4-BE49-F238E27FC236}">
                <a16:creationId xmlns:a16="http://schemas.microsoft.com/office/drawing/2014/main" id="{97695C65-3EC0-C9A7-D81A-4FA773CD2199}"/>
              </a:ext>
            </a:extLst>
          </p:cNvPr>
          <p:cNvSpPr txBox="1"/>
          <p:nvPr/>
        </p:nvSpPr>
        <p:spPr>
          <a:xfrm>
            <a:off x="9476606" y="6657946"/>
            <a:ext cx="2722219" cy="200055"/>
          </a:xfrm>
          <a:prstGeom prst="rect">
            <a:avLst/>
          </a:prstGeom>
          <a:solidFill>
            <a:srgbClr val="000000"/>
          </a:solidFill>
        </p:spPr>
        <p:txBody>
          <a:bodyPr wrap="none" rtlCol="0">
            <a:spAutoFit/>
          </a:bodyPr>
          <a:lstStyle/>
          <a:p>
            <a:pPr algn="r">
              <a:spcAft>
                <a:spcPts val="600"/>
              </a:spcAft>
            </a:pPr>
            <a:r>
              <a:rPr lang="nl-BE" sz="700">
                <a:solidFill>
                  <a:srgbClr val="FFFFFF"/>
                </a:solidFill>
                <a:hlinkClick r:id="rId4" tooltip="https://www.flickr.com/photos/bullionvault/3591732069/">
                  <a:extLst>
                    <a:ext uri="{A12FA001-AC4F-418D-AE19-62706E023703}">
                      <ahyp:hlinkClr xmlns:ahyp="http://schemas.microsoft.com/office/drawing/2018/hyperlinkcolor" val="tx"/>
                    </a:ext>
                  </a:extLst>
                </a:hlinkClick>
              </a:rPr>
              <a:t>Deze foto</a:t>
            </a:r>
            <a:r>
              <a:rPr lang="nl-BE" sz="700">
                <a:solidFill>
                  <a:srgbClr val="FFFFFF"/>
                </a:solidFill>
              </a:rPr>
              <a:t> van Onbekende auteur is gelicentieerd onder </a:t>
            </a:r>
            <a:r>
              <a:rPr lang="nl-BE" sz="700">
                <a:solidFill>
                  <a:srgbClr val="FFFFFF"/>
                </a:solidFill>
                <a:hlinkClick r:id="rId5" tooltip="https://creativecommons.org/licenses/by-nd/3.0/">
                  <a:extLst>
                    <a:ext uri="{A12FA001-AC4F-418D-AE19-62706E023703}">
                      <ahyp:hlinkClr xmlns:ahyp="http://schemas.microsoft.com/office/drawing/2018/hyperlinkcolor" val="tx"/>
                    </a:ext>
                  </a:extLst>
                </a:hlinkClick>
              </a:rPr>
              <a:t>CC BY-ND</a:t>
            </a:r>
            <a:endParaRPr lang="nl-BE" sz="700">
              <a:solidFill>
                <a:srgbClr val="FFFFFF"/>
              </a:solidFill>
            </a:endParaRPr>
          </a:p>
        </p:txBody>
      </p:sp>
    </p:spTree>
    <p:extLst>
      <p:ext uri="{BB962C8B-B14F-4D97-AF65-F5344CB8AC3E}">
        <p14:creationId xmlns:p14="http://schemas.microsoft.com/office/powerpoint/2010/main" val="209032492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Afbeelding 9">
            <a:extLst>
              <a:ext uri="{FF2B5EF4-FFF2-40B4-BE49-F238E27FC236}">
                <a16:creationId xmlns:a16="http://schemas.microsoft.com/office/drawing/2014/main" id="{724149DC-0D9C-C64A-E438-B6382A2E4A53}"/>
              </a:ext>
            </a:extLst>
          </p:cNvPr>
          <p:cNvPicPr>
            <a:picLocks noChangeAspect="1"/>
          </p:cNvPicPr>
          <p:nvPr/>
        </p:nvPicPr>
        <p:blipFill>
          <a:blip r:embed="rId2"/>
          <a:stretch>
            <a:fillRect/>
          </a:stretch>
        </p:blipFill>
        <p:spPr>
          <a:xfrm>
            <a:off x="457200" y="1497711"/>
            <a:ext cx="11277600" cy="3862577"/>
          </a:xfrm>
          <a:prstGeom prst="rect">
            <a:avLst/>
          </a:prstGeom>
        </p:spPr>
      </p:pic>
      <p:sp>
        <p:nvSpPr>
          <p:cNvPr id="3" name="Tijdelijke aanduiding voor datum 2">
            <a:extLst>
              <a:ext uri="{FF2B5EF4-FFF2-40B4-BE49-F238E27FC236}">
                <a16:creationId xmlns:a16="http://schemas.microsoft.com/office/drawing/2014/main" id="{D4F86CD0-B6B2-4F13-95D0-2C51CD5EE4DF}"/>
              </a:ext>
            </a:extLst>
          </p:cNvPr>
          <p:cNvSpPr>
            <a:spLocks noGrp="1"/>
          </p:cNvSpPr>
          <p:nvPr>
            <p:ph type="dt" sz="half" idx="10"/>
          </p:nvPr>
        </p:nvSpPr>
        <p:spPr>
          <a:xfrm>
            <a:off x="8991600" y="6455664"/>
            <a:ext cx="2743200"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pPr>
            <a:fld id="{B1269E3D-046A-4E0E-A8F6-516780ECFE19}" type="datetime1">
              <a:rPr lang="en-US" sz="1100">
                <a:solidFill>
                  <a:srgbClr val="FFFFFF"/>
                </a:solidFill>
              </a:rPr>
              <a:pPr algn="r" defTabSz="914400">
                <a:spcAft>
                  <a:spcPts val="600"/>
                </a:spcAft>
              </a:pPr>
              <a:t>8/12/2026</a:t>
            </a:fld>
            <a:endParaRPr lang="en-US" sz="1100">
              <a:solidFill>
                <a:srgbClr val="FFFFFF"/>
              </a:solidFill>
            </a:endParaRPr>
          </a:p>
        </p:txBody>
      </p:sp>
      <p:sp>
        <p:nvSpPr>
          <p:cNvPr id="4" name="Tijdelijke aanduiding voor dianummer 3">
            <a:extLst>
              <a:ext uri="{FF2B5EF4-FFF2-40B4-BE49-F238E27FC236}">
                <a16:creationId xmlns:a16="http://schemas.microsoft.com/office/drawing/2014/main" id="{5291D39C-43DE-4685-9DD4-64EFE3D6D816}"/>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pPr>
            <a:fld id="{80F073CC-40D5-4B23-8DF0-9BD0A0C12F2C}" type="slidenum">
              <a:rPr lang="en-US" sz="1100">
                <a:solidFill>
                  <a:srgbClr val="FFFFFF"/>
                </a:solidFill>
              </a:rPr>
              <a:pPr algn="r" defTabSz="914400">
                <a:spcAft>
                  <a:spcPts val="600"/>
                </a:spcAft>
              </a:pPr>
              <a:t>11</a:t>
            </a:fld>
            <a:endParaRPr lang="en-US" sz="110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6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6ADFDDDE-792E-BBE6-5F80-47C1805FE3DF}"/>
              </a:ext>
            </a:extLst>
          </p:cNvPr>
          <p:cNvPicPr>
            <a:picLocks noChangeAspect="1"/>
          </p:cNvPicPr>
          <p:nvPr/>
        </p:nvPicPr>
        <p:blipFill>
          <a:blip r:embed="rId2"/>
          <a:stretch>
            <a:fillRect/>
          </a:stretch>
        </p:blipFill>
        <p:spPr>
          <a:xfrm>
            <a:off x="457200" y="1187578"/>
            <a:ext cx="11277600" cy="4482844"/>
          </a:xfrm>
          <a:prstGeom prst="rect">
            <a:avLst/>
          </a:prstGeom>
        </p:spPr>
      </p:pic>
    </p:spTree>
    <p:extLst>
      <p:ext uri="{BB962C8B-B14F-4D97-AF65-F5344CB8AC3E}">
        <p14:creationId xmlns:p14="http://schemas.microsoft.com/office/powerpoint/2010/main" val="259952642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A3C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A52A3446-2E16-A9EC-5BB4-2FA24D51ED4B}"/>
              </a:ext>
            </a:extLst>
          </p:cNvPr>
          <p:cNvPicPr>
            <a:picLocks noChangeAspect="1"/>
          </p:cNvPicPr>
          <p:nvPr/>
        </p:nvPicPr>
        <p:blipFill>
          <a:blip r:embed="rId2"/>
          <a:stretch>
            <a:fillRect/>
          </a:stretch>
        </p:blipFill>
        <p:spPr>
          <a:xfrm>
            <a:off x="6421035" y="2024722"/>
            <a:ext cx="5129784" cy="2808556"/>
          </a:xfrm>
          <a:prstGeom prst="rect">
            <a:avLst/>
          </a:prstGeom>
        </p:spPr>
      </p:pic>
      <p:sp>
        <p:nvSpPr>
          <p:cNvPr id="37" name="Rectangle 36">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fbeelding 6">
            <a:extLst>
              <a:ext uri="{FF2B5EF4-FFF2-40B4-BE49-F238E27FC236}">
                <a16:creationId xmlns:a16="http://schemas.microsoft.com/office/drawing/2014/main" id="{18A4332F-BD83-712F-13B7-1F5EB534053D}"/>
              </a:ext>
            </a:extLst>
          </p:cNvPr>
          <p:cNvPicPr>
            <a:picLocks noChangeAspect="1"/>
          </p:cNvPicPr>
          <p:nvPr/>
        </p:nvPicPr>
        <p:blipFill>
          <a:blip r:embed="rId3"/>
          <a:stretch>
            <a:fillRect/>
          </a:stretch>
        </p:blipFill>
        <p:spPr>
          <a:xfrm>
            <a:off x="641180" y="2704418"/>
            <a:ext cx="5129784" cy="1449163"/>
          </a:xfrm>
          <a:prstGeom prst="rect">
            <a:avLst/>
          </a:prstGeom>
        </p:spPr>
      </p:pic>
    </p:spTree>
    <p:extLst>
      <p:ext uri="{BB962C8B-B14F-4D97-AF65-F5344CB8AC3E}">
        <p14:creationId xmlns:p14="http://schemas.microsoft.com/office/powerpoint/2010/main" val="4190826262"/>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FC0C7E6-8607-5C34-B151-6D0BFC328F33}"/>
              </a:ext>
            </a:extLst>
          </p:cNvPr>
          <p:cNvPicPr>
            <a:picLocks noChangeAspect="1"/>
          </p:cNvPicPr>
          <p:nvPr/>
        </p:nvPicPr>
        <p:blipFill>
          <a:blip r:embed="rId2"/>
          <a:srcRect t="11332" b="11332"/>
          <a:stretch>
            <a:fillRect/>
          </a:stretch>
        </p:blipFill>
        <p:spPr>
          <a:xfrm>
            <a:off x="1212351" y="0"/>
            <a:ext cx="9935109" cy="6858000"/>
          </a:xfrm>
          <a:prstGeom prst="rect">
            <a:avLst/>
          </a:prstGeom>
        </p:spPr>
      </p:pic>
    </p:spTree>
    <p:extLst>
      <p:ext uri="{BB962C8B-B14F-4D97-AF65-F5344CB8AC3E}">
        <p14:creationId xmlns:p14="http://schemas.microsoft.com/office/powerpoint/2010/main" val="619695838"/>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20">
            <a:extLst>
              <a:ext uri="{FF2B5EF4-FFF2-40B4-BE49-F238E27FC236}">
                <a16:creationId xmlns:a16="http://schemas.microsoft.com/office/drawing/2014/main" id="{16B067B1-F4E5-4FDF-813D-C9E872E8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8A7A9DE4-61BC-7978-CC7A-FB34DCCFEBBA}"/>
              </a:ext>
            </a:extLst>
          </p:cNvPr>
          <p:cNvPicPr>
            <a:picLocks noChangeAspect="1"/>
          </p:cNvPicPr>
          <p:nvPr/>
        </p:nvPicPr>
        <p:blipFill>
          <a:blip r:embed="rId2"/>
          <a:srcRect r="4523" b="1"/>
          <a:stretch>
            <a:fillRect/>
          </a:stretch>
        </p:blipFill>
        <p:spPr>
          <a:xfrm>
            <a:off x="307775" y="261437"/>
            <a:ext cx="11576450" cy="6335126"/>
          </a:xfrm>
          <a:prstGeom prst="rect">
            <a:avLst/>
          </a:prstGeom>
        </p:spPr>
      </p:pic>
      <p:sp>
        <p:nvSpPr>
          <p:cNvPr id="6" name="Tekstvak 5">
            <a:extLst>
              <a:ext uri="{FF2B5EF4-FFF2-40B4-BE49-F238E27FC236}">
                <a16:creationId xmlns:a16="http://schemas.microsoft.com/office/drawing/2014/main" id="{3D43F82F-FBA7-9B10-8A2C-2972D9577528}"/>
              </a:ext>
            </a:extLst>
          </p:cNvPr>
          <p:cNvSpPr txBox="1"/>
          <p:nvPr/>
        </p:nvSpPr>
        <p:spPr>
          <a:xfrm>
            <a:off x="4602145" y="5205046"/>
            <a:ext cx="5918479" cy="923330"/>
          </a:xfrm>
          <a:prstGeom prst="rect">
            <a:avLst/>
          </a:prstGeom>
          <a:noFill/>
        </p:spPr>
        <p:txBody>
          <a:bodyPr wrap="square" rtlCol="0">
            <a:spAutoFit/>
          </a:bodyPr>
          <a:lstStyle/>
          <a:p>
            <a:r>
              <a:rPr lang="nl-BE" dirty="0">
                <a:solidFill>
                  <a:srgbClr val="FF0000"/>
                </a:solidFill>
              </a:rPr>
              <a:t>Het beste scenario zou zijn dat we de 200 daags gemiddelde doorbreken zijnde 4500$ en dat gedurend 3 dagen</a:t>
            </a:r>
          </a:p>
        </p:txBody>
      </p:sp>
      <p:sp>
        <p:nvSpPr>
          <p:cNvPr id="7" name="Rechthoek 6">
            <a:extLst>
              <a:ext uri="{FF2B5EF4-FFF2-40B4-BE49-F238E27FC236}">
                <a16:creationId xmlns:a16="http://schemas.microsoft.com/office/drawing/2014/main" id="{9DB037BF-0C15-017B-8365-E1DE6210161D}"/>
              </a:ext>
            </a:extLst>
          </p:cNvPr>
          <p:cNvSpPr/>
          <p:nvPr/>
        </p:nvSpPr>
        <p:spPr>
          <a:xfrm>
            <a:off x="307775" y="809351"/>
            <a:ext cx="5491440"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5400" b="1" cap="none" spc="0" dirty="0">
                <a:ln/>
                <a:solidFill>
                  <a:schemeClr val="accent4"/>
                </a:solidFill>
                <a:effectLst/>
              </a:rPr>
              <a:t>goudvooruitzicht</a:t>
            </a:r>
          </a:p>
        </p:txBody>
      </p:sp>
    </p:spTree>
    <p:extLst>
      <p:ext uri="{BB962C8B-B14F-4D97-AF65-F5344CB8AC3E}">
        <p14:creationId xmlns:p14="http://schemas.microsoft.com/office/powerpoint/2010/main" val="53896582"/>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01A1356C-0032-4839-BB89-14B41094ED8B}"/>
              </a:ext>
            </a:extLst>
          </p:cNvPr>
          <p:cNvPicPr>
            <a:picLocks noChangeAspect="1"/>
          </p:cNvPicPr>
          <p:nvPr/>
        </p:nvPicPr>
        <p:blipFill>
          <a:blip r:embed="rId2"/>
          <a:srcRect l="2925" r="2925"/>
          <a:stretch>
            <a:fillRect/>
          </a:stretch>
        </p:blipFill>
        <p:spPr>
          <a:xfrm>
            <a:off x="0" y="383239"/>
            <a:ext cx="12192000" cy="6474761"/>
          </a:xfrm>
          <a:prstGeom prst="rect">
            <a:avLst/>
          </a:prstGeom>
        </p:spPr>
      </p:pic>
      <p:sp>
        <p:nvSpPr>
          <p:cNvPr id="3" name="object 3"/>
          <p:cNvSpPr txBox="1"/>
          <p:nvPr/>
        </p:nvSpPr>
        <p:spPr>
          <a:xfrm>
            <a:off x="1172325" y="4522402"/>
            <a:ext cx="3295980" cy="804066"/>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3148"/>
              </a:lnSpc>
              <a:spcBef>
                <a:spcPts val="0"/>
              </a:spcBef>
              <a:spcAft>
                <a:spcPts val="0"/>
              </a:spcAft>
            </a:pPr>
            <a:r>
              <a:rPr sz="3200" b="1" i="1" u="sng" dirty="0" err="1">
                <a:solidFill>
                  <a:srgbClr val="FF0000"/>
                </a:solidFill>
                <a:highlight>
                  <a:srgbClr val="00FFFF"/>
                </a:highlight>
                <a:latin typeface="LJQQAM+ITC Zapf Chancery Medium Italic"/>
                <a:cs typeface="LJQQAM+ITC Zapf Chancery Medium Italic"/>
              </a:rPr>
              <a:t>Bedrijfsobligati</a:t>
            </a:r>
            <a:r>
              <a:rPr lang="nl-BE" sz="3200" b="1" i="1" u="sng" dirty="0">
                <a:solidFill>
                  <a:srgbClr val="FF0000"/>
                </a:solidFill>
                <a:highlight>
                  <a:srgbClr val="00FFFF"/>
                </a:highlight>
                <a:latin typeface="LJQQAM+ITC Zapf Chancery Medium Italic"/>
                <a:cs typeface="LJQQAM+ITC Zapf Chancery Medium Italic"/>
              </a:rPr>
              <a:t>e</a:t>
            </a:r>
            <a:r>
              <a:rPr sz="3200" b="1" i="1" u="sng" dirty="0">
                <a:solidFill>
                  <a:srgbClr val="FF0000"/>
                </a:solidFill>
                <a:highlight>
                  <a:srgbClr val="00FFFF"/>
                </a:highlight>
                <a:latin typeface="LJQQAM+ITC Zapf Chancery Medium Italic"/>
                <a:cs typeface="LJQQAM+ITC Zapf Chancery Medium Italic"/>
              </a:rPr>
              <a:t>s</a:t>
            </a:r>
            <a:r>
              <a:rPr sz="3200" b="1" i="1" u="sng" spc="46" dirty="0">
                <a:solidFill>
                  <a:srgbClr val="FF0000"/>
                </a:solidFill>
                <a:highlight>
                  <a:srgbClr val="00FFFF"/>
                </a:highlight>
                <a:latin typeface="LJQQAM+ITC Zapf Chancery Medium Italic"/>
                <a:cs typeface="LJQQAM+ITC Zapf Chancery Medium Italic"/>
              </a:rPr>
              <a:t> </a:t>
            </a:r>
            <a:r>
              <a:rPr sz="3200" b="1" i="1" u="sng" dirty="0">
                <a:solidFill>
                  <a:srgbClr val="FF0000"/>
                </a:solidFill>
                <a:highlight>
                  <a:srgbClr val="00FFFF"/>
                </a:highlight>
                <a:latin typeface="LJQQAM+ITC Zapf Chancery Medium Italic"/>
                <a:cs typeface="LJQQAM+ITC Zapf Chancery Medium Italic"/>
              </a:rPr>
              <a:t>in</a:t>
            </a:r>
            <a:r>
              <a:rPr sz="3200" b="1" i="1" u="sng" spc="22" dirty="0">
                <a:solidFill>
                  <a:srgbClr val="FF0000"/>
                </a:solidFill>
                <a:highlight>
                  <a:srgbClr val="00FFFF"/>
                </a:highlight>
                <a:latin typeface="LJQQAM+ITC Zapf Chancery Medium Italic"/>
                <a:cs typeface="LJQQAM+ITC Zapf Chancery Medium Italic"/>
              </a:rPr>
              <a:t> </a:t>
            </a:r>
            <a:r>
              <a:rPr sz="3200" b="1" i="1" u="sng" dirty="0">
                <a:solidFill>
                  <a:srgbClr val="FF0000"/>
                </a:solidFill>
                <a:highlight>
                  <a:srgbClr val="00FFFF"/>
                </a:highlight>
                <a:latin typeface="LJQQAM+ITC Zapf Chancery Medium Italic"/>
                <a:cs typeface="LJQQAM+ITC Zapf Chancery Medium Italic"/>
              </a:rPr>
              <a:t>€.</a:t>
            </a:r>
          </a:p>
        </p:txBody>
      </p:sp>
      <p:sp>
        <p:nvSpPr>
          <p:cNvPr id="4" name="object 4"/>
          <p:cNvSpPr txBox="1"/>
          <p:nvPr/>
        </p:nvSpPr>
        <p:spPr>
          <a:xfrm>
            <a:off x="1172325" y="5258416"/>
            <a:ext cx="7405841" cy="795089"/>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3148"/>
              </a:lnSpc>
              <a:spcBef>
                <a:spcPts val="0"/>
              </a:spcBef>
              <a:spcAft>
                <a:spcPts val="0"/>
              </a:spcAft>
            </a:pPr>
            <a:r>
              <a:rPr sz="2800" b="1" u="sng" spc="11" dirty="0" err="1">
                <a:solidFill>
                  <a:srgbClr val="FF0000"/>
                </a:solidFill>
                <a:highlight>
                  <a:srgbClr val="FFFF00"/>
                </a:highlight>
                <a:latin typeface="LJQQAM+ITC Zapf Chancery Medium Italic"/>
                <a:cs typeface="LJQQAM+ITC Zapf Chancery Medium Italic"/>
              </a:rPr>
              <a:t>Selectie</a:t>
            </a:r>
            <a:r>
              <a:rPr sz="2800" b="1" u="sng" spc="19" dirty="0">
                <a:solidFill>
                  <a:srgbClr val="FF0000"/>
                </a:solidFill>
                <a:highlight>
                  <a:srgbClr val="FFFF00"/>
                </a:highlight>
                <a:latin typeface="LJQQAM+ITC Zapf Chancery Medium Italic"/>
                <a:cs typeface="LJQQAM+ITC Zapf Chancery Medium Italic"/>
              </a:rPr>
              <a:t> </a:t>
            </a:r>
            <a:r>
              <a:rPr sz="2800" b="1" u="sng" dirty="0">
                <a:solidFill>
                  <a:srgbClr val="FF0000"/>
                </a:solidFill>
                <a:highlight>
                  <a:srgbClr val="FFFF00"/>
                </a:highlight>
                <a:latin typeface="LJQQAM+ITC Zapf Chancery Medium Italic"/>
                <a:cs typeface="LJQQAM+ITC Zapf Chancery Medium Italic"/>
              </a:rPr>
              <a:t>van</a:t>
            </a:r>
            <a:r>
              <a:rPr sz="2800" b="1" u="sng" spc="21" dirty="0">
                <a:solidFill>
                  <a:srgbClr val="FF0000"/>
                </a:solidFill>
                <a:highlight>
                  <a:srgbClr val="FFFF00"/>
                </a:highlight>
                <a:latin typeface="LJQQAM+ITC Zapf Chancery Medium Italic"/>
                <a:cs typeface="LJQQAM+ITC Zapf Chancery Medium Italic"/>
              </a:rPr>
              <a:t> </a:t>
            </a:r>
            <a:r>
              <a:rPr sz="2800" b="1" u="sng" dirty="0" err="1">
                <a:solidFill>
                  <a:srgbClr val="FF0000"/>
                </a:solidFill>
                <a:highlight>
                  <a:srgbClr val="FFFF00"/>
                </a:highlight>
                <a:latin typeface="LJQQAM+ITC Zapf Chancery Medium Italic"/>
                <a:cs typeface="LJQQAM+ITC Zapf Chancery Medium Italic"/>
              </a:rPr>
              <a:t>emissie</a:t>
            </a:r>
            <a:r>
              <a:rPr sz="2800" b="1" u="sng" dirty="0">
                <a:solidFill>
                  <a:srgbClr val="FF0000"/>
                </a:solidFill>
                <a:highlight>
                  <a:srgbClr val="FFFF00"/>
                </a:highlight>
                <a:latin typeface="LJQQAM+ITC Zapf Chancery Medium Italic"/>
                <a:cs typeface="LJQQAM+ITC Zapf Chancery Medium Italic"/>
              </a:rPr>
              <a:t> </a:t>
            </a:r>
            <a:r>
              <a:rPr sz="2800" b="1" u="sng" spc="11" dirty="0">
                <a:solidFill>
                  <a:srgbClr val="FF0000"/>
                </a:solidFill>
                <a:highlight>
                  <a:srgbClr val="FFFF00"/>
                </a:highlight>
                <a:latin typeface="LJQQAM+ITC Zapf Chancery Medium Italic"/>
                <a:cs typeface="LJQQAM+ITC Zapf Chancery Medium Italic"/>
              </a:rPr>
              <a:t>van</a:t>
            </a:r>
            <a:r>
              <a:rPr sz="2800" b="1" u="sng" spc="19" dirty="0">
                <a:solidFill>
                  <a:srgbClr val="FF0000"/>
                </a:solidFill>
                <a:highlight>
                  <a:srgbClr val="FFFF00"/>
                </a:highlight>
                <a:latin typeface="LJQQAM+ITC Zapf Chancery Medium Italic"/>
                <a:cs typeface="LJQQAM+ITC Zapf Chancery Medium Italic"/>
              </a:rPr>
              <a:t> </a:t>
            </a:r>
            <a:r>
              <a:rPr sz="2800" b="1" u="sng" dirty="0">
                <a:solidFill>
                  <a:srgbClr val="FF0000"/>
                </a:solidFill>
                <a:highlight>
                  <a:srgbClr val="FFFF00"/>
                </a:highlight>
                <a:latin typeface="LJQQAM+ITC Zapf Chancery Medium Italic"/>
                <a:cs typeface="LJQQAM+ITC Zapf Chancery Medium Italic"/>
              </a:rPr>
              <a:t>euro-</a:t>
            </a:r>
            <a:r>
              <a:rPr sz="2800" b="1" u="sng" dirty="0" err="1">
                <a:solidFill>
                  <a:srgbClr val="FF0000"/>
                </a:solidFill>
                <a:highlight>
                  <a:srgbClr val="FFFF00"/>
                </a:highlight>
                <a:latin typeface="LJQQAM+ITC Zapf Chancery Medium Italic"/>
                <a:cs typeface="LJQQAM+ITC Zapf Chancery Medium Italic"/>
              </a:rPr>
              <a:t>obligaties</a:t>
            </a:r>
            <a:r>
              <a:rPr sz="2800" b="1" u="sng" spc="11" dirty="0">
                <a:solidFill>
                  <a:srgbClr val="FF0000"/>
                </a:solidFill>
                <a:highlight>
                  <a:srgbClr val="FFFF00"/>
                </a:highlight>
                <a:latin typeface="LJQQAM+ITC Zapf Chancery Medium Italic"/>
                <a:cs typeface="LJQQAM+ITC Zapf Chancery Medium Italic"/>
              </a:rPr>
              <a:t> in</a:t>
            </a:r>
            <a:r>
              <a:rPr sz="2800" b="1" u="sng" dirty="0">
                <a:solidFill>
                  <a:srgbClr val="FF0000"/>
                </a:solidFill>
                <a:highlight>
                  <a:srgbClr val="FFFF00"/>
                </a:highlight>
                <a:latin typeface="LJQQAM+ITC Zapf Chancery Medium Italic"/>
                <a:cs typeface="LJQQAM+ITC Zapf Chancery Medium Italic"/>
              </a:rPr>
              <a:t> </a:t>
            </a:r>
            <a:r>
              <a:rPr sz="2800" b="1" u="sng" dirty="0" err="1">
                <a:solidFill>
                  <a:srgbClr val="FF0000"/>
                </a:solidFill>
                <a:highlight>
                  <a:srgbClr val="FFFF00"/>
                </a:highlight>
                <a:latin typeface="LJQQAM+ITC Zapf Chancery Medium Italic"/>
                <a:cs typeface="LJQQAM+ITC Zapf Chancery Medium Italic"/>
              </a:rPr>
              <a:t>verschillende</a:t>
            </a:r>
            <a:r>
              <a:rPr sz="2800" b="1" u="sng" spc="77" dirty="0">
                <a:solidFill>
                  <a:srgbClr val="FF0000"/>
                </a:solidFill>
                <a:highlight>
                  <a:srgbClr val="FFFF00"/>
                </a:highlight>
                <a:latin typeface="LJQQAM+ITC Zapf Chancery Medium Italic"/>
                <a:cs typeface="LJQQAM+ITC Zapf Chancery Medium Italic"/>
              </a:rPr>
              <a:t> </a:t>
            </a:r>
            <a:r>
              <a:rPr sz="2800" b="1" u="sng" spc="11" dirty="0" err="1">
                <a:solidFill>
                  <a:srgbClr val="FF0000"/>
                </a:solidFill>
                <a:highlight>
                  <a:srgbClr val="FFFF00"/>
                </a:highlight>
                <a:latin typeface="LJQQAM+ITC Zapf Chancery Medium Italic"/>
                <a:cs typeface="LJQQAM+ITC Zapf Chancery Medium Italic"/>
              </a:rPr>
              <a:t>munten</a:t>
            </a:r>
            <a:endParaRPr sz="2800" b="1" u="sng" spc="11" dirty="0">
              <a:solidFill>
                <a:srgbClr val="FF0000"/>
              </a:solidFill>
              <a:highlight>
                <a:srgbClr val="FFFF00"/>
              </a:highlight>
              <a:latin typeface="LJQQAM+ITC Zapf Chancery Medium Italic"/>
              <a:cs typeface="LJQQAM+ITC Zapf Chancery Medium Italic"/>
            </a:endParaRPr>
          </a:p>
        </p:txBody>
      </p:sp>
      <p:sp>
        <p:nvSpPr>
          <p:cNvPr id="5" name="object 5"/>
          <p:cNvSpPr txBox="1"/>
          <p:nvPr/>
        </p:nvSpPr>
        <p:spPr>
          <a:xfrm>
            <a:off x="11322294" y="6384151"/>
            <a:ext cx="325773" cy="190117"/>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559"/>
              </a:lnSpc>
              <a:spcBef>
                <a:spcPts val="0"/>
              </a:spcBef>
              <a:spcAft>
                <a:spcPts val="0"/>
              </a:spcAft>
            </a:pPr>
            <a:r>
              <a:rPr sz="1164">
                <a:solidFill>
                  <a:srgbClr val="4D4D4D"/>
                </a:solidFill>
                <a:latin typeface="Arial Unicode MS"/>
                <a:cs typeface="Arial Unicode MS"/>
              </a:rPr>
              <a:t>18</a:t>
            </a:r>
          </a:p>
        </p:txBody>
      </p:sp>
      <p:sp>
        <p:nvSpPr>
          <p:cNvPr id="7" name="Tijdelijke aanduiding voor datum 6">
            <a:extLst>
              <a:ext uri="{FF2B5EF4-FFF2-40B4-BE49-F238E27FC236}">
                <a16:creationId xmlns:a16="http://schemas.microsoft.com/office/drawing/2014/main" id="{89B6CDDE-32B2-43E0-B68D-30F4F0E48C05}"/>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70F50FA9-D619-4A9B-BD42-A06B36CAB371}" type="datetime1">
              <a:rPr lang="en-US" smtClean="0"/>
              <a:pPr/>
              <a:t>8/12/2026</a:t>
            </a:fld>
            <a:endParaRPr lang="en-US" dirty="0"/>
          </a:p>
        </p:txBody>
      </p:sp>
      <p:sp>
        <p:nvSpPr>
          <p:cNvPr id="8" name="Tijdelijke aanduiding voor dianummer 7">
            <a:extLst>
              <a:ext uri="{FF2B5EF4-FFF2-40B4-BE49-F238E27FC236}">
                <a16:creationId xmlns:a16="http://schemas.microsoft.com/office/drawing/2014/main" id="{659BE715-56BA-49C5-A1D3-836E1C4CE740}"/>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16</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18">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Freeform: Shape 20">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6E6E6"/>
            </a:solidFill>
          </a:ln>
          <a:effectLst>
            <a:outerShdw blurRad="762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1" name="Freeform: Shape 22">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02441B1F-10FF-5A9F-0014-D7AA3E6E92E8}"/>
              </a:ext>
            </a:extLst>
          </p:cNvPr>
          <p:cNvSpPr>
            <a:spLocks noGrp="1"/>
          </p:cNvSpPr>
          <p:nvPr>
            <p:ph type="title"/>
          </p:nvPr>
        </p:nvSpPr>
        <p:spPr>
          <a:xfrm>
            <a:off x="477981" y="1122363"/>
            <a:ext cx="4023360" cy="3204134"/>
          </a:xfrm>
        </p:spPr>
        <p:txBody>
          <a:bodyPr vert="horz" lIns="91440" tIns="45720" rIns="91440" bIns="45720" rtlCol="0" anchor="b">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defTabSz="914400"/>
            <a:r>
              <a:rPr lang="en-US" sz="4800" kern="1200">
                <a:solidFill>
                  <a:schemeClr val="tx1"/>
                </a:solidFill>
                <a:latin typeface="+mj-lt"/>
                <a:ea typeface="+mj-ea"/>
                <a:cs typeface="+mj-cs"/>
              </a:rPr>
              <a:t>Alle  informatie op kantoor</a:t>
            </a:r>
          </a:p>
        </p:txBody>
      </p:sp>
      <p:sp>
        <p:nvSpPr>
          <p:cNvPr id="32" name="Rectangle 2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3" name="Rectangle 2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3E33A366-D554-E523-0721-96E1790AFF7C}"/>
              </a:ext>
            </a:extLst>
          </p:cNvPr>
          <p:cNvPicPr>
            <a:picLocks noChangeAspect="1"/>
          </p:cNvPicPr>
          <p:nvPr/>
        </p:nvPicPr>
        <p:blipFill>
          <a:blip r:embed="rId2"/>
          <a:stretch>
            <a:fillRect/>
          </a:stretch>
        </p:blipFill>
        <p:spPr>
          <a:xfrm>
            <a:off x="5510296" y="625684"/>
            <a:ext cx="6216956" cy="5455380"/>
          </a:xfrm>
          <a:prstGeom prst="rect">
            <a:avLst/>
          </a:prstGeom>
        </p:spPr>
      </p:pic>
      <p:sp>
        <p:nvSpPr>
          <p:cNvPr id="4" name="Tijdelijke aanduiding voor datum 3">
            <a:extLst>
              <a:ext uri="{FF2B5EF4-FFF2-40B4-BE49-F238E27FC236}">
                <a16:creationId xmlns:a16="http://schemas.microsoft.com/office/drawing/2014/main" id="{31FE9DCE-D8AD-2104-7344-9FD4F2AA7C32}"/>
              </a:ext>
            </a:extLst>
          </p:cNvPr>
          <p:cNvSpPr>
            <a:spLocks noGrp="1"/>
          </p:cNvSpPr>
          <p:nvPr>
            <p:ph type="dt" sz="half" idx="10"/>
          </p:nvPr>
        </p:nvSpPr>
        <p:spPr>
          <a:xfrm>
            <a:off x="477981" y="6356350"/>
            <a:ext cx="2743200"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defTabSz="914400">
              <a:spcAft>
                <a:spcPts val="600"/>
              </a:spcAft>
              <a:defRPr/>
            </a:pPr>
            <a:fld id="{79EC0A4B-AE81-4AD7-86EA-9F753B2B1EB0}" type="datetime1">
              <a:rPr lang="en-US" sz="1200">
                <a:solidFill>
                  <a:schemeClr val="tx1">
                    <a:lumMod val="50000"/>
                    <a:lumOff val="50000"/>
                  </a:schemeClr>
                </a:solidFill>
              </a:rPr>
              <a:pPr defTabSz="914400">
                <a:spcAft>
                  <a:spcPts val="600"/>
                </a:spcAft>
                <a:defRPr/>
              </a:pPr>
              <a:t>8/12/2026</a:t>
            </a:fld>
            <a:endParaRPr lang="en-US" sz="1200">
              <a:solidFill>
                <a:schemeClr val="tx1">
                  <a:lumMod val="50000"/>
                  <a:lumOff val="50000"/>
                </a:schemeClr>
              </a:solidFill>
            </a:endParaRPr>
          </a:p>
        </p:txBody>
      </p:sp>
      <p:sp>
        <p:nvSpPr>
          <p:cNvPr id="5" name="Tijdelijke aanduiding voor dianummer 4">
            <a:extLst>
              <a:ext uri="{FF2B5EF4-FFF2-40B4-BE49-F238E27FC236}">
                <a16:creationId xmlns:a16="http://schemas.microsoft.com/office/drawing/2014/main" id="{CAC8EA8D-8418-B3C0-C354-FC8AB3909ACE}"/>
              </a:ext>
            </a:extLst>
          </p:cNvPr>
          <p:cNvSpPr>
            <a:spLocks noGrp="1"/>
          </p:cNvSpPr>
          <p:nvPr>
            <p:ph type="sldNum" sz="quarter" idx="12"/>
          </p:nvPr>
        </p:nvSpPr>
        <p:spPr>
          <a:xfrm>
            <a:off x="9847810" y="6356350"/>
            <a:ext cx="1505989"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defRPr/>
            </a:pPr>
            <a:fld id="{80F073CC-40D5-4B23-8DF0-9BD0A0C12F2C}" type="slidenum">
              <a:rPr lang="en-US" sz="1200">
                <a:solidFill>
                  <a:schemeClr val="tx1">
                    <a:lumMod val="50000"/>
                    <a:lumOff val="50000"/>
                  </a:schemeClr>
                </a:solidFill>
              </a:rPr>
              <a:pPr algn="r" defTabSz="914400">
                <a:spcAft>
                  <a:spcPts val="600"/>
                </a:spcAft>
                <a:defRPr/>
              </a:pPr>
              <a:t>17</a:t>
            </a:fld>
            <a:endParaRPr lang="en-US" sz="1200">
              <a:solidFill>
                <a:schemeClr val="tx1">
                  <a:lumMod val="50000"/>
                  <a:lumOff val="50000"/>
                </a:schemeClr>
              </a:solidFill>
            </a:endParaRPr>
          </a:p>
        </p:txBody>
      </p:sp>
    </p:spTree>
    <p:extLst>
      <p:ext uri="{BB962C8B-B14F-4D97-AF65-F5344CB8AC3E}">
        <p14:creationId xmlns:p14="http://schemas.microsoft.com/office/powerpoint/2010/main" val="3361792553"/>
      </p:ext>
    </p:extLst>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18D5A93-AE1C-223E-73B2-DE5572E1FF15}"/>
              </a:ext>
            </a:extLst>
          </p:cNvPr>
          <p:cNvPicPr>
            <a:picLocks noChangeAspect="1"/>
          </p:cNvPicPr>
          <p:nvPr/>
        </p:nvPicPr>
        <p:blipFill>
          <a:blip r:embed="rId2"/>
          <a:srcRect t="5000" b="5000"/>
          <a:stretch>
            <a:fillRect/>
          </a:stretch>
        </p:blipFill>
        <p:spPr>
          <a:xfrm>
            <a:off x="0" y="1"/>
            <a:ext cx="12192000" cy="6858000"/>
          </a:xfrm>
          <a:prstGeom prst="rect">
            <a:avLst/>
          </a:prstGeom>
        </p:spPr>
      </p:pic>
      <p:sp>
        <p:nvSpPr>
          <p:cNvPr id="3" name="object 3"/>
          <p:cNvSpPr txBox="1"/>
          <p:nvPr/>
        </p:nvSpPr>
        <p:spPr>
          <a:xfrm>
            <a:off x="1320015" y="5513722"/>
            <a:ext cx="10258699" cy="1006719"/>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835"/>
              </a:lnSpc>
              <a:spcBef>
                <a:spcPts val="0"/>
              </a:spcBef>
              <a:spcAft>
                <a:spcPts val="0"/>
              </a:spcAft>
            </a:pPr>
            <a:r>
              <a:rPr sz="2011" dirty="0" err="1">
                <a:solidFill>
                  <a:srgbClr val="FFFF00"/>
                </a:solidFill>
                <a:latin typeface="Arial Black"/>
                <a:cs typeface="Arial Black"/>
              </a:rPr>
              <a:t>Opgelet</a:t>
            </a:r>
            <a:r>
              <a:rPr sz="2011" dirty="0">
                <a:solidFill>
                  <a:srgbClr val="FFFF00"/>
                </a:solidFill>
                <a:latin typeface="Arial Black"/>
                <a:cs typeface="Arial Black"/>
              </a:rPr>
              <a:t> </a:t>
            </a:r>
            <a:r>
              <a:rPr sz="2011" dirty="0" err="1">
                <a:solidFill>
                  <a:srgbClr val="FFFF00"/>
                </a:solidFill>
                <a:latin typeface="Arial Black"/>
                <a:cs typeface="Arial Black"/>
              </a:rPr>
              <a:t>een</a:t>
            </a:r>
            <a:r>
              <a:rPr sz="2011" dirty="0">
                <a:solidFill>
                  <a:srgbClr val="FFFF00"/>
                </a:solidFill>
                <a:latin typeface="Arial Black"/>
                <a:cs typeface="Arial Black"/>
              </a:rPr>
              <a:t> </a:t>
            </a:r>
            <a:r>
              <a:rPr sz="2011" dirty="0" err="1">
                <a:solidFill>
                  <a:srgbClr val="FFFF00"/>
                </a:solidFill>
                <a:latin typeface="Arial Black"/>
                <a:cs typeface="Arial Black"/>
              </a:rPr>
              <a:t>koersdoel</a:t>
            </a:r>
            <a:r>
              <a:rPr sz="2011" spc="11" dirty="0">
                <a:solidFill>
                  <a:srgbClr val="FFFF00"/>
                </a:solidFill>
                <a:latin typeface="Arial Black"/>
                <a:cs typeface="Arial Black"/>
              </a:rPr>
              <a:t> </a:t>
            </a:r>
            <a:r>
              <a:rPr sz="2011" dirty="0">
                <a:solidFill>
                  <a:srgbClr val="FFFF00"/>
                </a:solidFill>
                <a:latin typeface="Arial Black"/>
                <a:cs typeface="Arial Black"/>
              </a:rPr>
              <a:t>is </a:t>
            </a:r>
            <a:r>
              <a:rPr sz="2011" dirty="0" err="1">
                <a:solidFill>
                  <a:srgbClr val="FFFF00"/>
                </a:solidFill>
                <a:latin typeface="Arial Black"/>
                <a:cs typeface="Arial Black"/>
              </a:rPr>
              <a:t>een</a:t>
            </a:r>
            <a:r>
              <a:rPr sz="2011" dirty="0">
                <a:solidFill>
                  <a:srgbClr val="FFFF00"/>
                </a:solidFill>
                <a:latin typeface="Arial Black"/>
                <a:cs typeface="Arial Black"/>
              </a:rPr>
              <a:t> </a:t>
            </a:r>
            <a:r>
              <a:rPr sz="2011" dirty="0" err="1">
                <a:solidFill>
                  <a:srgbClr val="FFFF00"/>
                </a:solidFill>
                <a:latin typeface="Arial Black"/>
                <a:cs typeface="Arial Black"/>
              </a:rPr>
              <a:t>hypothetische</a:t>
            </a:r>
            <a:r>
              <a:rPr sz="2011" spc="574" dirty="0">
                <a:solidFill>
                  <a:srgbClr val="FFFF00"/>
                </a:solidFill>
                <a:latin typeface="Arial Black"/>
                <a:cs typeface="Arial Black"/>
              </a:rPr>
              <a:t> </a:t>
            </a:r>
            <a:r>
              <a:rPr sz="2011" spc="-11" dirty="0" err="1">
                <a:solidFill>
                  <a:srgbClr val="FFFF00"/>
                </a:solidFill>
                <a:latin typeface="Arial Black"/>
                <a:cs typeface="Arial Black"/>
              </a:rPr>
              <a:t>cijfer</a:t>
            </a:r>
            <a:r>
              <a:rPr sz="2011" spc="16" dirty="0">
                <a:solidFill>
                  <a:srgbClr val="FFFF00"/>
                </a:solidFill>
                <a:latin typeface="Arial Black"/>
                <a:cs typeface="Arial Black"/>
              </a:rPr>
              <a:t> </a:t>
            </a:r>
            <a:r>
              <a:rPr sz="2011" spc="-30" dirty="0" err="1">
                <a:solidFill>
                  <a:srgbClr val="FFFF00"/>
                </a:solidFill>
                <a:latin typeface="Arial Black"/>
                <a:cs typeface="Arial Black"/>
              </a:rPr>
              <a:t>dat</a:t>
            </a:r>
            <a:r>
              <a:rPr sz="2011" spc="33" dirty="0">
                <a:solidFill>
                  <a:srgbClr val="FFFF00"/>
                </a:solidFill>
                <a:latin typeface="Arial Black"/>
                <a:cs typeface="Arial Black"/>
              </a:rPr>
              <a:t> </a:t>
            </a:r>
            <a:r>
              <a:rPr sz="2011" spc="15" dirty="0" err="1">
                <a:solidFill>
                  <a:srgbClr val="FFFF00"/>
                </a:solidFill>
                <a:latin typeface="Arial Black"/>
                <a:cs typeface="Arial Black"/>
              </a:rPr>
              <a:t>wij</a:t>
            </a:r>
            <a:r>
              <a:rPr sz="2011" spc="15" dirty="0">
                <a:solidFill>
                  <a:srgbClr val="FFFF00"/>
                </a:solidFill>
                <a:latin typeface="Arial Black"/>
                <a:cs typeface="Arial Black"/>
              </a:rPr>
              <a:t> </a:t>
            </a:r>
            <a:r>
              <a:rPr sz="2011" dirty="0" err="1">
                <a:solidFill>
                  <a:srgbClr val="FFFF00"/>
                </a:solidFill>
                <a:latin typeface="Arial Black"/>
                <a:cs typeface="Arial Black"/>
              </a:rPr>
              <a:t>naar</a:t>
            </a:r>
            <a:r>
              <a:rPr sz="2011" spc="12" dirty="0">
                <a:solidFill>
                  <a:srgbClr val="FFFF00"/>
                </a:solidFill>
                <a:latin typeface="Arial Black"/>
                <a:cs typeface="Arial Black"/>
              </a:rPr>
              <a:t> </a:t>
            </a:r>
            <a:r>
              <a:rPr sz="2011" spc="-39" dirty="0" err="1">
                <a:solidFill>
                  <a:srgbClr val="FFFF00"/>
                </a:solidFill>
                <a:latin typeface="Arial Black"/>
                <a:cs typeface="Arial Black"/>
              </a:rPr>
              <a:t>voor</a:t>
            </a:r>
            <a:endParaRPr sz="2011" spc="-39" dirty="0">
              <a:solidFill>
                <a:srgbClr val="FFFF00"/>
              </a:solidFill>
              <a:latin typeface="Arial Black"/>
              <a:cs typeface="Arial Black"/>
            </a:endParaRPr>
          </a:p>
          <a:p>
            <a:pPr marL="0" marR="0">
              <a:lnSpc>
                <a:spcPts val="2412"/>
              </a:lnSpc>
              <a:spcBef>
                <a:spcPts val="0"/>
              </a:spcBef>
              <a:spcAft>
                <a:spcPts val="0"/>
              </a:spcAft>
            </a:pPr>
            <a:r>
              <a:rPr sz="2011" spc="-16" dirty="0" err="1">
                <a:solidFill>
                  <a:srgbClr val="FFFF00"/>
                </a:solidFill>
                <a:latin typeface="Arial Black"/>
                <a:cs typeface="Arial Black"/>
              </a:rPr>
              <a:t>schuiven</a:t>
            </a:r>
            <a:r>
              <a:rPr sz="2011" spc="12" dirty="0">
                <a:solidFill>
                  <a:srgbClr val="FFFF00"/>
                </a:solidFill>
                <a:latin typeface="Arial Black"/>
                <a:cs typeface="Arial Black"/>
              </a:rPr>
              <a:t> </a:t>
            </a:r>
            <a:r>
              <a:rPr sz="2011" dirty="0" err="1">
                <a:solidFill>
                  <a:srgbClr val="FFFF00"/>
                </a:solidFill>
                <a:latin typeface="Arial Black"/>
                <a:cs typeface="Arial Black"/>
              </a:rPr>
              <a:t>als</a:t>
            </a:r>
            <a:r>
              <a:rPr sz="2011" dirty="0">
                <a:solidFill>
                  <a:srgbClr val="FFFF00"/>
                </a:solidFill>
                <a:latin typeface="Arial Black"/>
                <a:cs typeface="Arial Black"/>
              </a:rPr>
              <a:t> </a:t>
            </a:r>
            <a:r>
              <a:rPr sz="2011" dirty="0" err="1">
                <a:solidFill>
                  <a:srgbClr val="FFFF00"/>
                </a:solidFill>
                <a:latin typeface="Arial Black"/>
                <a:cs typeface="Arial Black"/>
              </a:rPr>
              <a:t>streefdoel</a:t>
            </a:r>
            <a:r>
              <a:rPr sz="2011" dirty="0">
                <a:solidFill>
                  <a:srgbClr val="FFFF00"/>
                </a:solidFill>
                <a:latin typeface="Arial Black"/>
                <a:cs typeface="Arial Black"/>
              </a:rPr>
              <a:t> maar</a:t>
            </a:r>
            <a:r>
              <a:rPr sz="2011" spc="26" dirty="0">
                <a:solidFill>
                  <a:srgbClr val="FFFF00"/>
                </a:solidFill>
                <a:latin typeface="Arial Black"/>
                <a:cs typeface="Arial Black"/>
              </a:rPr>
              <a:t> </a:t>
            </a:r>
            <a:r>
              <a:rPr sz="2011" dirty="0" err="1">
                <a:solidFill>
                  <a:srgbClr val="FFFF00"/>
                </a:solidFill>
                <a:latin typeface="Arial Black"/>
                <a:cs typeface="Arial Black"/>
              </a:rPr>
              <a:t>daarom</a:t>
            </a:r>
            <a:r>
              <a:rPr sz="2011" dirty="0">
                <a:solidFill>
                  <a:srgbClr val="FFFF00"/>
                </a:solidFill>
                <a:latin typeface="Arial Black"/>
                <a:cs typeface="Arial Black"/>
              </a:rPr>
              <a:t> </a:t>
            </a:r>
            <a:r>
              <a:rPr sz="2011" dirty="0" err="1">
                <a:solidFill>
                  <a:srgbClr val="FFFF00"/>
                </a:solidFill>
                <a:latin typeface="Arial Black"/>
                <a:cs typeface="Arial Black"/>
              </a:rPr>
              <a:t>niet</a:t>
            </a:r>
            <a:r>
              <a:rPr sz="2011" dirty="0">
                <a:solidFill>
                  <a:srgbClr val="FFFF00"/>
                </a:solidFill>
                <a:latin typeface="Arial Black"/>
                <a:cs typeface="Arial Black"/>
              </a:rPr>
              <a:t> </a:t>
            </a:r>
            <a:r>
              <a:rPr sz="2011" dirty="0" err="1">
                <a:solidFill>
                  <a:srgbClr val="FFFF00"/>
                </a:solidFill>
                <a:latin typeface="Arial Black"/>
                <a:cs typeface="Arial Black"/>
              </a:rPr>
              <a:t>altijd</a:t>
            </a:r>
            <a:r>
              <a:rPr sz="2011" spc="15" dirty="0">
                <a:solidFill>
                  <a:srgbClr val="FFFF00"/>
                </a:solidFill>
                <a:latin typeface="Arial Black"/>
                <a:cs typeface="Arial Black"/>
              </a:rPr>
              <a:t> </a:t>
            </a:r>
            <a:r>
              <a:rPr sz="2011" dirty="0" err="1">
                <a:solidFill>
                  <a:srgbClr val="FFFF00"/>
                </a:solidFill>
                <a:latin typeface="Arial Black"/>
                <a:cs typeface="Arial Black"/>
              </a:rPr>
              <a:t>bereikt</a:t>
            </a:r>
            <a:r>
              <a:rPr sz="2011" dirty="0">
                <a:solidFill>
                  <a:srgbClr val="FFFF00"/>
                </a:solidFill>
                <a:latin typeface="Arial Black"/>
                <a:cs typeface="Arial Black"/>
              </a:rPr>
              <a:t> </a:t>
            </a:r>
            <a:r>
              <a:rPr sz="2011" dirty="0" err="1">
                <a:solidFill>
                  <a:srgbClr val="FFFF00"/>
                </a:solidFill>
                <a:latin typeface="Arial Black"/>
                <a:cs typeface="Arial Black"/>
              </a:rPr>
              <a:t>zal</a:t>
            </a:r>
            <a:r>
              <a:rPr sz="2011" spc="19" dirty="0">
                <a:solidFill>
                  <a:srgbClr val="FFFF00"/>
                </a:solidFill>
                <a:latin typeface="Arial Black"/>
                <a:cs typeface="Arial Black"/>
              </a:rPr>
              <a:t> </a:t>
            </a:r>
            <a:r>
              <a:rPr sz="2011" dirty="0" err="1">
                <a:solidFill>
                  <a:srgbClr val="FFFF00"/>
                </a:solidFill>
                <a:latin typeface="Arial Black"/>
                <a:cs typeface="Arial Black"/>
              </a:rPr>
              <a:t>worden</a:t>
            </a:r>
            <a:r>
              <a:rPr sz="2011" dirty="0">
                <a:solidFill>
                  <a:srgbClr val="FFFF00"/>
                </a:solidFill>
                <a:latin typeface="Arial Black"/>
                <a:cs typeface="Arial Black"/>
              </a:rPr>
              <a:t>!!</a:t>
            </a:r>
          </a:p>
          <a:p>
            <a:pPr marL="0" marR="0">
              <a:lnSpc>
                <a:spcPts val="2360"/>
              </a:lnSpc>
              <a:spcBef>
                <a:spcPts val="0"/>
              </a:spcBef>
              <a:spcAft>
                <a:spcPts val="0"/>
              </a:spcAft>
            </a:pPr>
            <a:r>
              <a:rPr sz="2011" dirty="0">
                <a:solidFill>
                  <a:srgbClr val="FFFF00"/>
                </a:solidFill>
                <a:latin typeface="Arial Black"/>
                <a:cs typeface="Arial Black"/>
              </a:rPr>
              <a:t>Let </a:t>
            </a:r>
            <a:r>
              <a:rPr sz="2011" spc="-18" dirty="0">
                <a:solidFill>
                  <a:srgbClr val="FFFF00"/>
                </a:solidFill>
                <a:latin typeface="Arial Black"/>
                <a:cs typeface="Arial Black"/>
              </a:rPr>
              <a:t>op</a:t>
            </a:r>
            <a:r>
              <a:rPr sz="2011" spc="15" dirty="0">
                <a:solidFill>
                  <a:srgbClr val="FFFF00"/>
                </a:solidFill>
                <a:latin typeface="Arial Black"/>
                <a:cs typeface="Arial Black"/>
              </a:rPr>
              <a:t> </a:t>
            </a:r>
            <a:r>
              <a:rPr sz="2011" dirty="0">
                <a:solidFill>
                  <a:srgbClr val="FFFF00"/>
                </a:solidFill>
                <a:latin typeface="Arial Black"/>
                <a:cs typeface="Arial Black"/>
              </a:rPr>
              <a:t>al</a:t>
            </a:r>
            <a:r>
              <a:rPr sz="2011" spc="11" dirty="0">
                <a:solidFill>
                  <a:srgbClr val="FFFF00"/>
                </a:solidFill>
                <a:latin typeface="Arial Black"/>
                <a:cs typeface="Arial Black"/>
              </a:rPr>
              <a:t> </a:t>
            </a:r>
            <a:r>
              <a:rPr sz="2011" dirty="0" err="1">
                <a:solidFill>
                  <a:srgbClr val="FFFF00"/>
                </a:solidFill>
                <a:latin typeface="Arial Black"/>
                <a:cs typeface="Arial Black"/>
              </a:rPr>
              <a:t>uw</a:t>
            </a:r>
            <a:r>
              <a:rPr sz="2011" spc="49" dirty="0">
                <a:solidFill>
                  <a:srgbClr val="FFFF00"/>
                </a:solidFill>
                <a:latin typeface="Arial Black"/>
                <a:cs typeface="Arial Black"/>
              </a:rPr>
              <a:t> </a:t>
            </a:r>
            <a:r>
              <a:rPr sz="2011" spc="-16" dirty="0" err="1">
                <a:solidFill>
                  <a:srgbClr val="FFFF00"/>
                </a:solidFill>
                <a:latin typeface="Arial Black"/>
                <a:cs typeface="Arial Black"/>
              </a:rPr>
              <a:t>aankopen</a:t>
            </a:r>
            <a:r>
              <a:rPr sz="2011" spc="13" dirty="0">
                <a:solidFill>
                  <a:srgbClr val="FFFF00"/>
                </a:solidFill>
                <a:latin typeface="Arial Black"/>
                <a:cs typeface="Arial Black"/>
              </a:rPr>
              <a:t> </a:t>
            </a:r>
            <a:r>
              <a:rPr sz="2011" dirty="0" err="1">
                <a:solidFill>
                  <a:srgbClr val="FFFF00"/>
                </a:solidFill>
                <a:latin typeface="Arial Black"/>
                <a:cs typeface="Arial Black"/>
              </a:rPr>
              <a:t>en</a:t>
            </a:r>
            <a:r>
              <a:rPr sz="2011" dirty="0">
                <a:solidFill>
                  <a:srgbClr val="FFFF00"/>
                </a:solidFill>
                <a:latin typeface="Arial Black"/>
                <a:cs typeface="Arial Black"/>
              </a:rPr>
              <a:t> </a:t>
            </a:r>
            <a:r>
              <a:rPr sz="2011" spc="-12" dirty="0" err="1">
                <a:solidFill>
                  <a:srgbClr val="FFFF00"/>
                </a:solidFill>
                <a:latin typeface="Arial Black"/>
                <a:cs typeface="Arial Black"/>
              </a:rPr>
              <a:t>verkopen</a:t>
            </a:r>
            <a:r>
              <a:rPr sz="2011" dirty="0">
                <a:solidFill>
                  <a:srgbClr val="FFFF00"/>
                </a:solidFill>
                <a:latin typeface="Arial Black"/>
                <a:cs typeface="Arial Black"/>
              </a:rPr>
              <a:t> steeds </a:t>
            </a:r>
            <a:r>
              <a:rPr sz="2011" dirty="0" err="1">
                <a:solidFill>
                  <a:srgbClr val="FFFF00"/>
                </a:solidFill>
                <a:latin typeface="Arial Black"/>
                <a:cs typeface="Arial Black"/>
              </a:rPr>
              <a:t>te</a:t>
            </a:r>
            <a:r>
              <a:rPr sz="2011" dirty="0">
                <a:solidFill>
                  <a:srgbClr val="FFFF00"/>
                </a:solidFill>
                <a:latin typeface="Arial Black"/>
                <a:cs typeface="Arial Black"/>
              </a:rPr>
              <a:t> </a:t>
            </a:r>
            <a:r>
              <a:rPr sz="2011" dirty="0" err="1">
                <a:solidFill>
                  <a:srgbClr val="FFFF00"/>
                </a:solidFill>
                <a:latin typeface="Arial Black"/>
                <a:cs typeface="Arial Black"/>
              </a:rPr>
              <a:t>bespreken</a:t>
            </a:r>
            <a:r>
              <a:rPr sz="2011" dirty="0">
                <a:solidFill>
                  <a:srgbClr val="FFFF00"/>
                </a:solidFill>
                <a:latin typeface="Arial Black"/>
                <a:cs typeface="Arial Black"/>
              </a:rPr>
              <a:t> met je</a:t>
            </a:r>
            <a:r>
              <a:rPr sz="2011" spc="-16" dirty="0">
                <a:solidFill>
                  <a:srgbClr val="FFFF00"/>
                </a:solidFill>
                <a:latin typeface="Arial Black"/>
                <a:cs typeface="Arial Black"/>
              </a:rPr>
              <a:t> </a:t>
            </a:r>
            <a:r>
              <a:rPr sz="2011" dirty="0" err="1">
                <a:solidFill>
                  <a:srgbClr val="FFFF00"/>
                </a:solidFill>
                <a:latin typeface="Arial Black"/>
                <a:cs typeface="Arial Black"/>
              </a:rPr>
              <a:t>adviseu</a:t>
            </a:r>
            <a:r>
              <a:rPr sz="2011" dirty="0" err="1">
                <a:solidFill>
                  <a:srgbClr val="C00000"/>
                </a:solidFill>
                <a:latin typeface="Arial Black"/>
                <a:cs typeface="Arial Black"/>
              </a:rPr>
              <a:t>r</a:t>
            </a:r>
            <a:endParaRPr sz="2011" dirty="0">
              <a:solidFill>
                <a:srgbClr val="C00000"/>
              </a:solidFill>
              <a:latin typeface="Arial Black"/>
              <a:cs typeface="Arial Black"/>
            </a:endParaRPr>
          </a:p>
        </p:txBody>
      </p:sp>
      <p:sp>
        <p:nvSpPr>
          <p:cNvPr id="4" name="object 4"/>
          <p:cNvSpPr txBox="1"/>
          <p:nvPr/>
        </p:nvSpPr>
        <p:spPr>
          <a:xfrm>
            <a:off x="11322294" y="6384151"/>
            <a:ext cx="325773" cy="190117"/>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559"/>
              </a:lnSpc>
              <a:spcBef>
                <a:spcPts val="0"/>
              </a:spcBef>
              <a:spcAft>
                <a:spcPts val="0"/>
              </a:spcAft>
            </a:pPr>
            <a:r>
              <a:rPr sz="1164">
                <a:solidFill>
                  <a:srgbClr val="4D4D4D"/>
                </a:solidFill>
                <a:latin typeface="Arial Unicode MS"/>
                <a:cs typeface="Arial Unicode MS"/>
              </a:rPr>
              <a:t>23</a:t>
            </a:r>
          </a:p>
        </p:txBody>
      </p:sp>
      <p:sp>
        <p:nvSpPr>
          <p:cNvPr id="6" name="Tijdelijke aanduiding voor datum 5">
            <a:extLst>
              <a:ext uri="{FF2B5EF4-FFF2-40B4-BE49-F238E27FC236}">
                <a16:creationId xmlns:a16="http://schemas.microsoft.com/office/drawing/2014/main" id="{0DCE50FF-178B-40E1-BADE-D6AE5DACE578}"/>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10F5962A-CB95-448E-8B92-D90A78C737B1}" type="datetime1">
              <a:rPr lang="en-US" smtClean="0"/>
              <a:pPr/>
              <a:t>8/12/2026</a:t>
            </a:fld>
            <a:endParaRPr lang="en-US"/>
          </a:p>
        </p:txBody>
      </p:sp>
      <p:sp>
        <p:nvSpPr>
          <p:cNvPr id="7" name="Tijdelijke aanduiding voor dianummer 6">
            <a:extLst>
              <a:ext uri="{FF2B5EF4-FFF2-40B4-BE49-F238E27FC236}">
                <a16:creationId xmlns:a16="http://schemas.microsoft.com/office/drawing/2014/main" id="{ACD3BDAE-0B65-4E43-8051-7C163FE5D8B7}"/>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18</a:t>
            </a:fld>
            <a:endParaRPr lang="en-US"/>
          </a:p>
        </p:txBody>
      </p:sp>
      <p:sp>
        <p:nvSpPr>
          <p:cNvPr id="12" name="Rechthoek 11">
            <a:extLst>
              <a:ext uri="{FF2B5EF4-FFF2-40B4-BE49-F238E27FC236}">
                <a16:creationId xmlns:a16="http://schemas.microsoft.com/office/drawing/2014/main" id="{B44AA349-CC23-E973-C8DE-B0C0A5AA9F46}"/>
              </a:ext>
            </a:extLst>
          </p:cNvPr>
          <p:cNvSpPr/>
          <p:nvPr/>
        </p:nvSpPr>
        <p:spPr>
          <a:xfrm>
            <a:off x="768486" y="1345645"/>
            <a:ext cx="8409894" cy="1323439"/>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8000" b="1" cap="none" spc="0" dirty="0">
                <a:ln/>
                <a:solidFill>
                  <a:srgbClr val="C00000"/>
                </a:solidFill>
                <a:effectLst/>
              </a:rPr>
              <a:t>Aandelenselectie</a:t>
            </a: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55988170-760A-8731-BB17-241E261867F1}"/>
              </a:ext>
            </a:extLst>
          </p:cNvPr>
          <p:cNvSpPr/>
          <p:nvPr/>
        </p:nvSpPr>
        <p:spPr>
          <a:xfrm>
            <a:off x="727990" y="0"/>
            <a:ext cx="3686312" cy="5526703"/>
          </a:xfrm>
          <a:prstGeom prst="rect">
            <a:avLst/>
          </a:prstGeom>
        </p:spPr>
        <p:style>
          <a:lnRef idx="2">
            <a:schemeClr val="accent2"/>
          </a:lnRef>
          <a:fillRef idx="1">
            <a:schemeClr val="lt1"/>
          </a:fillRef>
          <a:effectRef idx="0">
            <a:schemeClr val="accent2"/>
          </a:effectRef>
          <a:fontRef idx="minor">
            <a:schemeClr val="dk1"/>
          </a:fontRef>
        </p:style>
        <p:txBody>
          <a:bodyPr vert="horz" lIns="96783" tIns="48392" rIns="96783" bIns="48392"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defTabSz="967801">
              <a:lnSpc>
                <a:spcPct val="90000"/>
              </a:lnSpc>
              <a:spcBef>
                <a:spcPct val="0"/>
              </a:spcBef>
              <a:spcAft>
                <a:spcPts val="635"/>
              </a:spcAft>
            </a:pPr>
            <a:endParaRPr lang="en-US" sz="4763" b="1" cap="all" spc="0" dirty="0">
              <a:ln w="9525">
                <a:solidFill>
                  <a:schemeClr val="bg1"/>
                </a:solidFill>
                <a:prstDash val="solid"/>
              </a:ln>
              <a:solidFill>
                <a:srgbClr val="FF0000"/>
              </a:solidFill>
              <a:effectLst>
                <a:outerShdw blurRad="12700" dist="38100" dir="2700000" algn="tl" rotWithShape="0">
                  <a:schemeClr val="bg1">
                    <a:lumMod val="50000"/>
                  </a:schemeClr>
                </a:outerShdw>
              </a:effectLst>
              <a:latin typeface="+mj-lt"/>
              <a:ea typeface="+mj-ea"/>
              <a:cs typeface="+mj-cs"/>
            </a:endParaRPr>
          </a:p>
        </p:txBody>
      </p:sp>
      <p:sp>
        <p:nvSpPr>
          <p:cNvPr id="9" name="Rechthoek 8">
            <a:extLst>
              <a:ext uri="{FF2B5EF4-FFF2-40B4-BE49-F238E27FC236}">
                <a16:creationId xmlns:a16="http://schemas.microsoft.com/office/drawing/2014/main" id="{7DB8716D-F4C8-344E-0C79-1E320DFF557F}"/>
              </a:ext>
            </a:extLst>
          </p:cNvPr>
          <p:cNvSpPr/>
          <p:nvPr/>
        </p:nvSpPr>
        <p:spPr>
          <a:xfrm>
            <a:off x="4997176" y="137735"/>
            <a:ext cx="7147140" cy="666573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6783" tIns="48392" rIns="96783" bIns="48392"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1258141" lvl="2" algn="just" defTabSz="967801">
              <a:lnSpc>
                <a:spcPct val="90000"/>
              </a:lnSpc>
              <a:spcBef>
                <a:spcPts val="1058"/>
              </a:spcBef>
              <a:buClr>
                <a:schemeClr val="accent1">
                  <a:lumMod val="75000"/>
                </a:schemeClr>
              </a:buClr>
              <a:buSzPct val="85000"/>
            </a:pPr>
            <a:endParaRPr lang="en-US" sz="5715" b="1" dirty="0">
              <a:solidFill>
                <a:srgbClr val="FF0000"/>
              </a:solidFill>
              <a:highlight>
                <a:srgbClr val="FFFF00"/>
              </a:highlight>
            </a:endParaRPr>
          </a:p>
        </p:txBody>
      </p:sp>
      <p:sp>
        <p:nvSpPr>
          <p:cNvPr id="5" name="Tijdelijke aanduiding voor dianummer 4">
            <a:extLst>
              <a:ext uri="{FF2B5EF4-FFF2-40B4-BE49-F238E27FC236}">
                <a16:creationId xmlns:a16="http://schemas.microsoft.com/office/drawing/2014/main" id="{B046F76F-45D1-4394-AFF1-26D6D85F8800}"/>
              </a:ext>
            </a:extLst>
          </p:cNvPr>
          <p:cNvSpPr>
            <a:spLocks noGrp="1"/>
          </p:cNvSpPr>
          <p:nvPr>
            <p:ph type="sldNum" sz="quarter" idx="12"/>
          </p:nvPr>
        </p:nvSpPr>
        <p:spPr>
          <a:xfrm>
            <a:off x="8610600" y="6356350"/>
            <a:ext cx="2743200" cy="365125"/>
          </a:xfrm>
        </p:spPr>
        <p:txBody>
          <a:bodyPr vert="horz" lIns="96783" tIns="48392" rIns="96783" bIns="48392" rtlCol="0" anchor="ctr">
            <a:normAutofit fontScale="92500" lnSpcReduction="10000"/>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dirty="0"/>
              <a:pPr/>
              <a:t>19</a:t>
            </a:fld>
            <a:endParaRPr lang="en-US"/>
          </a:p>
        </p:txBody>
      </p:sp>
      <p:sp>
        <p:nvSpPr>
          <p:cNvPr id="7" name="Rechthoek 6">
            <a:extLst>
              <a:ext uri="{FF2B5EF4-FFF2-40B4-BE49-F238E27FC236}">
                <a16:creationId xmlns:a16="http://schemas.microsoft.com/office/drawing/2014/main" id="{BEBB7476-A81E-1F9E-7F91-CB92FE8F291F}"/>
              </a:ext>
            </a:extLst>
          </p:cNvPr>
          <p:cNvSpPr/>
          <p:nvPr/>
        </p:nvSpPr>
        <p:spPr>
          <a:xfrm>
            <a:off x="8370368" y="1260"/>
            <a:ext cx="400755" cy="977284"/>
          </a:xfrm>
          <a:prstGeom prst="rect">
            <a:avLst/>
          </a:prstGeom>
          <a:noFill/>
        </p:spPr>
        <p:txBody>
          <a:bodyPr wrap="square" lIns="96783" tIns="48392" rIns="96783" bIns="48392">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algn="ctr">
              <a:spcAft>
                <a:spcPts val="635"/>
              </a:spcAft>
            </a:pPr>
            <a:r>
              <a:rPr lang="nl-NL" sz="5715"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p>
        </p:txBody>
      </p:sp>
      <p:sp>
        <p:nvSpPr>
          <p:cNvPr id="3" name="Rechthoek 2">
            <a:extLst>
              <a:ext uri="{FF2B5EF4-FFF2-40B4-BE49-F238E27FC236}">
                <a16:creationId xmlns:a16="http://schemas.microsoft.com/office/drawing/2014/main" id="{EB10C939-127F-55B2-6F8F-73CB09859C6D}"/>
              </a:ext>
            </a:extLst>
          </p:cNvPr>
          <p:cNvSpPr/>
          <p:nvPr/>
        </p:nvSpPr>
        <p:spPr>
          <a:xfrm>
            <a:off x="5361377" y="280531"/>
            <a:ext cx="6418738" cy="4132808"/>
          </a:xfrm>
          <a:prstGeom prst="rect">
            <a:avLst/>
          </a:prstGeom>
          <a:noFill/>
        </p:spPr>
        <p:txBody>
          <a:bodyPr wrap="square" lIns="96783" tIns="48392" rIns="96783" bIns="48392" anchor="t">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algn="ctr"/>
            <a:r>
              <a:rPr lang="nl-NL" sz="57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Onze aan/verkoop adviezen</a:t>
            </a: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FFFF00"/>
                </a:highlight>
              </a:rPr>
              <a:t>DYNAMISCH BELEGGERS</a:t>
            </a:r>
          </a:p>
          <a:p>
            <a:pPr algn="ctr"/>
            <a:endParaRPr lang="nl-NL" sz="2964" b="1" cap="none" spc="0" dirty="0">
              <a:ln w="13462">
                <a:solidFill>
                  <a:schemeClr val="bg1"/>
                </a:solidFill>
                <a:prstDash val="solid"/>
              </a:ln>
              <a:solidFill>
                <a:srgbClr val="FF0000"/>
              </a:solidFill>
              <a:effectLst>
                <a:outerShdw dist="38100" dir="2700000" algn="bl" rotWithShape="0">
                  <a:schemeClr val="accent5"/>
                </a:outerShdw>
              </a:effectLst>
              <a:highlight>
                <a:srgbClr val="FFFF00"/>
              </a:highlight>
            </a:endParaRPr>
          </a:p>
          <a:p>
            <a:pPr algn="ctr"/>
            <a:endParaRPr lang="nl-NL" sz="2964" b="1" cap="none" spc="0" dirty="0">
              <a:ln w="13462">
                <a:solidFill>
                  <a:schemeClr val="bg1"/>
                </a:solidFill>
                <a:prstDash val="solid"/>
              </a:ln>
              <a:solidFill>
                <a:srgbClr val="FF0000"/>
              </a:solidFill>
              <a:effectLst>
                <a:outerShdw dist="38100" dir="2700000" algn="bl" rotWithShape="0">
                  <a:schemeClr val="accent5"/>
                </a:outerShdw>
              </a:effectLst>
              <a:highlight>
                <a:srgbClr val="FFFF00"/>
              </a:highlight>
            </a:endParaRP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Aankopen portfolio</a:t>
            </a: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Op goudmijnen</a:t>
            </a:r>
          </a:p>
        </p:txBody>
      </p:sp>
      <p:sp>
        <p:nvSpPr>
          <p:cNvPr id="6" name="Tekstvak 5">
            <a:extLst>
              <a:ext uri="{FF2B5EF4-FFF2-40B4-BE49-F238E27FC236}">
                <a16:creationId xmlns:a16="http://schemas.microsoft.com/office/drawing/2014/main" id="{0EB931B4-C0C9-E79E-6373-360A56E4BD17}"/>
              </a:ext>
            </a:extLst>
          </p:cNvPr>
          <p:cNvSpPr txBox="1"/>
          <p:nvPr/>
        </p:nvSpPr>
        <p:spPr>
          <a:xfrm>
            <a:off x="321547" y="5760145"/>
            <a:ext cx="4249314" cy="923330"/>
          </a:xfrm>
          <a:prstGeom prst="rect">
            <a:avLst/>
          </a:prstGeom>
          <a:noFill/>
        </p:spPr>
        <p:txBody>
          <a:bodyPr wrap="square" rtlCol="0">
            <a:spAutoFit/>
          </a:bodyPr>
          <a:lstStyle/>
          <a:p>
            <a:r>
              <a:rPr lang="nl-BE" b="1" u="sng" dirty="0">
                <a:solidFill>
                  <a:srgbClr val="FF0000"/>
                </a:solidFill>
                <a:highlight>
                  <a:srgbClr val="00FFFF"/>
                </a:highlight>
              </a:rPr>
              <a:t>Voor fractionele aankopen zijn wij de enige in Europa die dit kunnen dankzij platform van IABR</a:t>
            </a:r>
          </a:p>
        </p:txBody>
      </p:sp>
      <p:sp>
        <p:nvSpPr>
          <p:cNvPr id="4" name="Rechthoek 3">
            <a:extLst>
              <a:ext uri="{FF2B5EF4-FFF2-40B4-BE49-F238E27FC236}">
                <a16:creationId xmlns:a16="http://schemas.microsoft.com/office/drawing/2014/main" id="{850CCC36-9473-3EA9-D7DE-45553A5EFBC6}"/>
              </a:ext>
            </a:extLst>
          </p:cNvPr>
          <p:cNvSpPr/>
          <p:nvPr/>
        </p:nvSpPr>
        <p:spPr>
          <a:xfrm>
            <a:off x="805173" y="646830"/>
            <a:ext cx="3609129" cy="4662815"/>
          </a:xfrm>
          <a:prstGeom prst="rect">
            <a:avLst/>
          </a:prstGeom>
          <a:noFill/>
        </p:spPr>
        <p:txBody>
          <a:bodyPr wrap="square" lIns="91440" tIns="45720" rIns="91440" bIns="45720">
            <a:spAutoFit/>
          </a:bodyPr>
          <a:lstStyle/>
          <a:p>
            <a:pPr algn="ct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2026</a:t>
            </a:r>
          </a:p>
          <a:p>
            <a:pPr algn="ctr"/>
            <a:endParaRPr lang="nl-NL"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Succes met </a:t>
            </a:r>
          </a:p>
          <a:p>
            <a:pPr algn="ctr"/>
            <a:r>
              <a:rPr lang="nl-NL" sz="4000" b="1" cap="none" spc="0" dirty="0">
                <a:ln w="12700">
                  <a:solidFill>
                    <a:schemeClr val="accent3">
                      <a:lumMod val="50000"/>
                    </a:schemeClr>
                  </a:solidFill>
                  <a:prstDash val="solid"/>
                </a:ln>
                <a:solidFill>
                  <a:srgbClr val="FF0000"/>
                </a:solidFill>
                <a:effectLst>
                  <a:innerShdw blurRad="177800">
                    <a:schemeClr val="accent3">
                      <a:lumMod val="50000"/>
                    </a:schemeClr>
                  </a:innerShdw>
                </a:effectLst>
              </a:rPr>
              <a:t>B</a:t>
            </a: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r>
              <a:rPr lang="nl-NL" sz="5400" b="1" cap="none" spc="0" dirty="0">
                <a:ln w="12700">
                  <a:solidFill>
                    <a:schemeClr val="accent3">
                      <a:lumMod val="50000"/>
                    </a:schemeClr>
                  </a:solidFill>
                  <a:prstDash val="solid"/>
                </a:ln>
                <a:solidFill>
                  <a:srgbClr val="FFFF00"/>
                </a:solidFill>
                <a:effectLst>
                  <a:innerShdw blurRad="177800">
                    <a:schemeClr val="accent3">
                      <a:lumMod val="50000"/>
                    </a:schemeClr>
                  </a:innerShdw>
                </a:effectLst>
              </a:rPr>
              <a:t>T</a:t>
            </a: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r>
              <a:rPr lang="nl-NL" sz="3600" b="1" cap="none" spc="0" dirty="0">
                <a:ln w="12700">
                  <a:solidFill>
                    <a:schemeClr val="accent3">
                      <a:lumMod val="50000"/>
                    </a:schemeClr>
                  </a:solidFill>
                  <a:prstDash val="solid"/>
                </a:ln>
                <a:effectLst>
                  <a:innerShdw blurRad="177800">
                    <a:schemeClr val="accent3">
                      <a:lumMod val="50000"/>
                    </a:schemeClr>
                  </a:innerShdw>
                </a:effectLst>
              </a:rPr>
              <a:t>B</a:t>
            </a:r>
            <a:endParaRPr lang="nl-NL" sz="5400" b="1" cap="none" spc="0" dirty="0">
              <a:ln w="12700">
                <a:solidFill>
                  <a:schemeClr val="accent3">
                    <a:lumMod val="50000"/>
                  </a:schemeClr>
                </a:solidFill>
                <a:prstDash val="solid"/>
              </a:ln>
              <a:effectLst>
                <a:innerShdw blurRad="177800">
                  <a:schemeClr val="accent3">
                    <a:lumMod val="50000"/>
                  </a:schemeClr>
                </a:innerShdw>
              </a:effectLst>
            </a:endParaRPr>
          </a:p>
          <a:p>
            <a:pPr algn="ctr"/>
            <a:r>
              <a:rPr lang="nl-NL"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rPr>
              <a:t>BEURS TRADE </a:t>
            </a:r>
          </a:p>
          <a:p>
            <a:pPr algn="ctr"/>
            <a:r>
              <a:rPr lang="nl-NL" sz="9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rPr>
              <a:t>BelgiumBUSSCHAERT</a:t>
            </a:r>
            <a:endParaRPr lang="nl-NL" sz="9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endParaRPr>
          </a:p>
        </p:txBody>
      </p:sp>
      <p:sp>
        <p:nvSpPr>
          <p:cNvPr id="8" name="Rectangle 1">
            <a:extLst>
              <a:ext uri="{FF2B5EF4-FFF2-40B4-BE49-F238E27FC236}">
                <a16:creationId xmlns:a16="http://schemas.microsoft.com/office/drawing/2014/main" id="{50B2564A-C4A2-01FD-00E9-B634A87685C9}"/>
              </a:ext>
            </a:extLst>
          </p:cNvPr>
          <p:cNvSpPr>
            <a:spLocks noChangeArrowheads="1"/>
          </p:cNvSpPr>
          <p:nvPr/>
        </p:nvSpPr>
        <p:spPr bwMode="auto">
          <a:xfrm>
            <a:off x="5826695" y="-357124"/>
            <a:ext cx="538609" cy="714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5870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BE" altLang="nl-BE" sz="1800" b="0" i="0" u="none" strike="noStrike" cap="none" normalizeH="0" baseline="0" dirty="0">
                <a:ln>
                  <a:noFill/>
                </a:ln>
                <a:solidFill>
                  <a:schemeClr val="tx1"/>
                </a:solidFill>
                <a:effectLst/>
                <a:latin typeface="Arial" panose="020B0604020202020204" pitchFamily="34" charset="0"/>
              </a:rPr>
              <a:t>Deze</a:t>
            </a:r>
            <a:br>
              <a:rPr kumimoji="0" lang="nl-BE" altLang="nl-BE" sz="1800" b="0" i="0" u="none" strike="noStrike" cap="none" normalizeH="0" baseline="0" dirty="0">
                <a:ln>
                  <a:noFill/>
                </a:ln>
                <a:solidFill>
                  <a:srgbClr val="000000"/>
                </a:solidFill>
                <a:effectLst/>
                <a:latin typeface="Lato" panose="020F0502020204030203"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sp>
        <p:nvSpPr>
          <p:cNvPr id="10" name="Tekstvak 9">
            <a:extLst>
              <a:ext uri="{FF2B5EF4-FFF2-40B4-BE49-F238E27FC236}">
                <a16:creationId xmlns:a16="http://schemas.microsoft.com/office/drawing/2014/main" id="{6433E6AD-A270-6DA1-76D4-EEC316F2D26C}"/>
              </a:ext>
            </a:extLst>
          </p:cNvPr>
          <p:cNvSpPr txBox="1"/>
          <p:nvPr/>
        </p:nvSpPr>
        <p:spPr>
          <a:xfrm>
            <a:off x="5574890" y="5032646"/>
            <a:ext cx="6046839" cy="977284"/>
          </a:xfrm>
          <a:prstGeom prst="rect">
            <a:avLst/>
          </a:prstGeom>
          <a:noFill/>
        </p:spPr>
        <p:txBody>
          <a:bodyPr wrap="square" rtlCol="0">
            <a:spAutoFit/>
          </a:bodyPr>
          <a:lstStyle/>
          <a:p>
            <a:endParaRPr lang="nl-BE" dirty="0"/>
          </a:p>
        </p:txBody>
      </p:sp>
      <p:sp>
        <p:nvSpPr>
          <p:cNvPr id="11" name="Rectangle 3">
            <a:extLst>
              <a:ext uri="{FF2B5EF4-FFF2-40B4-BE49-F238E27FC236}">
                <a16:creationId xmlns:a16="http://schemas.microsoft.com/office/drawing/2014/main" id="{403E9591-A6F9-0DFC-5816-0BBB81CF7BFC}"/>
              </a:ext>
            </a:extLst>
          </p:cNvPr>
          <p:cNvSpPr>
            <a:spLocks noChangeArrowheads="1"/>
          </p:cNvSpPr>
          <p:nvPr/>
        </p:nvSpPr>
        <p:spPr bwMode="auto">
          <a:xfrm>
            <a:off x="6248367" y="-204724"/>
            <a:ext cx="65" cy="714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5870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dirty="0">
                <a:ln>
                  <a:noFill/>
                </a:ln>
                <a:solidFill>
                  <a:srgbClr val="000000"/>
                </a:solidFill>
                <a:effectLst/>
                <a:latin typeface="Lato" panose="020F0502020204030203"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sp>
        <p:nvSpPr>
          <p:cNvPr id="12" name="Tekstvak 11">
            <a:extLst>
              <a:ext uri="{FF2B5EF4-FFF2-40B4-BE49-F238E27FC236}">
                <a16:creationId xmlns:a16="http://schemas.microsoft.com/office/drawing/2014/main" id="{4F952F50-4A28-FE2E-B60E-21AE977ACCD0}"/>
              </a:ext>
            </a:extLst>
          </p:cNvPr>
          <p:cNvSpPr txBox="1"/>
          <p:nvPr/>
        </p:nvSpPr>
        <p:spPr>
          <a:xfrm>
            <a:off x="5466735" y="5325640"/>
            <a:ext cx="6403718" cy="923330"/>
          </a:xfrm>
          <a:prstGeom prst="rect">
            <a:avLst/>
          </a:prstGeom>
          <a:noFill/>
        </p:spPr>
        <p:txBody>
          <a:bodyPr wrap="square" rtlCol="0">
            <a:spAutoFit/>
          </a:bodyPr>
          <a:lstStyle/>
          <a:p>
            <a:r>
              <a:rPr lang="nl-BE" b="1" dirty="0">
                <a:solidFill>
                  <a:srgbClr val="FF0000"/>
                </a:solidFill>
                <a:highlight>
                  <a:srgbClr val="FFFF00"/>
                </a:highlight>
              </a:rPr>
              <a:t>Deze aandelen zijn aandelen die gekocht worden wegens hun</a:t>
            </a:r>
          </a:p>
          <a:p>
            <a:r>
              <a:rPr lang="nl-BE" b="1" dirty="0">
                <a:solidFill>
                  <a:srgbClr val="FF0000"/>
                </a:solidFill>
                <a:highlight>
                  <a:srgbClr val="FFFF00"/>
                </a:highlight>
              </a:rPr>
              <a:t>prijszettingvermogen </a:t>
            </a:r>
          </a:p>
        </p:txBody>
      </p:sp>
    </p:spTree>
    <p:extLst>
      <p:ext uri="{BB962C8B-B14F-4D97-AF65-F5344CB8AC3E}">
        <p14:creationId xmlns:p14="http://schemas.microsoft.com/office/powerpoint/2010/main" val="2894649543"/>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76" name="Straight Connector 75">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pic>
        <p:nvPicPr>
          <p:cNvPr id="3" name="Afbeelding 2">
            <a:extLst>
              <a:ext uri="{FF2B5EF4-FFF2-40B4-BE49-F238E27FC236}">
                <a16:creationId xmlns:a16="http://schemas.microsoft.com/office/drawing/2014/main" id="{6879546A-5581-6832-BF60-EBAA7B472625}"/>
              </a:ext>
            </a:extLst>
          </p:cNvPr>
          <p:cNvPicPr>
            <a:picLocks noChangeAspect="1"/>
          </p:cNvPicPr>
          <p:nvPr/>
        </p:nvPicPr>
        <p:blipFill>
          <a:blip r:embed="rId2"/>
          <a:stretch>
            <a:fillRect/>
          </a:stretch>
        </p:blipFill>
        <p:spPr>
          <a:xfrm>
            <a:off x="0" y="0"/>
            <a:ext cx="12192000" cy="7144378"/>
          </a:xfrm>
          <a:prstGeom prst="rect">
            <a:avLst/>
          </a:prstGeom>
        </p:spPr>
      </p:pic>
    </p:spTree>
    <p:extLst>
      <p:ext uri="{BB962C8B-B14F-4D97-AF65-F5344CB8AC3E}">
        <p14:creationId xmlns:p14="http://schemas.microsoft.com/office/powerpoint/2010/main" val="428576966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93B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B00D4DA0-AEDD-8188-7CDB-183194A6A34E}"/>
              </a:ext>
            </a:extLst>
          </p:cNvPr>
          <p:cNvSpPr>
            <a:spLocks noGrp="1"/>
          </p:cNvSpPr>
          <p:nvPr>
            <p:ph idx="1"/>
          </p:nvPr>
        </p:nvSpPr>
        <p:spPr/>
        <p:txBody>
          <a:bodyPr/>
          <a:lstStyle/>
          <a:p>
            <a:endParaRPr lang="nl-BE"/>
          </a:p>
        </p:txBody>
      </p:sp>
      <p:pic>
        <p:nvPicPr>
          <p:cNvPr id="4" name="Afbeelding 3">
            <a:extLst>
              <a:ext uri="{FF2B5EF4-FFF2-40B4-BE49-F238E27FC236}">
                <a16:creationId xmlns:a16="http://schemas.microsoft.com/office/drawing/2014/main" id="{8B20E28D-0776-11FB-E9C7-4BA1072AB608}"/>
              </a:ext>
            </a:extLst>
          </p:cNvPr>
          <p:cNvPicPr>
            <a:picLocks noChangeAspect="1"/>
          </p:cNvPicPr>
          <p:nvPr/>
        </p:nvPicPr>
        <p:blipFill>
          <a:blip r:embed="rId2"/>
          <a:stretch>
            <a:fillRect/>
          </a:stretch>
        </p:blipFill>
        <p:spPr>
          <a:xfrm>
            <a:off x="0" y="-80386"/>
            <a:ext cx="12192000" cy="7124282"/>
          </a:xfrm>
          <a:prstGeom prst="rect">
            <a:avLst/>
          </a:prstGeom>
        </p:spPr>
      </p:pic>
    </p:spTree>
    <p:extLst>
      <p:ext uri="{BB962C8B-B14F-4D97-AF65-F5344CB8AC3E}">
        <p14:creationId xmlns:p14="http://schemas.microsoft.com/office/powerpoint/2010/main" val="11113002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Tijdelijke aanduiding voor inhoud 3">
            <a:extLst>
              <a:ext uri="{FF2B5EF4-FFF2-40B4-BE49-F238E27FC236}">
                <a16:creationId xmlns:a16="http://schemas.microsoft.com/office/drawing/2014/main" id="{1CC15731-F6F3-3F62-FAD4-D21FA8E952DE}"/>
              </a:ext>
            </a:extLst>
          </p:cNvPr>
          <p:cNvPicPr>
            <a:picLocks noGrp="1" noChangeAspect="1"/>
          </p:cNvPicPr>
          <p:nvPr>
            <p:ph idx="1"/>
          </p:nvPr>
        </p:nvPicPr>
        <p:blipFill>
          <a:blip r:embed="rId2"/>
          <a:srcRect l="12445" r="-1" b="-1"/>
          <a:stretch>
            <a:fillRect/>
          </a:stretch>
        </p:blipFill>
        <p:spPr>
          <a:xfrm>
            <a:off x="20" y="1"/>
            <a:ext cx="12191979" cy="6858000"/>
          </a:xfrm>
          <a:prstGeom prst="rect">
            <a:avLst/>
          </a:prstGeom>
        </p:spPr>
      </p:pic>
      <p:grpSp>
        <p:nvGrpSpPr>
          <p:cNvPr id="16" name="Group 15">
            <a:extLst>
              <a:ext uri="{FF2B5EF4-FFF2-40B4-BE49-F238E27FC236}">
                <a16:creationId xmlns:a16="http://schemas.microsoft.com/office/drawing/2014/main" id="{D4D7444E-8572-6DFD-CB75-0984238C71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7" name="Rectangle 16">
              <a:extLst>
                <a:ext uri="{FF2B5EF4-FFF2-40B4-BE49-F238E27FC236}">
                  <a16:creationId xmlns:a16="http://schemas.microsoft.com/office/drawing/2014/main" id="{01C89D56-574B-DBE6-E414-A886D4CD9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6808B29-2E24-7E95-6543-9B0B821797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8619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8AD6582B-4A67-4397-750C-BA457302DB65}"/>
              </a:ext>
            </a:extLst>
          </p:cNvPr>
          <p:cNvPicPr>
            <a:picLocks noGrp="1" noChangeAspect="1"/>
          </p:cNvPicPr>
          <p:nvPr>
            <p:ph idx="1"/>
          </p:nvPr>
        </p:nvPicPr>
        <p:blipFill>
          <a:blip r:embed="rId2"/>
          <a:stretch>
            <a:fillRect/>
          </a:stretch>
        </p:blipFill>
        <p:spPr>
          <a:xfrm>
            <a:off x="-120580" y="0"/>
            <a:ext cx="12118312" cy="7124281"/>
          </a:xfrm>
          <a:prstGeom prst="rect">
            <a:avLst/>
          </a:prstGeom>
        </p:spPr>
      </p:pic>
    </p:spTree>
    <p:extLst>
      <p:ext uri="{BB962C8B-B14F-4D97-AF65-F5344CB8AC3E}">
        <p14:creationId xmlns:p14="http://schemas.microsoft.com/office/powerpoint/2010/main" val="1988243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46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7DF190D1-56C4-2043-A46F-0BB9A35AD0AD}"/>
              </a:ext>
            </a:extLst>
          </p:cNvPr>
          <p:cNvPicPr>
            <a:picLocks noGrp="1" noChangeAspect="1"/>
          </p:cNvPicPr>
          <p:nvPr>
            <p:ph idx="1"/>
          </p:nvPr>
        </p:nvPicPr>
        <p:blipFill>
          <a:blip r:embed="rId2"/>
          <a:stretch>
            <a:fillRect/>
          </a:stretch>
        </p:blipFill>
        <p:spPr>
          <a:xfrm>
            <a:off x="0" y="0"/>
            <a:ext cx="12062561" cy="7094136"/>
          </a:xfrm>
          <a:prstGeom prst="rect">
            <a:avLst/>
          </a:prstGeom>
        </p:spPr>
      </p:pic>
    </p:spTree>
    <p:extLst>
      <p:ext uri="{BB962C8B-B14F-4D97-AF65-F5344CB8AC3E}">
        <p14:creationId xmlns:p14="http://schemas.microsoft.com/office/powerpoint/2010/main" val="9712696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Tijdelijke aanduiding voor inhoud 3">
            <a:extLst>
              <a:ext uri="{FF2B5EF4-FFF2-40B4-BE49-F238E27FC236}">
                <a16:creationId xmlns:a16="http://schemas.microsoft.com/office/drawing/2014/main" id="{6602D1E6-6C9F-6B3F-B176-7F0A119D698B}"/>
              </a:ext>
            </a:extLst>
          </p:cNvPr>
          <p:cNvPicPr>
            <a:picLocks noGrp="1" noChangeAspect="1"/>
          </p:cNvPicPr>
          <p:nvPr>
            <p:ph idx="1"/>
          </p:nvPr>
        </p:nvPicPr>
        <p:blipFill>
          <a:blip r:embed="rId2"/>
          <a:srcRect l="13334" r="-1" b="-1"/>
          <a:stretch>
            <a:fillRect/>
          </a:stretch>
        </p:blipFill>
        <p:spPr>
          <a:xfrm>
            <a:off x="20" y="1"/>
            <a:ext cx="12191979" cy="6858000"/>
          </a:xfrm>
          <a:prstGeom prst="rect">
            <a:avLst/>
          </a:prstGeom>
        </p:spPr>
      </p:pic>
      <p:grpSp>
        <p:nvGrpSpPr>
          <p:cNvPr id="16" name="Group 15">
            <a:extLst>
              <a:ext uri="{FF2B5EF4-FFF2-40B4-BE49-F238E27FC236}">
                <a16:creationId xmlns:a16="http://schemas.microsoft.com/office/drawing/2014/main" id="{D4D7444E-8572-6DFD-CB75-0984238C71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7" name="Rectangle 16">
              <a:extLst>
                <a:ext uri="{FF2B5EF4-FFF2-40B4-BE49-F238E27FC236}">
                  <a16:creationId xmlns:a16="http://schemas.microsoft.com/office/drawing/2014/main" id="{01C89D56-574B-DBE6-E414-A886D4CD9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6808B29-2E24-7E95-6543-9B0B821797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704443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ijdelijke aanduiding voor inhoud 4">
            <a:extLst>
              <a:ext uri="{FF2B5EF4-FFF2-40B4-BE49-F238E27FC236}">
                <a16:creationId xmlns:a16="http://schemas.microsoft.com/office/drawing/2014/main" id="{6C091DAC-49F2-4D98-4092-32E4D491F68B}"/>
              </a:ext>
            </a:extLst>
          </p:cNvPr>
          <p:cNvPicPr>
            <a:picLocks noGrp="1" noChangeAspect="1"/>
          </p:cNvPicPr>
          <p:nvPr>
            <p:ph idx="1"/>
          </p:nvPr>
        </p:nvPicPr>
        <p:blipFill>
          <a:blip r:embed="rId2"/>
          <a:stretch>
            <a:fillRect/>
          </a:stretch>
        </p:blipFill>
        <p:spPr>
          <a:xfrm>
            <a:off x="-694" y="0"/>
            <a:ext cx="12192694" cy="7194620"/>
          </a:xfrm>
          <a:prstGeom prst="rect">
            <a:avLst/>
          </a:prstGeom>
        </p:spPr>
      </p:pic>
    </p:spTree>
    <p:extLst>
      <p:ext uri="{BB962C8B-B14F-4D97-AF65-F5344CB8AC3E}">
        <p14:creationId xmlns:p14="http://schemas.microsoft.com/office/powerpoint/2010/main" val="918810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ijdelijke aanduiding voor inhoud 4">
            <a:extLst>
              <a:ext uri="{FF2B5EF4-FFF2-40B4-BE49-F238E27FC236}">
                <a16:creationId xmlns:a16="http://schemas.microsoft.com/office/drawing/2014/main" id="{91FC4EEC-90A5-5956-7316-C0E7A03EDF9A}"/>
              </a:ext>
            </a:extLst>
          </p:cNvPr>
          <p:cNvPicPr>
            <a:picLocks noGrp="1" noChangeAspect="1"/>
          </p:cNvPicPr>
          <p:nvPr>
            <p:ph idx="1"/>
          </p:nvPr>
        </p:nvPicPr>
        <p:blipFill>
          <a:blip r:embed="rId2"/>
          <a:stretch>
            <a:fillRect/>
          </a:stretch>
        </p:blipFill>
        <p:spPr>
          <a:xfrm>
            <a:off x="0" y="0"/>
            <a:ext cx="12192344" cy="6858000"/>
          </a:xfrm>
          <a:prstGeom prst="rect">
            <a:avLst/>
          </a:prstGeom>
        </p:spPr>
      </p:pic>
    </p:spTree>
    <p:extLst>
      <p:ext uri="{BB962C8B-B14F-4D97-AF65-F5344CB8AC3E}">
        <p14:creationId xmlns:p14="http://schemas.microsoft.com/office/powerpoint/2010/main" val="30094990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ijdelijke aanduiding voor inhoud 4">
            <a:extLst>
              <a:ext uri="{FF2B5EF4-FFF2-40B4-BE49-F238E27FC236}">
                <a16:creationId xmlns:a16="http://schemas.microsoft.com/office/drawing/2014/main" id="{235A5E26-52A4-5C28-8319-A0A28935417A}"/>
              </a:ext>
            </a:extLst>
          </p:cNvPr>
          <p:cNvPicPr>
            <a:picLocks noGrp="1" noChangeAspect="1"/>
          </p:cNvPicPr>
          <p:nvPr>
            <p:ph idx="1"/>
          </p:nvPr>
        </p:nvPicPr>
        <p:blipFill>
          <a:blip r:embed="rId2"/>
          <a:srcRect t="16541" b="9749"/>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26755205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C9D9A2D-5A6E-FCD4-DC61-DBD44B0207B9}"/>
              </a:ext>
            </a:extLst>
          </p:cNvPr>
          <p:cNvSpPr>
            <a:spLocks noGrp="1"/>
          </p:cNvSpPr>
          <p:nvPr>
            <p:ph type="title"/>
          </p:nvPr>
        </p:nvSpPr>
        <p:spPr>
          <a:xfrm>
            <a:off x="838200" y="365125"/>
            <a:ext cx="5558489" cy="1325563"/>
          </a:xfrm>
        </p:spPr>
        <p:txBody>
          <a:bodyPr vert="horz" lIns="91440" tIns="45720" rIns="91440" bIns="45720" rtlCol="0" anchor="ctr">
            <a:normAutofit/>
          </a:bodyPr>
          <a:lstStyle/>
          <a:p>
            <a:r>
              <a:rPr lang="en-US" sz="2800" kern="1200">
                <a:solidFill>
                  <a:schemeClr val="tx1"/>
                </a:solidFill>
                <a:latin typeface="+mj-lt"/>
                <a:ea typeface="+mj-ea"/>
                <a:cs typeface="+mj-cs"/>
              </a:rPr>
              <a:t>Hoogste kwaliteit en toch goedkoop en met de modernste tools en ook  met persoonlijke adviseur!!</a:t>
            </a:r>
          </a:p>
        </p:txBody>
      </p:sp>
      <p:sp>
        <p:nvSpPr>
          <p:cNvPr id="148" name="Freeform: Shape 147">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jdelijke aanduiding voor tekst 2">
            <a:extLst>
              <a:ext uri="{FF2B5EF4-FFF2-40B4-BE49-F238E27FC236}">
                <a16:creationId xmlns:a16="http://schemas.microsoft.com/office/drawing/2014/main" id="{3C7478D6-2119-F93B-C941-5D43C1665A16}"/>
              </a:ext>
            </a:extLst>
          </p:cNvPr>
          <p:cNvSpPr>
            <a:spLocks noGrp="1"/>
          </p:cNvSpPr>
          <p:nvPr>
            <p:ph type="body" idx="1"/>
          </p:nvPr>
        </p:nvSpPr>
        <p:spPr>
          <a:xfrm>
            <a:off x="838200" y="1825625"/>
            <a:ext cx="5558489" cy="4351338"/>
          </a:xfrm>
        </p:spPr>
        <p:txBody>
          <a:bodyPr vert="horz" lIns="91440" tIns="45720" rIns="91440" bIns="45720" rtlCol="0">
            <a:normAutofit/>
          </a:bodyPr>
          <a:lstStyle/>
          <a:p>
            <a:r>
              <a:rPr lang="en-US" sz="1300"/>
              <a:t>Oei ;ja we zijn de GOEDKOOPSTE BROKER in europa</a:t>
            </a:r>
          </a:p>
          <a:p>
            <a:r>
              <a:rPr lang="en-US" sz="1300"/>
              <a:t>Ja ons platform is het meest professioneel,,plus ook een basic  dus beiden toppers</a:t>
            </a:r>
          </a:p>
          <a:p>
            <a:r>
              <a:rPr lang="en-US" sz="1300"/>
              <a:t>Och ja onze klanten  behoren tot de top beleggers</a:t>
            </a:r>
          </a:p>
          <a:p>
            <a:r>
              <a:rPr lang="en-US" sz="1300"/>
              <a:t>En ja onze klanten  zijn geen hangmat beleggers</a:t>
            </a:r>
          </a:p>
          <a:p>
            <a:r>
              <a:rPr lang="en-US" sz="1300"/>
              <a:t>Onze klanten volgen hun portefeuille steeds scherp op</a:t>
            </a:r>
          </a:p>
          <a:p>
            <a:r>
              <a:rPr lang="en-US" sz="1300"/>
              <a:t>Ze lezen onze weekberichten  en reageren</a:t>
            </a:r>
          </a:p>
          <a:p>
            <a:r>
              <a:rPr lang="en-US" sz="1300"/>
              <a:t>Ja niet iedereen is onmiddellijk weg met beleggen daarom dat ons kantoor hun dagelijks daarin helpt ,,dus de meest moderne tools met de aanpak van vroeger ,,,een assistent die geen computer is maar een MENS</a:t>
            </a:r>
          </a:p>
          <a:p>
            <a:r>
              <a:rPr lang="en-US" sz="1300"/>
              <a:t>Dus de beste combinatie  modernste tools met uw persoonlijke assistent beheerder/adviseur</a:t>
            </a:r>
          </a:p>
          <a:p>
            <a:r>
              <a:rPr lang="en-US" sz="1300"/>
              <a:t>En ja wij zijn tussen 50% à 90% goedkoper dan onze collegas,,omdat wij een wereldspeler zijn die aanwezig is in 100 landen !!</a:t>
            </a:r>
          </a:p>
          <a:p>
            <a:endParaRPr lang="en-US" sz="1300"/>
          </a:p>
        </p:txBody>
      </p:sp>
      <p:sp>
        <p:nvSpPr>
          <p:cNvPr id="150" name="Oval 149">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Block Arc 151">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4" name="Freeform: Shape 153">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56" name="Straight Connector 155">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58" name="Freeform: Shape 157">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60" name="Arc 159">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2" name="Freeform: Shape 161">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vak 3">
            <a:extLst>
              <a:ext uri="{FF2B5EF4-FFF2-40B4-BE49-F238E27FC236}">
                <a16:creationId xmlns:a16="http://schemas.microsoft.com/office/drawing/2014/main" id="{BCDA59C8-16E3-696D-AA42-1D81C04B8FE1}"/>
              </a:ext>
            </a:extLst>
          </p:cNvPr>
          <p:cNvSpPr txBox="1"/>
          <p:nvPr/>
        </p:nvSpPr>
        <p:spPr>
          <a:xfrm>
            <a:off x="884255" y="5918479"/>
            <a:ext cx="10630411" cy="769441"/>
          </a:xfrm>
          <a:prstGeom prst="rect">
            <a:avLst/>
          </a:prstGeom>
          <a:noFill/>
        </p:spPr>
        <p:txBody>
          <a:bodyPr wrap="square" rtlCol="0">
            <a:spAutoFit/>
          </a:bodyPr>
          <a:lstStyle/>
          <a:p>
            <a:pPr>
              <a:spcAft>
                <a:spcPts val="600"/>
              </a:spcAft>
            </a:pPr>
            <a:r>
              <a:rPr lang="nl-BE" sz="3200" b="1" dirty="0">
                <a:solidFill>
                  <a:srgbClr val="FF0000"/>
                </a:solidFill>
              </a:rPr>
              <a:t>Dat zijn de voordelen van </a:t>
            </a:r>
            <a:r>
              <a:rPr lang="nl-BE" sz="4400" b="1" dirty="0">
                <a:solidFill>
                  <a:schemeClr val="accent4">
                    <a:lumMod val="50000"/>
                  </a:schemeClr>
                </a:solidFill>
                <a:highlight>
                  <a:srgbClr val="FFFF00"/>
                </a:highlight>
              </a:rPr>
              <a:t>Beurs TRADE </a:t>
            </a:r>
            <a:r>
              <a:rPr lang="nl-BE" b="1" dirty="0">
                <a:solidFill>
                  <a:srgbClr val="FF0000"/>
                </a:solidFill>
                <a:highlight>
                  <a:srgbClr val="FFFF00"/>
                </a:highlight>
              </a:rPr>
              <a:t>busschaert</a:t>
            </a:r>
            <a:endParaRPr lang="nl-BE" sz="3200" b="1">
              <a:solidFill>
                <a:srgbClr val="FF0000"/>
              </a:solidFill>
              <a:highlight>
                <a:srgbClr val="FFFF00"/>
              </a:highlight>
            </a:endParaRPr>
          </a:p>
        </p:txBody>
      </p:sp>
    </p:spTree>
    <p:extLst>
      <p:ext uri="{BB962C8B-B14F-4D97-AF65-F5344CB8AC3E}">
        <p14:creationId xmlns:p14="http://schemas.microsoft.com/office/powerpoint/2010/main" val="2865048880"/>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86A70186-65BE-C5DA-AC89-C197AD5FF744}"/>
              </a:ext>
            </a:extLst>
          </p:cNvPr>
          <p:cNvPicPr>
            <a:picLocks noChangeAspect="1"/>
          </p:cNvPicPr>
          <p:nvPr/>
        </p:nvPicPr>
        <p:blipFill>
          <a:blip r:embed="rId3"/>
          <a:stretch>
            <a:fillRect/>
          </a:stretch>
        </p:blipFill>
        <p:spPr>
          <a:xfrm>
            <a:off x="1968500" y="457200"/>
            <a:ext cx="8255000" cy="5943600"/>
          </a:xfrm>
          <a:prstGeom prst="rect">
            <a:avLst/>
          </a:prstGeom>
        </p:spPr>
      </p:pic>
    </p:spTree>
    <p:extLst>
      <p:ext uri="{BB962C8B-B14F-4D97-AF65-F5344CB8AC3E}">
        <p14:creationId xmlns:p14="http://schemas.microsoft.com/office/powerpoint/2010/main" val="1347762497"/>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0AC73FF2-2533-C08D-69F3-8E464C76084C}"/>
              </a:ext>
            </a:extLst>
          </p:cNvPr>
          <p:cNvPicPr>
            <a:picLocks noChangeAspect="1"/>
          </p:cNvPicPr>
          <p:nvPr/>
        </p:nvPicPr>
        <p:blipFill>
          <a:blip r:embed="rId2"/>
          <a:stretch>
            <a:fillRect/>
          </a:stretch>
        </p:blipFill>
        <p:spPr>
          <a:xfrm>
            <a:off x="457200" y="1370838"/>
            <a:ext cx="11277600" cy="4116323"/>
          </a:xfrm>
          <a:prstGeom prst="rect">
            <a:avLst/>
          </a:prstGeom>
        </p:spPr>
      </p:pic>
    </p:spTree>
    <p:extLst>
      <p:ext uri="{BB962C8B-B14F-4D97-AF65-F5344CB8AC3E}">
        <p14:creationId xmlns:p14="http://schemas.microsoft.com/office/powerpoint/2010/main" val="1669757963"/>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F8C816AE-083B-8621-B414-8A2D71A62A25}"/>
              </a:ext>
            </a:extLst>
          </p:cNvPr>
          <p:cNvPicPr>
            <a:picLocks noChangeAspect="1"/>
          </p:cNvPicPr>
          <p:nvPr/>
        </p:nvPicPr>
        <p:blipFill>
          <a:blip r:embed="rId2"/>
          <a:stretch>
            <a:fillRect/>
          </a:stretch>
        </p:blipFill>
        <p:spPr>
          <a:xfrm>
            <a:off x="2193625" y="1123527"/>
            <a:ext cx="7804745" cy="4604800"/>
          </a:xfrm>
          <a:prstGeom prst="rect">
            <a:avLst/>
          </a:prstGeom>
        </p:spPr>
      </p:pic>
      <p:sp>
        <p:nvSpPr>
          <p:cNvPr id="7" name="Rechthoek 6">
            <a:extLst>
              <a:ext uri="{FF2B5EF4-FFF2-40B4-BE49-F238E27FC236}">
                <a16:creationId xmlns:a16="http://schemas.microsoft.com/office/drawing/2014/main" id="{B2E6F454-CFFA-CFD3-223A-607A195BB6AD}"/>
              </a:ext>
            </a:extLst>
          </p:cNvPr>
          <p:cNvSpPr/>
          <p:nvPr/>
        </p:nvSpPr>
        <p:spPr>
          <a:xfrm>
            <a:off x="4117346" y="5995973"/>
            <a:ext cx="3957302"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5400" b="1" cap="none" spc="0" dirty="0">
                <a:ln/>
                <a:solidFill>
                  <a:schemeClr val="accent4"/>
                </a:solidFill>
                <a:effectLst/>
              </a:rPr>
              <a:t>Beste keuze</a:t>
            </a:r>
          </a:p>
        </p:txBody>
      </p:sp>
    </p:spTree>
    <p:extLst>
      <p:ext uri="{BB962C8B-B14F-4D97-AF65-F5344CB8AC3E}">
        <p14:creationId xmlns:p14="http://schemas.microsoft.com/office/powerpoint/2010/main" val="2576975908"/>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711AD3B3-1732-6BE5-109B-1A5329CCE68C}"/>
              </a:ext>
            </a:extLst>
          </p:cNvPr>
          <p:cNvSpPr/>
          <p:nvPr/>
        </p:nvSpPr>
        <p:spPr>
          <a:xfrm>
            <a:off x="3371904" y="2451236"/>
            <a:ext cx="3140165" cy="92333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lIns="91440" tIns="45720" rIns="91440" bIns="45720">
            <a:spAutoFit/>
          </a:bodyPr>
          <a:lstStyle/>
          <a:p>
            <a:pPr algn="ctr"/>
            <a:r>
              <a:rPr lang="nl-NL" sz="5400" b="1" dirty="0">
                <a:ln w="0"/>
                <a:solidFill>
                  <a:srgbClr val="FF0000"/>
                </a:solidFill>
                <a:effectLst>
                  <a:outerShdw blurRad="38100" dist="25400" dir="5400000" algn="ctr" rotWithShape="0">
                    <a:srgbClr val="6E747A">
                      <a:alpha val="43000"/>
                    </a:srgbClr>
                  </a:outerShdw>
                </a:effectLst>
              </a:rPr>
              <a:t>Beurs</a:t>
            </a:r>
          </a:p>
        </p:txBody>
      </p:sp>
      <p:sp>
        <p:nvSpPr>
          <p:cNvPr id="4" name="Rechthoek 3">
            <a:extLst>
              <a:ext uri="{FF2B5EF4-FFF2-40B4-BE49-F238E27FC236}">
                <a16:creationId xmlns:a16="http://schemas.microsoft.com/office/drawing/2014/main" id="{C80932DF-4816-B3B8-D751-CF60F40DADD6}"/>
              </a:ext>
            </a:extLst>
          </p:cNvPr>
          <p:cNvSpPr/>
          <p:nvPr/>
        </p:nvSpPr>
        <p:spPr>
          <a:xfrm>
            <a:off x="3371904" y="3613665"/>
            <a:ext cx="3263394" cy="92333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lIns="91440" tIns="45720" rIns="91440" bIns="45720">
            <a:spAutoFit/>
          </a:bodyPr>
          <a:lstStyle/>
          <a:p>
            <a:pPr algn="ctr"/>
            <a:r>
              <a:rPr lang="nl-NL" sz="5400" b="1" cap="none" spc="0" dirty="0" err="1">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rPr>
              <a:t>Bourse</a:t>
            </a:r>
            <a:endParaRPr lang="nl-NL" sz="5400" b="1" cap="none" spc="0" dirty="0">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endParaRPr>
          </a:p>
        </p:txBody>
      </p:sp>
      <p:sp>
        <p:nvSpPr>
          <p:cNvPr id="5" name="Rechthoek 4">
            <a:extLst>
              <a:ext uri="{FF2B5EF4-FFF2-40B4-BE49-F238E27FC236}">
                <a16:creationId xmlns:a16="http://schemas.microsoft.com/office/drawing/2014/main" id="{3107DBAA-5EE6-D03A-3C31-B7EE69844249}"/>
              </a:ext>
            </a:extLst>
          </p:cNvPr>
          <p:cNvSpPr/>
          <p:nvPr/>
        </p:nvSpPr>
        <p:spPr>
          <a:xfrm>
            <a:off x="6242002" y="2321004"/>
            <a:ext cx="4598567" cy="2215991"/>
          </a:xfrm>
          <a:prstGeom prst="rect">
            <a:avLst/>
          </a:prstGeom>
          <a:noFill/>
        </p:spPr>
        <p:txBody>
          <a:bodyPr wrap="none" lIns="91440" tIns="45720" rIns="91440" bIns="45720">
            <a:spAutoFit/>
          </a:bodyPr>
          <a:lstStyle/>
          <a:p>
            <a:pPr algn="ctr"/>
            <a:r>
              <a:rPr lang="nl-NL" sz="13800" b="1" cap="none" spc="0" dirty="0">
                <a:ln w="13462">
                  <a:solidFill>
                    <a:schemeClr val="bg1"/>
                  </a:solidFill>
                  <a:prstDash val="solid"/>
                </a:ln>
                <a:effectLst>
                  <a:outerShdw dist="38100" dir="2700000" algn="bl" rotWithShape="0">
                    <a:schemeClr val="accent5"/>
                  </a:outerShdw>
                </a:effectLst>
              </a:rPr>
              <a:t>Trade</a:t>
            </a:r>
          </a:p>
        </p:txBody>
      </p:sp>
      <p:sp>
        <p:nvSpPr>
          <p:cNvPr id="6" name="Rechthoek 5">
            <a:extLst>
              <a:ext uri="{FF2B5EF4-FFF2-40B4-BE49-F238E27FC236}">
                <a16:creationId xmlns:a16="http://schemas.microsoft.com/office/drawing/2014/main" id="{A69694E8-1CF7-CB63-A1D8-A2A96DF1E799}"/>
              </a:ext>
            </a:extLst>
          </p:cNvPr>
          <p:cNvSpPr/>
          <p:nvPr/>
        </p:nvSpPr>
        <p:spPr>
          <a:xfrm>
            <a:off x="9206827" y="4445004"/>
            <a:ext cx="2162130" cy="757055"/>
          </a:xfrm>
          <a:prstGeom prst="rect">
            <a:avLst/>
          </a:prstGeom>
          <a:noFill/>
        </p:spPr>
        <p:txBody>
          <a:bodyPr wrap="none" lIns="91440" tIns="45720" rIns="91440" bIns="45720">
            <a:normAutofit/>
          </a:bodyPr>
          <a:lstStyle/>
          <a:p>
            <a:pPr algn="ctr"/>
            <a:r>
              <a:rPr lang="nl-NL"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a:t>
            </a:r>
            <a:r>
              <a:rPr lang="nl-NL"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rPr>
              <a:t>by </a:t>
            </a:r>
            <a:r>
              <a:rPr lang="nl-NL" b="1" cap="none" spc="0"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rPr>
              <a:t>Busschaert&amp;co</a:t>
            </a:r>
            <a:endParaRPr lang="nl-NL"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endParaRPr>
          </a:p>
        </p:txBody>
      </p:sp>
      <p:sp>
        <p:nvSpPr>
          <p:cNvPr id="9" name="Rechthoek 8">
            <a:extLst>
              <a:ext uri="{FF2B5EF4-FFF2-40B4-BE49-F238E27FC236}">
                <a16:creationId xmlns:a16="http://schemas.microsoft.com/office/drawing/2014/main" id="{13926419-98DF-3E94-5EE0-2A2C9C3968A3}"/>
              </a:ext>
            </a:extLst>
          </p:cNvPr>
          <p:cNvSpPr/>
          <p:nvPr/>
        </p:nvSpPr>
        <p:spPr>
          <a:xfrm>
            <a:off x="5801360" y="164584"/>
            <a:ext cx="6537316" cy="2259220"/>
          </a:xfrm>
          <a:prstGeom prst="rect">
            <a:avLst/>
          </a:prstGeom>
          <a:noFill/>
        </p:spPr>
        <p:txBody>
          <a:bodyPr wrap="square" lIns="91440" tIns="45720" rIns="91440" bIns="45720">
            <a:normAutofit/>
          </a:bodyPr>
          <a:lstStyle/>
          <a:p>
            <a:pPr algn="ctr"/>
            <a:r>
              <a:rPr lang="nl-NL" sz="5400" b="1" cap="none" spc="0" dirty="0">
                <a:ln w="6600">
                  <a:solidFill>
                    <a:schemeClr val="accent2"/>
                  </a:solidFill>
                  <a:prstDash val="solid"/>
                </a:ln>
                <a:solidFill>
                  <a:srgbClr val="FFFFFF"/>
                </a:solidFill>
                <a:effectLst>
                  <a:outerShdw dist="38100" dir="2700000" algn="tl" rotWithShape="0">
                    <a:schemeClr val="accent2"/>
                  </a:outerShdw>
                </a:effectLst>
              </a:rPr>
              <a:t>BEURS .</a:t>
            </a:r>
            <a:r>
              <a:rPr lang="nl-BE" sz="5400" b="1" cap="none" spc="0" dirty="0">
                <a:ln w="6600">
                  <a:solidFill>
                    <a:schemeClr val="accent2"/>
                  </a:solidFill>
                  <a:prstDash val="solid"/>
                </a:ln>
                <a:solidFill>
                  <a:srgbClr val="FFFFFF"/>
                </a:solidFill>
                <a:effectLst>
                  <a:outerShdw dist="38100" dir="2700000" algn="tl" rotWithShape="0">
                    <a:schemeClr val="accent2"/>
                  </a:outerShdw>
                </a:effectLst>
              </a:rPr>
              <a:t>TRADE. </a:t>
            </a:r>
            <a:r>
              <a:rPr lang="nl-BE" sz="2800" b="1" cap="none" spc="0" dirty="0">
                <a:ln w="6600">
                  <a:solidFill>
                    <a:schemeClr val="accent2"/>
                  </a:solidFill>
                  <a:prstDash val="solid"/>
                </a:ln>
                <a:solidFill>
                  <a:srgbClr val="FFFFFF"/>
                </a:solidFill>
                <a:effectLst>
                  <a:outerShdw dist="38100" dir="2700000" algn="tl" rotWithShape="0">
                    <a:schemeClr val="accent2"/>
                  </a:outerShdw>
                </a:effectLst>
              </a:rPr>
              <a:t>Belgium</a:t>
            </a:r>
          </a:p>
          <a:p>
            <a:pPr algn="ctr"/>
            <a:r>
              <a:rPr lang="nl-BE" sz="1400" b="1" cap="none" spc="0">
                <a:ln w="6600">
                  <a:solidFill>
                    <a:schemeClr val="accent2"/>
                  </a:solidFill>
                  <a:prstDash val="solid"/>
                </a:ln>
                <a:solidFill>
                  <a:srgbClr val="FFFFFF"/>
                </a:solidFill>
                <a:effectLst>
                  <a:outerShdw dist="38100" dir="2700000" algn="tl" rotWithShape="0">
                    <a:schemeClr val="accent2"/>
                  </a:outerShdw>
                </a:effectLst>
              </a:rPr>
              <a:t>Busschaert</a:t>
            </a:r>
            <a:endParaRPr lang="nl-NL"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13" name="Afbeelding 12">
            <a:extLst>
              <a:ext uri="{FF2B5EF4-FFF2-40B4-BE49-F238E27FC236}">
                <a16:creationId xmlns:a16="http://schemas.microsoft.com/office/drawing/2014/main" id="{C4722DFE-3357-82B5-9B83-B6B3B0450A2A}"/>
              </a:ext>
            </a:extLst>
          </p:cNvPr>
          <p:cNvPicPr>
            <a:picLocks noChangeAspect="1"/>
          </p:cNvPicPr>
          <p:nvPr/>
        </p:nvPicPr>
        <p:blipFill>
          <a:blip r:embed="rId2"/>
          <a:stretch>
            <a:fillRect/>
          </a:stretch>
        </p:blipFill>
        <p:spPr>
          <a:xfrm>
            <a:off x="2381304" y="467253"/>
            <a:ext cx="3347973" cy="1043991"/>
          </a:xfrm>
          <a:prstGeom prst="rect">
            <a:avLst/>
          </a:prstGeom>
        </p:spPr>
      </p:pic>
      <p:sp>
        <p:nvSpPr>
          <p:cNvPr id="3" name="Rechthoek 2">
            <a:extLst>
              <a:ext uri="{FF2B5EF4-FFF2-40B4-BE49-F238E27FC236}">
                <a16:creationId xmlns:a16="http://schemas.microsoft.com/office/drawing/2014/main" id="{CC097785-BDAA-2400-7A66-1A68FDFD435F}"/>
              </a:ext>
            </a:extLst>
          </p:cNvPr>
          <p:cNvSpPr/>
          <p:nvPr/>
        </p:nvSpPr>
        <p:spPr>
          <a:xfrm>
            <a:off x="1092163" y="5229491"/>
            <a:ext cx="9722854" cy="156966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9600" b="1" cap="none" spc="0" dirty="0">
                <a:ln/>
                <a:solidFill>
                  <a:srgbClr val="FFFF00"/>
                </a:solidFill>
                <a:effectLst/>
              </a:rPr>
              <a:t>U</a:t>
            </a:r>
            <a:r>
              <a:rPr lang="nl-NL" sz="8000" b="1" cap="none" spc="0" dirty="0">
                <a:ln/>
                <a:solidFill>
                  <a:srgbClr val="FFFF00"/>
                </a:solidFill>
                <a:effectLst/>
              </a:rPr>
              <a:t>w Europese Broker</a:t>
            </a:r>
            <a:endParaRPr lang="nl-NL" sz="9600" b="1" cap="none" spc="0" dirty="0">
              <a:ln/>
              <a:solidFill>
                <a:srgbClr val="FFFF00"/>
              </a:solidFill>
              <a:effectLst/>
            </a:endParaRPr>
          </a:p>
        </p:txBody>
      </p:sp>
      <p:sp>
        <p:nvSpPr>
          <p:cNvPr id="8" name="Tekstvak 7">
            <a:extLst>
              <a:ext uri="{FF2B5EF4-FFF2-40B4-BE49-F238E27FC236}">
                <a16:creationId xmlns:a16="http://schemas.microsoft.com/office/drawing/2014/main" id="{040D6BA6-70FB-F55D-7903-EBA1D872E35C}"/>
              </a:ext>
            </a:extLst>
          </p:cNvPr>
          <p:cNvSpPr txBox="1"/>
          <p:nvPr/>
        </p:nvSpPr>
        <p:spPr>
          <a:xfrm>
            <a:off x="9622350" y="989249"/>
            <a:ext cx="6108568" cy="307777"/>
          </a:xfrm>
          <a:prstGeom prst="rect">
            <a:avLst/>
          </a:prstGeom>
          <a:noFill/>
        </p:spPr>
        <p:txBody>
          <a:bodyPr wrap="square">
            <a:spAutoFit/>
          </a:bodyPr>
          <a:lstStyle/>
          <a:p>
            <a:r>
              <a:rPr lang="nl-NL" sz="1400" b="1" cap="none" spc="0" dirty="0">
                <a:ln/>
                <a:solidFill>
                  <a:srgbClr val="FFFF00"/>
                </a:solidFill>
                <a:effectLst/>
              </a:rPr>
              <a:t>beursagent mexem </a:t>
            </a:r>
            <a:r>
              <a:rPr lang="nl-NL" sz="1400" b="1" cap="none" spc="0" dirty="0" err="1">
                <a:ln/>
                <a:solidFill>
                  <a:srgbClr val="FFFF00"/>
                </a:solidFill>
                <a:effectLst/>
              </a:rPr>
              <a:t>ltd</a:t>
            </a:r>
            <a:endParaRPr lang="nl-BE" sz="1400" dirty="0"/>
          </a:p>
        </p:txBody>
      </p:sp>
    </p:spTree>
    <p:extLst>
      <p:ext uri="{BB962C8B-B14F-4D97-AF65-F5344CB8AC3E}">
        <p14:creationId xmlns:p14="http://schemas.microsoft.com/office/powerpoint/2010/main" val="766417534"/>
      </p:ext>
    </p:extLst>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4" name="Rectangle 82">
            <a:extLst>
              <a:ext uri="{FF2B5EF4-FFF2-40B4-BE49-F238E27FC236}">
                <a16:creationId xmlns:a16="http://schemas.microsoft.com/office/drawing/2014/main" id="{8C886788-700E-4D20-9F80-E0E96837A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5" name="Freeform: Shape 84">
            <a:extLst>
              <a:ext uri="{FF2B5EF4-FFF2-40B4-BE49-F238E27FC236}">
                <a16:creationId xmlns:a16="http://schemas.microsoft.com/office/drawing/2014/main" id="{1850674C-4E08-4C62-A3E2-6337FE4F7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87" name="Freeform: Shape 86">
            <a:extLst>
              <a:ext uri="{FF2B5EF4-FFF2-40B4-BE49-F238E27FC236}">
                <a16:creationId xmlns:a16="http://schemas.microsoft.com/office/drawing/2014/main" id="{BCE4FF05-2B0C-4C97-A9B4-E163085A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3F7FF148-7036-904A-332F-2E4DDC7834DB}"/>
              </a:ext>
            </a:extLst>
          </p:cNvPr>
          <p:cNvSpPr>
            <a:spLocks noGrp="1"/>
          </p:cNvSpPr>
          <p:nvPr>
            <p:ph type="title"/>
          </p:nvPr>
        </p:nvSpPr>
        <p:spPr>
          <a:xfrm>
            <a:off x="475488" y="1124712"/>
            <a:ext cx="4023360" cy="3200400"/>
          </a:xfrm>
        </p:spPr>
        <p:txBody>
          <a:bodyPr vert="horz" lIns="91440" tIns="45720" rIns="91440" bIns="45720" rtlCol="0" anchor="b">
            <a:normAutofit/>
          </a:bodyPr>
          <a:lstStyle/>
          <a:p>
            <a:r>
              <a:rPr lang="en-US" sz="4100"/>
              <a:t>Wij bieden u zowel voor aankoop of verkoop de scherpste prijzen</a:t>
            </a:r>
          </a:p>
        </p:txBody>
      </p:sp>
      <p:sp>
        <p:nvSpPr>
          <p:cNvPr id="3" name="Tijdelijke aanduiding voor tekst 2">
            <a:extLst>
              <a:ext uri="{FF2B5EF4-FFF2-40B4-BE49-F238E27FC236}">
                <a16:creationId xmlns:a16="http://schemas.microsoft.com/office/drawing/2014/main" id="{ADB2729E-D61E-03EF-1AAB-1C580D87162A}"/>
              </a:ext>
            </a:extLst>
          </p:cNvPr>
          <p:cNvSpPr>
            <a:spLocks noGrp="1"/>
          </p:cNvSpPr>
          <p:nvPr>
            <p:ph type="body" idx="1"/>
          </p:nvPr>
        </p:nvSpPr>
        <p:spPr>
          <a:xfrm>
            <a:off x="475488" y="4873752"/>
            <a:ext cx="3931920" cy="1207008"/>
          </a:xfrm>
        </p:spPr>
        <p:txBody>
          <a:bodyPr vert="horz" lIns="91440" tIns="45720" rIns="91440" bIns="45720" rtlCol="0">
            <a:normAutofit/>
          </a:bodyPr>
          <a:lstStyle/>
          <a:p>
            <a:pPr marL="0" indent="0">
              <a:buNone/>
            </a:pPr>
            <a:r>
              <a:rPr lang="en-US" sz="2400" b="1" cap="none" spc="0">
                <a:ln w="22225">
                  <a:solidFill>
                    <a:schemeClr val="accent2"/>
                  </a:solidFill>
                  <a:prstDash val="solid"/>
                </a:ln>
                <a:effectLst/>
              </a:rPr>
              <a:t>Goldbugs uw goudbroker</a:t>
            </a:r>
          </a:p>
        </p:txBody>
      </p:sp>
      <p:sp>
        <p:nvSpPr>
          <p:cNvPr id="96" name="Rectangle 88">
            <a:extLst>
              <a:ext uri="{FF2B5EF4-FFF2-40B4-BE49-F238E27FC236}">
                <a16:creationId xmlns:a16="http://schemas.microsoft.com/office/drawing/2014/main" id="{529C2A7A-A6B6-4A56-B11C-8E967D88A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1B3A9F71-DF26-2021-60C6-C86CC3971832}"/>
              </a:ext>
            </a:extLst>
          </p:cNvPr>
          <p:cNvPicPr>
            <a:picLocks noChangeAspect="1"/>
          </p:cNvPicPr>
          <p:nvPr/>
        </p:nvPicPr>
        <p:blipFill>
          <a:blip r:embed="rId3"/>
          <a:stretch>
            <a:fillRect/>
          </a:stretch>
        </p:blipFill>
        <p:spPr>
          <a:xfrm>
            <a:off x="5546903" y="1288158"/>
            <a:ext cx="5989326" cy="1617118"/>
          </a:xfrm>
          <a:prstGeom prst="rect">
            <a:avLst/>
          </a:prstGeom>
        </p:spPr>
      </p:pic>
      <p:sp>
        <p:nvSpPr>
          <p:cNvPr id="97" name="Rectangle 90">
            <a:extLst>
              <a:ext uri="{FF2B5EF4-FFF2-40B4-BE49-F238E27FC236}">
                <a16:creationId xmlns:a16="http://schemas.microsoft.com/office/drawing/2014/main" id="{FDBD7205-E536-4134-8768-AC3E1A3C5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Afbeelding 6">
            <a:extLst>
              <a:ext uri="{FF2B5EF4-FFF2-40B4-BE49-F238E27FC236}">
                <a16:creationId xmlns:a16="http://schemas.microsoft.com/office/drawing/2014/main" id="{1ACABE8E-1478-FAFB-5A9A-50102EA59854}"/>
              </a:ext>
            </a:extLst>
          </p:cNvPr>
          <p:cNvPicPr>
            <a:picLocks noChangeAspect="1"/>
          </p:cNvPicPr>
          <p:nvPr/>
        </p:nvPicPr>
        <p:blipFill>
          <a:blip r:embed="rId4"/>
          <a:stretch>
            <a:fillRect/>
          </a:stretch>
        </p:blipFill>
        <p:spPr>
          <a:xfrm>
            <a:off x="5549354" y="3986078"/>
            <a:ext cx="2871216" cy="2024207"/>
          </a:xfrm>
          <a:prstGeom prst="rect">
            <a:avLst/>
          </a:prstGeom>
        </p:spPr>
      </p:pic>
      <p:pic>
        <p:nvPicPr>
          <p:cNvPr id="9" name="Afbeelding 8">
            <a:extLst>
              <a:ext uri="{FF2B5EF4-FFF2-40B4-BE49-F238E27FC236}">
                <a16:creationId xmlns:a16="http://schemas.microsoft.com/office/drawing/2014/main" id="{B2593F85-752A-CE17-4DAF-98C198EE1151}"/>
              </a:ext>
            </a:extLst>
          </p:cNvPr>
          <p:cNvPicPr>
            <a:picLocks noChangeAspect="1"/>
          </p:cNvPicPr>
          <p:nvPr/>
        </p:nvPicPr>
        <p:blipFill>
          <a:blip r:embed="rId5"/>
          <a:stretch>
            <a:fillRect/>
          </a:stretch>
        </p:blipFill>
        <p:spPr>
          <a:xfrm>
            <a:off x="8665013" y="4391638"/>
            <a:ext cx="2871216" cy="1213088"/>
          </a:xfrm>
          <a:prstGeom prst="rect">
            <a:avLst/>
          </a:prstGeom>
        </p:spPr>
      </p:pic>
    </p:spTree>
    <p:extLst>
      <p:ext uri="{BB962C8B-B14F-4D97-AF65-F5344CB8AC3E}">
        <p14:creationId xmlns:p14="http://schemas.microsoft.com/office/powerpoint/2010/main" val="2223258566"/>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6"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A529B33-BCC5-02DC-FF56-6F6F86D7655E}"/>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3400" kern="1200" dirty="0" err="1">
                <a:solidFill>
                  <a:srgbClr val="FF0000"/>
                </a:solidFill>
                <a:highlight>
                  <a:srgbClr val="FFFF00"/>
                </a:highlight>
                <a:latin typeface="+mj-lt"/>
                <a:ea typeface="+mj-ea"/>
                <a:cs typeface="+mj-cs"/>
              </a:rPr>
              <a:t>Wij</a:t>
            </a:r>
            <a:r>
              <a:rPr lang="en-US" sz="3400" kern="1200" dirty="0">
                <a:solidFill>
                  <a:srgbClr val="FF0000"/>
                </a:solidFill>
                <a:highlight>
                  <a:srgbClr val="FFFF00"/>
                </a:highlight>
                <a:latin typeface="+mj-lt"/>
                <a:ea typeface="+mj-ea"/>
                <a:cs typeface="+mj-cs"/>
              </a:rPr>
              <a:t> </a:t>
            </a:r>
            <a:r>
              <a:rPr lang="en-US" sz="3400" kern="1200" dirty="0" err="1">
                <a:solidFill>
                  <a:srgbClr val="FF0000"/>
                </a:solidFill>
                <a:highlight>
                  <a:srgbClr val="FFFF00"/>
                </a:highlight>
                <a:latin typeface="+mj-lt"/>
                <a:ea typeface="+mj-ea"/>
                <a:cs typeface="+mj-cs"/>
              </a:rPr>
              <a:t>zoeken</a:t>
            </a:r>
            <a:r>
              <a:rPr lang="en-US" sz="3400" kern="1200" dirty="0">
                <a:solidFill>
                  <a:srgbClr val="FF0000"/>
                </a:solidFill>
                <a:highlight>
                  <a:srgbClr val="FFFF00"/>
                </a:highlight>
                <a:latin typeface="+mj-lt"/>
                <a:ea typeface="+mj-ea"/>
                <a:cs typeface="+mj-cs"/>
              </a:rPr>
              <a:t> </a:t>
            </a:r>
            <a:r>
              <a:rPr lang="en-US" sz="3400" kern="1200" dirty="0" err="1">
                <a:solidFill>
                  <a:srgbClr val="FF0000"/>
                </a:solidFill>
                <a:highlight>
                  <a:srgbClr val="FFFF00"/>
                </a:highlight>
                <a:latin typeface="+mj-lt"/>
                <a:ea typeface="+mj-ea"/>
                <a:cs typeface="+mj-cs"/>
              </a:rPr>
              <a:t>gepensioneerde</a:t>
            </a:r>
            <a:r>
              <a:rPr lang="en-US" sz="3400" kern="1200" dirty="0">
                <a:solidFill>
                  <a:srgbClr val="FF0000"/>
                </a:solidFill>
                <a:highlight>
                  <a:srgbClr val="FFFF00"/>
                </a:highlight>
                <a:latin typeface="+mj-lt"/>
                <a:ea typeface="+mj-ea"/>
                <a:cs typeface="+mj-cs"/>
              </a:rPr>
              <a:t> private bankers </a:t>
            </a:r>
            <a:r>
              <a:rPr lang="en-US" sz="3400" kern="1200" dirty="0" err="1">
                <a:solidFill>
                  <a:srgbClr val="FF0000"/>
                </a:solidFill>
                <a:highlight>
                  <a:srgbClr val="FFFF00"/>
                </a:highlight>
                <a:latin typeface="+mj-lt"/>
                <a:ea typeface="+mj-ea"/>
                <a:cs typeface="+mj-cs"/>
              </a:rPr>
              <a:t>voor</a:t>
            </a:r>
            <a:r>
              <a:rPr lang="en-US" sz="3400" kern="1200" dirty="0">
                <a:solidFill>
                  <a:srgbClr val="FF0000"/>
                </a:solidFill>
                <a:highlight>
                  <a:srgbClr val="FFFF00"/>
                </a:highlight>
                <a:latin typeface="+mj-lt"/>
                <a:ea typeface="+mj-ea"/>
                <a:cs typeface="+mj-cs"/>
              </a:rPr>
              <a:t> de </a:t>
            </a:r>
            <a:r>
              <a:rPr lang="en-US" sz="3400" kern="1200" dirty="0" err="1">
                <a:solidFill>
                  <a:srgbClr val="FF0000"/>
                </a:solidFill>
                <a:highlight>
                  <a:srgbClr val="FFFF00"/>
                </a:highlight>
                <a:latin typeface="+mj-lt"/>
                <a:ea typeface="+mj-ea"/>
                <a:cs typeface="+mj-cs"/>
              </a:rPr>
              <a:t>klantenservice</a:t>
            </a:r>
            <a:r>
              <a:rPr lang="en-US" sz="3400" kern="1200" dirty="0">
                <a:solidFill>
                  <a:srgbClr val="FF0000"/>
                </a:solidFill>
                <a:highlight>
                  <a:srgbClr val="FFFF00"/>
                </a:highlight>
                <a:latin typeface="+mj-lt"/>
                <a:ea typeface="+mj-ea"/>
                <a:cs typeface="+mj-cs"/>
              </a:rPr>
              <a:t> </a:t>
            </a:r>
          </a:p>
        </p:txBody>
      </p:sp>
      <p:sp>
        <p:nvSpPr>
          <p:cNvPr id="378"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aphicFrame>
        <p:nvGraphicFramePr>
          <p:cNvPr id="383" name="Tijdelijke aanduiding voor tekst 2">
            <a:extLst>
              <a:ext uri="{FF2B5EF4-FFF2-40B4-BE49-F238E27FC236}">
                <a16:creationId xmlns:a16="http://schemas.microsoft.com/office/drawing/2014/main" id="{57312B09-38CE-2267-E3A1-7D46770D9F09}"/>
              </a:ext>
            </a:extLst>
          </p:cNvPr>
          <p:cNvGraphicFramePr/>
          <p:nvPr/>
        </p:nvGraphicFramePr>
        <p:xfrm>
          <a:off x="4447308" y="591344"/>
          <a:ext cx="6906491" cy="5585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16139699"/>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theme/theme1.xml><?xml version="1.0" encoding="utf-8"?>
<a:theme xmlns:a="http://schemas.openxmlformats.org/drawingml/2006/main" name="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C0A3E416-13B0-4CFE-8B85-8989D8AEFB51}"/>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 dockstate="right" visibility="0" width="350" row="3">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E56CA119-6D88-48BA-8F08-27A7E0B7AB69}">
  <we:reference id="wa200005566" version="3.0.0.2" store="nl-NL" storeType="OMEX"/>
  <we:alternateReferences>
    <we:reference id="wa200005566" version="3.0.0.2" store="wa200005566"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E78136A5-969D-4817-9CA1-4CFBFEEF2160}">
  <we:reference id="wa200007130" version="1.0.0.1" store="en-US" storeType="OMEX"/>
  <we:alternateReferences>
    <we:reference id="WA200007130" version="1.0.0.1"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0</TotalTime>
  <Words>632</Words>
  <Application>Microsoft Office PowerPoint</Application>
  <PresentationFormat>Breedbeeld</PresentationFormat>
  <Paragraphs>113</Paragraphs>
  <Slides>35</Slides>
  <Notes>9</Notes>
  <HiddenSlides>1</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35</vt:i4>
      </vt:variant>
    </vt:vector>
  </HeadingPairs>
  <TitlesOfParts>
    <vt:vector size="45" baseType="lpstr">
      <vt:lpstr>Aptos</vt:lpstr>
      <vt:lpstr>Aptos Display</vt:lpstr>
      <vt:lpstr>Arial</vt:lpstr>
      <vt:lpstr>Arial Black</vt:lpstr>
      <vt:lpstr>Arial Unicode MS</vt:lpstr>
      <vt:lpstr>Calibri</vt:lpstr>
      <vt:lpstr>Constantia</vt:lpstr>
      <vt:lpstr>Lato</vt:lpstr>
      <vt:lpstr>LJQQAM+ITC Zapf Chancery Medium Italic</vt:lpstr>
      <vt:lpstr>Office Theme</vt:lpstr>
      <vt:lpstr>PowerPoint-presentatie</vt:lpstr>
      <vt:lpstr>Regionale Beleggingsclub Knokke-heist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Alle  informatie op kantoor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Hoogste kwaliteit en toch goedkoop en met de modernste tools en ook  met persoonlijke adviseur!!</vt:lpstr>
      <vt:lpstr>PowerPoint-presentatie</vt:lpstr>
      <vt:lpstr>PowerPoint-presentatie</vt:lpstr>
      <vt:lpstr>PowerPoint-presentatie</vt:lpstr>
      <vt:lpstr>PowerPoint-presentatie</vt:lpstr>
      <vt:lpstr>Wij bieden u zowel voor aankoop of verkoop de scherpste prijzen</vt:lpstr>
      <vt:lpstr>Wij zoeken gepensioneerde private bankers voor de klantenservice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bernard busschaert</cp:lastModifiedBy>
  <cp:revision>94</cp:revision>
  <cp:lastPrinted>2025-12-10T10:36:58Z</cp:lastPrinted>
  <dcterms:created xsi:type="dcterms:W3CDTF">2024-10-30T09:13:17Z</dcterms:created>
  <dcterms:modified xsi:type="dcterms:W3CDTF">2026-08-12T09:46:53Z</dcterms:modified>
</cp:coreProperties>
</file>