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249_AC88D8C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39"/>
  </p:notesMasterIdLst>
  <p:sldIdLst>
    <p:sldId id="734" r:id="rId2"/>
    <p:sldId id="715" r:id="rId3"/>
    <p:sldId id="260" r:id="rId4"/>
    <p:sldId id="762" r:id="rId5"/>
    <p:sldId id="767" r:id="rId6"/>
    <p:sldId id="761" r:id="rId7"/>
    <p:sldId id="791" r:id="rId8"/>
    <p:sldId id="756" r:id="rId9"/>
    <p:sldId id="764" r:id="rId10"/>
    <p:sldId id="759" r:id="rId11"/>
    <p:sldId id="264" r:id="rId12"/>
    <p:sldId id="790" r:id="rId13"/>
    <p:sldId id="808" r:id="rId14"/>
    <p:sldId id="805" r:id="rId15"/>
    <p:sldId id="792" r:id="rId16"/>
    <p:sldId id="809" r:id="rId17"/>
    <p:sldId id="807" r:id="rId18"/>
    <p:sldId id="272" r:id="rId19"/>
    <p:sldId id="496" r:id="rId20"/>
    <p:sldId id="274" r:id="rId21"/>
    <p:sldId id="585" r:id="rId22"/>
    <p:sldId id="801" r:id="rId23"/>
    <p:sldId id="802" r:id="rId24"/>
    <p:sldId id="800" r:id="rId25"/>
    <p:sldId id="799" r:id="rId26"/>
    <p:sldId id="798" r:id="rId27"/>
    <p:sldId id="797" r:id="rId28"/>
    <p:sldId id="796" r:id="rId29"/>
    <p:sldId id="795" r:id="rId30"/>
    <p:sldId id="794" r:id="rId31"/>
    <p:sldId id="667" r:id="rId32"/>
    <p:sldId id="760" r:id="rId33"/>
    <p:sldId id="803" r:id="rId34"/>
    <p:sldId id="804" r:id="rId35"/>
    <p:sldId id="652" r:id="rId36"/>
    <p:sldId id="793" r:id="rId37"/>
    <p:sldId id="806" r:id="rId38"/>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91"/>
            <p14:sldId id="756"/>
            <p14:sldId id="764"/>
            <p14:sldId id="759"/>
            <p14:sldId id="264"/>
            <p14:sldId id="790"/>
            <p14:sldId id="808"/>
            <p14:sldId id="805"/>
            <p14:sldId id="792"/>
            <p14:sldId id="809"/>
            <p14:sldId id="807"/>
            <p14:sldId id="272"/>
            <p14:sldId id="496"/>
            <p14:sldId id="274"/>
            <p14:sldId id="585"/>
            <p14:sldId id="801"/>
            <p14:sldId id="802"/>
            <p14:sldId id="800"/>
            <p14:sldId id="799"/>
            <p14:sldId id="798"/>
            <p14:sldId id="797"/>
            <p14:sldId id="796"/>
            <p14:sldId id="795"/>
            <p14:sldId id="794"/>
          </p14:sldIdLst>
        </p14:section>
        <p14:section name="Naamloze sectie" id="{4D3E691D-4B87-4E1C-9453-ACD939039494}">
          <p14:sldIdLst>
            <p14:sldId id="667"/>
            <p14:sldId id="760"/>
            <p14:sldId id="803"/>
            <p14:sldId id="804"/>
            <p14:sldId id="652"/>
            <p14:sldId id="793"/>
            <p14:sldId id="8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73" autoAdjust="0"/>
  </p:normalViewPr>
  <p:slideViewPr>
    <p:cSldViewPr snapToGrid="0">
      <p:cViewPr varScale="1">
        <p:scale>
          <a:sx n="95" d="100"/>
          <a:sy n="95" d="100"/>
        </p:scale>
        <p:origin x="114" y="300"/>
      </p:cViewPr>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748C6-9422-42FF-92F1-4E69E1AE8F43}" type="doc">
      <dgm:prSet loTypeId="urn:microsoft.com/office/officeart/2005/8/layout/default" loCatId="list" qsTypeId="urn:microsoft.com/office/officeart/2005/8/quickstyle/simple2#1" qsCatId="simple" csTypeId="urn:microsoft.com/office/officeart/2005/8/colors/colorful1#1" csCatId="colorful" phldr="1"/>
      <dgm:spPr/>
      <dgm:t>
        <a:bodyPr/>
        <a:lstStyle/>
        <a:p>
          <a:endParaRPr lang="en-US"/>
        </a:p>
      </dgm:t>
    </dgm:pt>
    <dgm:pt modelId="{5BE7593C-0CE8-4429-80EF-AA9A45F9D3FD}">
      <dgm:prSet custT="1"/>
      <dgm:spPr>
        <a:solidFill>
          <a:schemeClr val="accent4"/>
        </a:solidFill>
      </dgm:spPr>
      <dgm:t>
        <a:bodyPr/>
        <a:lstStyle/>
        <a:p>
          <a:r>
            <a:rPr lang="en-US" sz="11500" b="1" dirty="0" err="1">
              <a:solidFill>
                <a:srgbClr val="FF0000"/>
              </a:solidFill>
            </a:rPr>
            <a:t>BYdP</a:t>
          </a:r>
          <a:endParaRPr lang="en-US" sz="11500" b="1" dirty="0">
            <a:solidFill>
              <a:srgbClr val="FF0000"/>
            </a:solidFill>
          </a:endParaRPr>
        </a:p>
        <a:p>
          <a:r>
            <a:rPr lang="en-US" sz="6500" b="1" dirty="0">
              <a:solidFill>
                <a:schemeClr val="bg2"/>
              </a:solidFill>
            </a:rPr>
            <a:t>BUILD YOUR dream PORTFOLIO</a:t>
          </a:r>
        </a:p>
        <a:p>
          <a:r>
            <a:rPr lang="en-US" sz="6500" b="1" dirty="0"/>
            <a:t>BOUW JE EIGEN PORTEFEUILLE OP SAMEN MET ONS</a:t>
          </a:r>
        </a:p>
      </dgm:t>
    </dgm:pt>
    <dgm:pt modelId="{DC05A8AD-E4A1-4834-B6A2-B67277EA0A48}" type="parTrans" cxnId="{44D5FBD4-D0AF-436F-9212-AB0F4C74D91F}">
      <dgm:prSet/>
      <dgm:spPr/>
      <dgm:t>
        <a:bodyPr/>
        <a:lstStyle/>
        <a:p>
          <a:endParaRPr lang="en-US"/>
        </a:p>
      </dgm:t>
    </dgm:pt>
    <dgm:pt modelId="{8D7AFAF6-AA79-45C7-96BF-EE3FB66542CE}" type="sibTrans" cxnId="{44D5FBD4-D0AF-436F-9212-AB0F4C74D91F}">
      <dgm:prSet/>
      <dgm:spPr/>
      <dgm:t>
        <a:bodyPr/>
        <a:lstStyle/>
        <a:p>
          <a:endParaRPr lang="en-US"/>
        </a:p>
      </dgm:t>
    </dgm:pt>
    <dgm:pt modelId="{9A0E91AA-81D6-407B-8121-4DD8988E78CA}" type="pres">
      <dgm:prSet presAssocID="{026748C6-9422-42FF-92F1-4E69E1AE8F43}" presName="diagram" presStyleCnt="0">
        <dgm:presLayoutVars>
          <dgm:dir/>
          <dgm:resizeHandles val="exact"/>
        </dgm:presLayoutVars>
      </dgm:prSet>
      <dgm:spPr/>
    </dgm:pt>
    <dgm:pt modelId="{A1F3D800-79CD-4A37-8E03-41F8B5B89274}" type="pres">
      <dgm:prSet presAssocID="{5BE7593C-0CE8-4429-80EF-AA9A45F9D3FD}" presName="node" presStyleLbl="node1" presStyleIdx="0" presStyleCnt="1">
        <dgm:presLayoutVars>
          <dgm:bulletEnabled val="1"/>
        </dgm:presLayoutVars>
      </dgm:prSet>
      <dgm:spPr/>
    </dgm:pt>
  </dgm:ptLst>
  <dgm:cxnLst>
    <dgm:cxn modelId="{584A0969-AE9D-4A82-8CDA-A3C09CB27937}" type="presOf" srcId="{5BE7593C-0CE8-4429-80EF-AA9A45F9D3FD}" destId="{A1F3D800-79CD-4A37-8E03-41F8B5B89274}" srcOrd="0" destOrd="0" presId="urn:microsoft.com/office/officeart/2005/8/layout/default"/>
    <dgm:cxn modelId="{6C088590-EF6F-42B1-BD02-2091FAE2CC97}" type="presOf" srcId="{026748C6-9422-42FF-92F1-4E69E1AE8F43}" destId="{9A0E91AA-81D6-407B-8121-4DD8988E78CA}" srcOrd="0" destOrd="0" presId="urn:microsoft.com/office/officeart/2005/8/layout/default"/>
    <dgm:cxn modelId="{44D5FBD4-D0AF-436F-9212-AB0F4C74D91F}" srcId="{026748C6-9422-42FF-92F1-4E69E1AE8F43}" destId="{5BE7593C-0CE8-4429-80EF-AA9A45F9D3FD}" srcOrd="0" destOrd="0" parTransId="{DC05A8AD-E4A1-4834-B6A2-B67277EA0A48}" sibTransId="{8D7AFAF6-AA79-45C7-96BF-EE3FB66542CE}"/>
    <dgm:cxn modelId="{26C7EF84-CEAA-419B-8D17-54C87AA1E0E7}" type="presParOf" srcId="{9A0E91AA-81D6-407B-8121-4DD8988E78CA}" destId="{A1F3D800-79CD-4A37-8E03-41F8B5B8927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3F3CA2-B759-4E39-A53C-9CF9C8B648BF}" type="doc">
      <dgm:prSet loTypeId="urn:microsoft.com/office/officeart/2005/8/layout/default" loCatId="list" qsTypeId="urn:microsoft.com/office/officeart/2005/8/quickstyle/simple1#1" qsCatId="simple" csTypeId="urn:microsoft.com/office/officeart/2005/8/colors/accent1_2#1" csCatId="accent1"/>
      <dgm:spPr/>
      <dgm:t>
        <a:bodyPr/>
        <a:lstStyle/>
        <a:p>
          <a:endParaRPr lang="en-US"/>
        </a:p>
      </dgm:t>
    </dgm:pt>
    <dgm:pt modelId="{2140EB9B-7AEF-459E-BFA3-CFBF07F64B2F}">
      <dgm:prSet/>
      <dgm:spPr/>
      <dgm:t>
        <a:bodyPr/>
        <a:lstStyle/>
        <a:p>
          <a:r>
            <a:rPr lang="en-US" b="1"/>
            <a:t>Sinds flexijobs ook in de financiële sector zijn toegestaan, staat onze deur open voor gepensioneerde private bankers die nog wat voeling willen houden met hun vroegere vak</a:t>
          </a:r>
          <a:endParaRPr lang="en-US"/>
        </a:p>
      </dgm:t>
    </dgm:pt>
    <dgm:pt modelId="{F04DC851-E453-4C2B-8953-8CADE31FFBBD}" type="parTrans" cxnId="{49673C94-D454-4C4F-B4D9-6A8C62525BE2}">
      <dgm:prSet/>
      <dgm:spPr/>
      <dgm:t>
        <a:bodyPr/>
        <a:lstStyle/>
        <a:p>
          <a:endParaRPr lang="en-US"/>
        </a:p>
      </dgm:t>
    </dgm:pt>
    <dgm:pt modelId="{6E0E6D1C-DF32-4D78-A668-F99A35BD9DE4}" type="sibTrans" cxnId="{49673C94-D454-4C4F-B4D9-6A8C62525BE2}">
      <dgm:prSet/>
      <dgm:spPr/>
      <dgm:t>
        <a:bodyPr/>
        <a:lstStyle/>
        <a:p>
          <a:endParaRPr lang="en-US"/>
        </a:p>
      </dgm:t>
    </dgm:pt>
    <dgm:pt modelId="{635E8E2D-7702-452E-81E1-F87D02540622}">
      <dgm:prSet/>
      <dgm:spPr/>
      <dgm:t>
        <a:bodyPr/>
        <a:lstStyle/>
        <a:p>
          <a:r>
            <a:rPr lang="en-US" b="1"/>
            <a:t>Wie jaren ervaring heeft opgebouwd, brengt daarmee extra inzicht naar de markt</a:t>
          </a:r>
          <a:endParaRPr lang="en-US"/>
        </a:p>
      </dgm:t>
    </dgm:pt>
    <dgm:pt modelId="{9FFC2409-6C0B-463F-A450-689202052F5D}" type="parTrans" cxnId="{9E0410E1-ED18-43B4-9A68-1054F1250172}">
      <dgm:prSet/>
      <dgm:spPr/>
      <dgm:t>
        <a:bodyPr/>
        <a:lstStyle/>
        <a:p>
          <a:endParaRPr lang="en-US"/>
        </a:p>
      </dgm:t>
    </dgm:pt>
    <dgm:pt modelId="{409CB575-32D5-43C4-A34B-5C7DF698553C}" type="sibTrans" cxnId="{9E0410E1-ED18-43B4-9A68-1054F1250172}">
      <dgm:prSet/>
      <dgm:spPr/>
      <dgm:t>
        <a:bodyPr/>
        <a:lstStyle/>
        <a:p>
          <a:endParaRPr lang="en-US"/>
        </a:p>
      </dgm:t>
    </dgm:pt>
    <dgm:pt modelId="{11ABD907-1FD0-46AA-B596-2D4C92F0213E}">
      <dgm:prSet/>
      <dgm:spPr/>
      <dgm:t>
        <a:bodyPr/>
        <a:lstStyle/>
        <a:p>
          <a:r>
            <a:rPr lang="en-US" b="1"/>
            <a:t>Daarnaast helpt een flexijob om ritme in het dagelijks leven te houden en contact te onderhouden met mensen en vrienden</a:t>
          </a:r>
          <a:endParaRPr lang="en-US"/>
        </a:p>
      </dgm:t>
    </dgm:pt>
    <dgm:pt modelId="{B7F8CD82-7374-4C25-8B97-C7C9C47A9829}" type="parTrans" cxnId="{CE0D7C36-9388-4962-B605-A3B7624A4C3C}">
      <dgm:prSet/>
      <dgm:spPr/>
      <dgm:t>
        <a:bodyPr/>
        <a:lstStyle/>
        <a:p>
          <a:endParaRPr lang="en-US"/>
        </a:p>
      </dgm:t>
    </dgm:pt>
    <dgm:pt modelId="{C77C32A4-14B0-48EE-A56F-940E24529CF6}" type="sibTrans" cxnId="{CE0D7C36-9388-4962-B605-A3B7624A4C3C}">
      <dgm:prSet/>
      <dgm:spPr/>
      <dgm:t>
        <a:bodyPr/>
        <a:lstStyle/>
        <a:p>
          <a:endParaRPr lang="en-US"/>
        </a:p>
      </dgm:t>
    </dgm:pt>
    <dgm:pt modelId="{C91ECF12-AD78-4B04-9289-E5910AAE2251}">
      <dgm:prSet/>
      <dgm:spPr/>
      <dgm:t>
        <a:bodyPr/>
        <a:lstStyle/>
        <a:p>
          <a:r>
            <a:rPr lang="en-US" b="1"/>
            <a:t>In de praktijk gaat het doorgaans om één dag of twee halve dagen per week</a:t>
          </a:r>
          <a:endParaRPr lang="en-US"/>
        </a:p>
      </dgm:t>
    </dgm:pt>
    <dgm:pt modelId="{ADFB9D12-74B3-4F04-96FF-2394C0678F4C}" type="parTrans" cxnId="{6EB35941-8A49-4D09-91DB-05EFE41CCC44}">
      <dgm:prSet/>
      <dgm:spPr/>
      <dgm:t>
        <a:bodyPr/>
        <a:lstStyle/>
        <a:p>
          <a:endParaRPr lang="en-US"/>
        </a:p>
      </dgm:t>
    </dgm:pt>
    <dgm:pt modelId="{0C5BEB4F-2189-40D6-B176-19CBDF08064D}" type="sibTrans" cxnId="{6EB35941-8A49-4D09-91DB-05EFE41CCC44}">
      <dgm:prSet/>
      <dgm:spPr/>
      <dgm:t>
        <a:bodyPr/>
        <a:lstStyle/>
        <a:p>
          <a:endParaRPr lang="en-US"/>
        </a:p>
      </dgm:t>
    </dgm:pt>
    <dgm:pt modelId="{B2E5DFA3-A98E-4D0B-A9EB-095278C6EB7F}">
      <dgm:prSet/>
      <dgm:spPr/>
      <dgm:t>
        <a:bodyPr/>
        <a:lstStyle/>
        <a:p>
          <a:r>
            <a:rPr lang="en-US" b="1"/>
            <a:t>Met vragen kunt u terecht op ons kantoor bij B Busschaert</a:t>
          </a:r>
          <a:endParaRPr lang="en-US"/>
        </a:p>
      </dgm:t>
    </dgm:pt>
    <dgm:pt modelId="{A1CE09EB-6426-4E9B-A241-0BA53761D7DC}" type="parTrans" cxnId="{D6183401-BF3E-48C7-9260-C481D67F9C48}">
      <dgm:prSet/>
      <dgm:spPr/>
      <dgm:t>
        <a:bodyPr/>
        <a:lstStyle/>
        <a:p>
          <a:endParaRPr lang="en-US"/>
        </a:p>
      </dgm:t>
    </dgm:pt>
    <dgm:pt modelId="{89E0EFFF-2490-497E-B279-9E1EC07E851B}" type="sibTrans" cxnId="{D6183401-BF3E-48C7-9260-C481D67F9C48}">
      <dgm:prSet/>
      <dgm:spPr/>
      <dgm:t>
        <a:bodyPr/>
        <a:lstStyle/>
        <a:p>
          <a:endParaRPr lang="en-US"/>
        </a:p>
      </dgm:t>
    </dgm:pt>
    <dgm:pt modelId="{D9C7CA4C-0E16-4A59-9A94-6A1C1D2A217F}">
      <dgm:prSet/>
      <dgm:spPr/>
      <dgm:t>
        <a:bodyPr/>
        <a:lstStyle/>
        <a:p>
          <a:r>
            <a:rPr lang="en-US" b="1"/>
            <a:t>Zo begint een tweede loopbaanfase die u zelf vormgeeft</a:t>
          </a:r>
          <a:endParaRPr lang="en-US"/>
        </a:p>
      </dgm:t>
    </dgm:pt>
    <dgm:pt modelId="{E6DB0B11-7891-4A92-BCC9-936C59B1D176}" type="parTrans" cxnId="{F9494E9E-7CE0-4803-B5C1-3E1582470C1A}">
      <dgm:prSet/>
      <dgm:spPr/>
      <dgm:t>
        <a:bodyPr/>
        <a:lstStyle/>
        <a:p>
          <a:endParaRPr lang="en-US"/>
        </a:p>
      </dgm:t>
    </dgm:pt>
    <dgm:pt modelId="{BD9DA670-3BFD-4450-A481-1487C39EDF96}" type="sibTrans" cxnId="{F9494E9E-7CE0-4803-B5C1-3E1582470C1A}">
      <dgm:prSet/>
      <dgm:spPr/>
      <dgm:t>
        <a:bodyPr/>
        <a:lstStyle/>
        <a:p>
          <a:endParaRPr lang="en-US"/>
        </a:p>
      </dgm:t>
    </dgm:pt>
    <dgm:pt modelId="{BEE19D34-C2B6-453E-95A5-8D1CE5D39D46}" type="pres">
      <dgm:prSet presAssocID="{D63F3CA2-B759-4E39-A53C-9CF9C8B648BF}" presName="diagram" presStyleCnt="0">
        <dgm:presLayoutVars>
          <dgm:dir/>
          <dgm:resizeHandles val="exact"/>
        </dgm:presLayoutVars>
      </dgm:prSet>
      <dgm:spPr/>
    </dgm:pt>
    <dgm:pt modelId="{F56DC06C-D5F7-45F5-A4CC-9C1019C2ED68}" type="pres">
      <dgm:prSet presAssocID="{2140EB9B-7AEF-459E-BFA3-CFBF07F64B2F}" presName="node" presStyleLbl="node1" presStyleIdx="0" presStyleCnt="6">
        <dgm:presLayoutVars>
          <dgm:bulletEnabled val="1"/>
        </dgm:presLayoutVars>
      </dgm:prSet>
      <dgm:spPr/>
    </dgm:pt>
    <dgm:pt modelId="{AB762A71-2B4A-4861-9038-BD47A3DAA1F7}" type="pres">
      <dgm:prSet presAssocID="{6E0E6D1C-DF32-4D78-A668-F99A35BD9DE4}" presName="sibTrans" presStyleCnt="0"/>
      <dgm:spPr/>
    </dgm:pt>
    <dgm:pt modelId="{951D4884-94E9-45AA-AE79-1EF7617AD9E2}" type="pres">
      <dgm:prSet presAssocID="{635E8E2D-7702-452E-81E1-F87D02540622}" presName="node" presStyleLbl="node1" presStyleIdx="1" presStyleCnt="6">
        <dgm:presLayoutVars>
          <dgm:bulletEnabled val="1"/>
        </dgm:presLayoutVars>
      </dgm:prSet>
      <dgm:spPr/>
    </dgm:pt>
    <dgm:pt modelId="{1DC80EE2-23FC-4EAD-964D-C91821FC18F2}" type="pres">
      <dgm:prSet presAssocID="{409CB575-32D5-43C4-A34B-5C7DF698553C}" presName="sibTrans" presStyleCnt="0"/>
      <dgm:spPr/>
    </dgm:pt>
    <dgm:pt modelId="{97CDC17A-B83A-4DD9-B3BD-AA71F5031C71}" type="pres">
      <dgm:prSet presAssocID="{11ABD907-1FD0-46AA-B596-2D4C92F0213E}" presName="node" presStyleLbl="node1" presStyleIdx="2" presStyleCnt="6">
        <dgm:presLayoutVars>
          <dgm:bulletEnabled val="1"/>
        </dgm:presLayoutVars>
      </dgm:prSet>
      <dgm:spPr/>
    </dgm:pt>
    <dgm:pt modelId="{A89A50BF-0646-4EAF-9D67-DCEEA41CBFE0}" type="pres">
      <dgm:prSet presAssocID="{C77C32A4-14B0-48EE-A56F-940E24529CF6}" presName="sibTrans" presStyleCnt="0"/>
      <dgm:spPr/>
    </dgm:pt>
    <dgm:pt modelId="{FEFE3D19-90E8-47B3-9C8E-5922B5A670FD}" type="pres">
      <dgm:prSet presAssocID="{C91ECF12-AD78-4B04-9289-E5910AAE2251}" presName="node" presStyleLbl="node1" presStyleIdx="3" presStyleCnt="6">
        <dgm:presLayoutVars>
          <dgm:bulletEnabled val="1"/>
        </dgm:presLayoutVars>
      </dgm:prSet>
      <dgm:spPr/>
    </dgm:pt>
    <dgm:pt modelId="{C0D4C4F5-96AE-40EB-AC78-0F11177301E2}" type="pres">
      <dgm:prSet presAssocID="{0C5BEB4F-2189-40D6-B176-19CBDF08064D}" presName="sibTrans" presStyleCnt="0"/>
      <dgm:spPr/>
    </dgm:pt>
    <dgm:pt modelId="{EEC32C78-EC64-4FCB-AE7E-BE15770EA89D}" type="pres">
      <dgm:prSet presAssocID="{B2E5DFA3-A98E-4D0B-A9EB-095278C6EB7F}" presName="node" presStyleLbl="node1" presStyleIdx="4" presStyleCnt="6">
        <dgm:presLayoutVars>
          <dgm:bulletEnabled val="1"/>
        </dgm:presLayoutVars>
      </dgm:prSet>
      <dgm:spPr/>
    </dgm:pt>
    <dgm:pt modelId="{513B188F-638B-4C64-94B8-109DA6CFEB31}" type="pres">
      <dgm:prSet presAssocID="{89E0EFFF-2490-497E-B279-9E1EC07E851B}" presName="sibTrans" presStyleCnt="0"/>
      <dgm:spPr/>
    </dgm:pt>
    <dgm:pt modelId="{0FD5C6E9-2511-4270-8CF7-AF036BF5ECB8}" type="pres">
      <dgm:prSet presAssocID="{D9C7CA4C-0E16-4A59-9A94-6A1C1D2A217F}" presName="node" presStyleLbl="node1" presStyleIdx="5" presStyleCnt="6">
        <dgm:presLayoutVars>
          <dgm:bulletEnabled val="1"/>
        </dgm:presLayoutVars>
      </dgm:prSet>
      <dgm:spPr/>
    </dgm:pt>
  </dgm:ptLst>
  <dgm:cxnLst>
    <dgm:cxn modelId="{D6183401-BF3E-48C7-9260-C481D67F9C48}" srcId="{D63F3CA2-B759-4E39-A53C-9CF9C8B648BF}" destId="{B2E5DFA3-A98E-4D0B-A9EB-095278C6EB7F}" srcOrd="4" destOrd="0" parTransId="{A1CE09EB-6426-4E9B-A241-0BA53761D7DC}" sibTransId="{89E0EFFF-2490-497E-B279-9E1EC07E851B}"/>
    <dgm:cxn modelId="{CE0D7C36-9388-4962-B605-A3B7624A4C3C}" srcId="{D63F3CA2-B759-4E39-A53C-9CF9C8B648BF}" destId="{11ABD907-1FD0-46AA-B596-2D4C92F0213E}" srcOrd="2" destOrd="0" parTransId="{B7F8CD82-7374-4C25-8B97-C7C9C47A9829}" sibTransId="{C77C32A4-14B0-48EE-A56F-940E24529CF6}"/>
    <dgm:cxn modelId="{6EB35941-8A49-4D09-91DB-05EFE41CCC44}" srcId="{D63F3CA2-B759-4E39-A53C-9CF9C8B648BF}" destId="{C91ECF12-AD78-4B04-9289-E5910AAE2251}" srcOrd="3" destOrd="0" parTransId="{ADFB9D12-74B3-4F04-96FF-2394C0678F4C}" sibTransId="{0C5BEB4F-2189-40D6-B176-19CBDF08064D}"/>
    <dgm:cxn modelId="{D809857E-E24E-4680-8B67-0A923E504013}" type="presOf" srcId="{2140EB9B-7AEF-459E-BFA3-CFBF07F64B2F}" destId="{F56DC06C-D5F7-45F5-A4CC-9C1019C2ED68}" srcOrd="0" destOrd="0" presId="urn:microsoft.com/office/officeart/2005/8/layout/default"/>
    <dgm:cxn modelId="{A78F228E-615F-4D27-8D4C-DAB2BA73CA76}" type="presOf" srcId="{C91ECF12-AD78-4B04-9289-E5910AAE2251}" destId="{FEFE3D19-90E8-47B3-9C8E-5922B5A670FD}" srcOrd="0" destOrd="0" presId="urn:microsoft.com/office/officeart/2005/8/layout/default"/>
    <dgm:cxn modelId="{BCE46F91-167E-4A36-80B6-174A14D1D176}" type="presOf" srcId="{D63F3CA2-B759-4E39-A53C-9CF9C8B648BF}" destId="{BEE19D34-C2B6-453E-95A5-8D1CE5D39D46}" srcOrd="0" destOrd="0" presId="urn:microsoft.com/office/officeart/2005/8/layout/default"/>
    <dgm:cxn modelId="{49673C94-D454-4C4F-B4D9-6A8C62525BE2}" srcId="{D63F3CA2-B759-4E39-A53C-9CF9C8B648BF}" destId="{2140EB9B-7AEF-459E-BFA3-CFBF07F64B2F}" srcOrd="0" destOrd="0" parTransId="{F04DC851-E453-4C2B-8953-8CADE31FFBBD}" sibTransId="{6E0E6D1C-DF32-4D78-A668-F99A35BD9DE4}"/>
    <dgm:cxn modelId="{4121209B-2C15-40CC-A3D0-15350FD20D2C}" type="presOf" srcId="{B2E5DFA3-A98E-4D0B-A9EB-095278C6EB7F}" destId="{EEC32C78-EC64-4FCB-AE7E-BE15770EA89D}" srcOrd="0" destOrd="0" presId="urn:microsoft.com/office/officeart/2005/8/layout/default"/>
    <dgm:cxn modelId="{F9494E9E-7CE0-4803-B5C1-3E1582470C1A}" srcId="{D63F3CA2-B759-4E39-A53C-9CF9C8B648BF}" destId="{D9C7CA4C-0E16-4A59-9A94-6A1C1D2A217F}" srcOrd="5" destOrd="0" parTransId="{E6DB0B11-7891-4A92-BCC9-936C59B1D176}" sibTransId="{BD9DA670-3BFD-4450-A481-1487C39EDF96}"/>
    <dgm:cxn modelId="{E5947C9E-61FF-49D1-B456-18D58C3DD7CA}" type="presOf" srcId="{D9C7CA4C-0E16-4A59-9A94-6A1C1D2A217F}" destId="{0FD5C6E9-2511-4270-8CF7-AF036BF5ECB8}" srcOrd="0" destOrd="0" presId="urn:microsoft.com/office/officeart/2005/8/layout/default"/>
    <dgm:cxn modelId="{E6B994AE-28B4-40F6-818F-3FB1B77E05CC}" type="presOf" srcId="{635E8E2D-7702-452E-81E1-F87D02540622}" destId="{951D4884-94E9-45AA-AE79-1EF7617AD9E2}" srcOrd="0" destOrd="0" presId="urn:microsoft.com/office/officeart/2005/8/layout/default"/>
    <dgm:cxn modelId="{35BED4B1-B31A-45B9-B4E8-80F1EC14AC55}" type="presOf" srcId="{11ABD907-1FD0-46AA-B596-2D4C92F0213E}" destId="{97CDC17A-B83A-4DD9-B3BD-AA71F5031C71}" srcOrd="0" destOrd="0" presId="urn:microsoft.com/office/officeart/2005/8/layout/default"/>
    <dgm:cxn modelId="{9E0410E1-ED18-43B4-9A68-1054F1250172}" srcId="{D63F3CA2-B759-4E39-A53C-9CF9C8B648BF}" destId="{635E8E2D-7702-452E-81E1-F87D02540622}" srcOrd="1" destOrd="0" parTransId="{9FFC2409-6C0B-463F-A450-689202052F5D}" sibTransId="{409CB575-32D5-43C4-A34B-5C7DF698553C}"/>
    <dgm:cxn modelId="{3FE95879-8E36-4131-878E-0EEC9E6B813C}" type="presParOf" srcId="{BEE19D34-C2B6-453E-95A5-8D1CE5D39D46}" destId="{F56DC06C-D5F7-45F5-A4CC-9C1019C2ED68}" srcOrd="0" destOrd="0" presId="urn:microsoft.com/office/officeart/2005/8/layout/default"/>
    <dgm:cxn modelId="{BE7640A8-D128-4C2A-A488-32C2BCD8FCAE}" type="presParOf" srcId="{BEE19D34-C2B6-453E-95A5-8D1CE5D39D46}" destId="{AB762A71-2B4A-4861-9038-BD47A3DAA1F7}" srcOrd="1" destOrd="0" presId="urn:microsoft.com/office/officeart/2005/8/layout/default"/>
    <dgm:cxn modelId="{9329F9D8-5EC2-4877-819E-0173108B2F65}" type="presParOf" srcId="{BEE19D34-C2B6-453E-95A5-8D1CE5D39D46}" destId="{951D4884-94E9-45AA-AE79-1EF7617AD9E2}" srcOrd="2" destOrd="0" presId="urn:microsoft.com/office/officeart/2005/8/layout/default"/>
    <dgm:cxn modelId="{63D299D6-7CC2-4AAB-BE72-E58300231E0F}" type="presParOf" srcId="{BEE19D34-C2B6-453E-95A5-8D1CE5D39D46}" destId="{1DC80EE2-23FC-4EAD-964D-C91821FC18F2}" srcOrd="3" destOrd="0" presId="urn:microsoft.com/office/officeart/2005/8/layout/default"/>
    <dgm:cxn modelId="{C0B73A54-0321-491C-9582-D2E8023906CF}" type="presParOf" srcId="{BEE19D34-C2B6-453E-95A5-8D1CE5D39D46}" destId="{97CDC17A-B83A-4DD9-B3BD-AA71F5031C71}" srcOrd="4" destOrd="0" presId="urn:microsoft.com/office/officeart/2005/8/layout/default"/>
    <dgm:cxn modelId="{03772BD2-A869-4219-842B-6458A8B7C6EF}" type="presParOf" srcId="{BEE19D34-C2B6-453E-95A5-8D1CE5D39D46}" destId="{A89A50BF-0646-4EAF-9D67-DCEEA41CBFE0}" srcOrd="5" destOrd="0" presId="urn:microsoft.com/office/officeart/2005/8/layout/default"/>
    <dgm:cxn modelId="{86037C57-0E15-4480-B71C-872FD052C836}" type="presParOf" srcId="{BEE19D34-C2B6-453E-95A5-8D1CE5D39D46}" destId="{FEFE3D19-90E8-47B3-9C8E-5922B5A670FD}" srcOrd="6" destOrd="0" presId="urn:microsoft.com/office/officeart/2005/8/layout/default"/>
    <dgm:cxn modelId="{8708B2C1-5EAF-43CD-A7E7-C8E3E6E90D7C}" type="presParOf" srcId="{BEE19D34-C2B6-453E-95A5-8D1CE5D39D46}" destId="{C0D4C4F5-96AE-40EB-AC78-0F11177301E2}" srcOrd="7" destOrd="0" presId="urn:microsoft.com/office/officeart/2005/8/layout/default"/>
    <dgm:cxn modelId="{CB04CC12-5193-4F6F-9557-7ED7DDC2BF28}" type="presParOf" srcId="{BEE19D34-C2B6-453E-95A5-8D1CE5D39D46}" destId="{EEC32C78-EC64-4FCB-AE7E-BE15770EA89D}" srcOrd="8" destOrd="0" presId="urn:microsoft.com/office/officeart/2005/8/layout/default"/>
    <dgm:cxn modelId="{699261D6-97BD-42E7-AD59-DD621D78CB25}" type="presParOf" srcId="{BEE19D34-C2B6-453E-95A5-8D1CE5D39D46}" destId="{513B188F-638B-4C64-94B8-109DA6CFEB31}" srcOrd="9" destOrd="0" presId="urn:microsoft.com/office/officeart/2005/8/layout/default"/>
    <dgm:cxn modelId="{3C6C9D2A-138D-498A-84C7-56389CD4D74B}" type="presParOf" srcId="{BEE19D34-C2B6-453E-95A5-8D1CE5D39D46}" destId="{0FD5C6E9-2511-4270-8CF7-AF036BF5ECB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3D800-79CD-4A37-8E03-41F8B5B89274}">
      <dsp:nvSpPr>
        <dsp:cNvPr id="0" name=""/>
        <dsp:cNvSpPr/>
      </dsp:nvSpPr>
      <dsp:spPr>
        <a:xfrm>
          <a:off x="402179" y="2157"/>
          <a:ext cx="10962261" cy="6577356"/>
        </a:xfrm>
        <a:prstGeom prst="rect">
          <a:avLst/>
        </a:prstGeom>
        <a:solidFill>
          <a:schemeClr val="accent4"/>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8150" tIns="438150" rIns="438150" bIns="438150" numCol="1" spcCol="1270" anchor="ctr" anchorCtr="0">
          <a:noAutofit/>
        </a:bodyPr>
        <a:lstStyle/>
        <a:p>
          <a:pPr marL="0" lvl="0" indent="0" algn="ctr" defTabSz="5111750">
            <a:lnSpc>
              <a:spcPct val="90000"/>
            </a:lnSpc>
            <a:spcBef>
              <a:spcPct val="0"/>
            </a:spcBef>
            <a:spcAft>
              <a:spcPct val="35000"/>
            </a:spcAft>
            <a:buNone/>
          </a:pPr>
          <a:r>
            <a:rPr lang="en-US" sz="11500" b="1" kern="1200" dirty="0" err="1">
              <a:solidFill>
                <a:srgbClr val="FF0000"/>
              </a:solidFill>
            </a:rPr>
            <a:t>BYdP</a:t>
          </a:r>
          <a:endParaRPr lang="en-US" sz="11500" b="1" kern="1200" dirty="0">
            <a:solidFill>
              <a:srgbClr val="FF0000"/>
            </a:solidFill>
          </a:endParaRPr>
        </a:p>
        <a:p>
          <a:pPr marL="0" lvl="0" indent="0" algn="ctr" defTabSz="5111750">
            <a:lnSpc>
              <a:spcPct val="90000"/>
            </a:lnSpc>
            <a:spcBef>
              <a:spcPct val="0"/>
            </a:spcBef>
            <a:spcAft>
              <a:spcPct val="35000"/>
            </a:spcAft>
            <a:buNone/>
          </a:pPr>
          <a:r>
            <a:rPr lang="en-US" sz="6500" b="1" kern="1200" dirty="0">
              <a:solidFill>
                <a:schemeClr val="bg2"/>
              </a:solidFill>
            </a:rPr>
            <a:t>BUILD YOUR dream PORTFOLIO</a:t>
          </a:r>
        </a:p>
        <a:p>
          <a:pPr marL="0" lvl="0" indent="0" algn="ctr" defTabSz="5111750">
            <a:lnSpc>
              <a:spcPct val="90000"/>
            </a:lnSpc>
            <a:spcBef>
              <a:spcPct val="0"/>
            </a:spcBef>
            <a:spcAft>
              <a:spcPct val="35000"/>
            </a:spcAft>
            <a:buNone/>
          </a:pPr>
          <a:r>
            <a:rPr lang="en-US" sz="6500" b="1" kern="1200" dirty="0"/>
            <a:t>BOUW JE EIGEN PORTEFEUILLE OP SAMEN MET ONS</a:t>
          </a:r>
        </a:p>
      </dsp:txBody>
      <dsp:txXfrm>
        <a:off x="402179" y="2157"/>
        <a:ext cx="10962261" cy="6577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DC06C-D5F7-45F5-A4CC-9C1019C2ED68}">
      <dsp:nvSpPr>
        <dsp:cNvPr id="0" name=""/>
        <dsp:cNvSpPr/>
      </dsp:nvSpPr>
      <dsp:spPr>
        <a:xfrm>
          <a:off x="521359" y="536"/>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Sinds flexijobs ook in de financiële sector zijn toegestaan, staat onze deur open voor gepensioneerde private bankers die nog wat voeling willen houden met hun vroegere vak</a:t>
          </a:r>
          <a:endParaRPr lang="en-US" sz="1500" kern="1200"/>
        </a:p>
      </dsp:txBody>
      <dsp:txXfrm>
        <a:off x="521359" y="536"/>
        <a:ext cx="2792272" cy="1675363"/>
      </dsp:txXfrm>
    </dsp:sp>
    <dsp:sp modelId="{951D4884-94E9-45AA-AE79-1EF7617AD9E2}">
      <dsp:nvSpPr>
        <dsp:cNvPr id="0" name=""/>
        <dsp:cNvSpPr/>
      </dsp:nvSpPr>
      <dsp:spPr>
        <a:xfrm>
          <a:off x="3592859" y="536"/>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Wie jaren ervaring heeft opgebouwd, brengt daarmee extra inzicht naar de markt</a:t>
          </a:r>
          <a:endParaRPr lang="en-US" sz="1500" kern="1200"/>
        </a:p>
      </dsp:txBody>
      <dsp:txXfrm>
        <a:off x="3592859" y="536"/>
        <a:ext cx="2792272" cy="1675363"/>
      </dsp:txXfrm>
    </dsp:sp>
    <dsp:sp modelId="{97CDC17A-B83A-4DD9-B3BD-AA71F5031C71}">
      <dsp:nvSpPr>
        <dsp:cNvPr id="0" name=""/>
        <dsp:cNvSpPr/>
      </dsp:nvSpPr>
      <dsp:spPr>
        <a:xfrm>
          <a:off x="521359" y="1955127"/>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Daarnaast helpt een flexijob om ritme in het dagelijks leven te houden en contact te onderhouden met mensen en vrienden</a:t>
          </a:r>
          <a:endParaRPr lang="en-US" sz="1500" kern="1200"/>
        </a:p>
      </dsp:txBody>
      <dsp:txXfrm>
        <a:off x="521359" y="1955127"/>
        <a:ext cx="2792272" cy="1675363"/>
      </dsp:txXfrm>
    </dsp:sp>
    <dsp:sp modelId="{FEFE3D19-90E8-47B3-9C8E-5922B5A670FD}">
      <dsp:nvSpPr>
        <dsp:cNvPr id="0" name=""/>
        <dsp:cNvSpPr/>
      </dsp:nvSpPr>
      <dsp:spPr>
        <a:xfrm>
          <a:off x="3592859" y="1955127"/>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In de praktijk gaat het doorgaans om één dag of twee halve dagen per week</a:t>
          </a:r>
          <a:endParaRPr lang="en-US" sz="1500" kern="1200"/>
        </a:p>
      </dsp:txBody>
      <dsp:txXfrm>
        <a:off x="3592859" y="1955127"/>
        <a:ext cx="2792272" cy="1675363"/>
      </dsp:txXfrm>
    </dsp:sp>
    <dsp:sp modelId="{EEC32C78-EC64-4FCB-AE7E-BE15770EA89D}">
      <dsp:nvSpPr>
        <dsp:cNvPr id="0" name=""/>
        <dsp:cNvSpPr/>
      </dsp:nvSpPr>
      <dsp:spPr>
        <a:xfrm>
          <a:off x="521359" y="3909718"/>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Met vragen kunt u terecht op ons kantoor bij B Busschaert</a:t>
          </a:r>
          <a:endParaRPr lang="en-US" sz="1500" kern="1200"/>
        </a:p>
      </dsp:txBody>
      <dsp:txXfrm>
        <a:off x="521359" y="3909718"/>
        <a:ext cx="2792272" cy="1675363"/>
      </dsp:txXfrm>
    </dsp:sp>
    <dsp:sp modelId="{0FD5C6E9-2511-4270-8CF7-AF036BF5ECB8}">
      <dsp:nvSpPr>
        <dsp:cNvPr id="0" name=""/>
        <dsp:cNvSpPr/>
      </dsp:nvSpPr>
      <dsp:spPr>
        <a:xfrm>
          <a:off x="3592859" y="3909718"/>
          <a:ext cx="2792272" cy="16753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a:t>Zo begint een tweede loopbaanfase die u zelf vormgeeft</a:t>
          </a:r>
          <a:endParaRPr lang="en-US" sz="1500" kern="1200"/>
        </a:p>
      </dsp:txBody>
      <dsp:txXfrm>
        <a:off x="3592859" y="3909718"/>
        <a:ext cx="2792272" cy="16753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25/08/2026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4</a:t>
            </a:fld>
            <a:endParaRPr lang="nl-BE"/>
          </a:p>
        </p:txBody>
      </p:sp>
    </p:spTree>
    <p:extLst>
      <p:ext uri="{BB962C8B-B14F-4D97-AF65-F5344CB8AC3E}">
        <p14:creationId xmlns:p14="http://schemas.microsoft.com/office/powerpoint/2010/main" val="99192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8</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21</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32</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36</a:t>
            </a:fld>
            <a:endParaRPr lang="nl-BE"/>
          </a:p>
        </p:txBody>
      </p:sp>
    </p:spTree>
    <p:extLst>
      <p:ext uri="{BB962C8B-B14F-4D97-AF65-F5344CB8AC3E}">
        <p14:creationId xmlns:p14="http://schemas.microsoft.com/office/powerpoint/2010/main" val="256866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37</a:t>
            </a:fld>
            <a:endParaRPr lang="nl-BE"/>
          </a:p>
        </p:txBody>
      </p:sp>
    </p:spTree>
    <p:extLst>
      <p:ext uri="{BB962C8B-B14F-4D97-AF65-F5344CB8AC3E}">
        <p14:creationId xmlns:p14="http://schemas.microsoft.com/office/powerpoint/2010/main" val="188936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25.08.2026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25.08.2026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25.08.2026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25.08.2026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25.08.2026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25.08.2026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25.08.2026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25.08.2026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25.08.2026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25.08.2026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25.08.2026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8/25/2026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25.08.2026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850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r>
              <a:rPr lang="en-US" sz="2000" dirty="0"/>
              <a:t>/</a:t>
            </a:r>
            <a:r>
              <a:rPr lang="en-US" sz="2000" dirty="0" err="1"/>
              <a:t>burgemeester</a:t>
            </a:r>
            <a:r>
              <a:rPr lang="en-US" sz="2000" dirty="0"/>
              <a:t> </a:t>
            </a:r>
            <a:r>
              <a:rPr lang="en-US" sz="2000" dirty="0" err="1"/>
              <a:t>desmidtplein</a:t>
            </a:r>
            <a:r>
              <a:rPr lang="en-US" sz="2000" dirty="0"/>
              <a:t> /</a:t>
            </a:r>
            <a:r>
              <a:rPr lang="en-US" sz="2000" dirty="0" err="1"/>
              <a:t>pierslaan</a:t>
            </a:r>
            <a:r>
              <a:rPr lang="en-US" sz="2000" dirty="0"/>
              <a:t> </a:t>
            </a:r>
            <a:r>
              <a:rPr lang="en-US" sz="2000" dirty="0" err="1"/>
              <a:t>hoekgebouw</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2457250546"/>
              </p:ext>
            </p:extLst>
          </p:nvPr>
        </p:nvGraphicFramePr>
        <p:xfrm>
          <a:off x="0" y="3516350"/>
          <a:ext cx="3221502" cy="3346089"/>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r>
                        <a:rPr lang="nl-BE" dirty="0"/>
                        <a:t>26 augustus</a:t>
                      </a:r>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dirty="0"/>
                        <a:t>16 september</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721248" y="3601978"/>
            <a:ext cx="7971006"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8/25/2026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4" name="Rectangle 11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1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3" name="Straight Connector 12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338F09BC-2EC9-4F40-3035-CB0AE2226244}"/>
              </a:ext>
            </a:extLst>
          </p:cNvPr>
          <p:cNvSpPr txBox="1"/>
          <p:nvPr/>
        </p:nvSpPr>
        <p:spPr>
          <a:xfrm>
            <a:off x="1075174" y="823965"/>
            <a:ext cx="5883410" cy="461665"/>
          </a:xfrm>
          <a:prstGeom prst="rect">
            <a:avLst/>
          </a:prstGeom>
          <a:solidFill>
            <a:schemeClr val="bg1"/>
          </a:solidFill>
          <a:ln>
            <a:solidFill>
              <a:srgbClr val="0070C0"/>
            </a:solidFill>
          </a:ln>
        </p:spPr>
        <p:txBody>
          <a:bodyPr wrap="square" rtlCol="0">
            <a:spAutoFit/>
          </a:bodyPr>
          <a:lstStyle/>
          <a:p>
            <a:r>
              <a:rPr lang="nl-BE" sz="2400" dirty="0"/>
              <a:t>                            </a:t>
            </a:r>
            <a:r>
              <a:rPr lang="nl-BE" sz="2400" b="1" dirty="0"/>
              <a:t>Goldbugs </a:t>
            </a:r>
            <a:r>
              <a:rPr lang="nl-BE" sz="2400" b="1" dirty="0" err="1"/>
              <a:t>news</a:t>
            </a:r>
            <a:endParaRPr lang="nl-BE" sz="2400" b="1" dirty="0"/>
          </a:p>
        </p:txBody>
      </p:sp>
      <p:sp>
        <p:nvSpPr>
          <p:cNvPr id="3" name="Tijdelijke aanduiding voor inhoud 2">
            <a:extLst>
              <a:ext uri="{FF2B5EF4-FFF2-40B4-BE49-F238E27FC236}">
                <a16:creationId xmlns:a16="http://schemas.microsoft.com/office/drawing/2014/main" id="{C4B901EC-F556-5119-C49E-2ABD697331CA}"/>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8CCD7DE2-741E-1D6E-462E-883D1CE2D7E4}"/>
              </a:ext>
            </a:extLst>
          </p:cNvPr>
          <p:cNvPicPr>
            <a:picLocks noChangeAspect="1"/>
          </p:cNvPicPr>
          <p:nvPr/>
        </p:nvPicPr>
        <p:blipFill>
          <a:blip r:embed="rId3"/>
          <a:stretch>
            <a:fillRect/>
          </a:stretch>
        </p:blipFill>
        <p:spPr>
          <a:xfrm>
            <a:off x="838199" y="1684221"/>
            <a:ext cx="10385809" cy="4819650"/>
          </a:xfrm>
          <a:prstGeom prst="rect">
            <a:avLst/>
          </a:prstGeom>
        </p:spPr>
      </p:pic>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 name="Rectangle 119">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2" name="Freeform: Shape 121">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E63F8A63-69FC-767C-6EC6-EC677F234404}"/>
              </a:ext>
            </a:extLst>
          </p:cNvPr>
          <p:cNvPicPr>
            <a:picLocks noChangeAspect="1"/>
          </p:cNvPicPr>
          <p:nvPr/>
        </p:nvPicPr>
        <p:blipFill>
          <a:blip r:embed="rId3"/>
          <a:stretch>
            <a:fillRect/>
          </a:stretch>
        </p:blipFill>
        <p:spPr>
          <a:xfrm>
            <a:off x="1166440" y="643466"/>
            <a:ext cx="6001977" cy="5566833"/>
          </a:xfrm>
          <a:prstGeom prst="rect">
            <a:avLst/>
          </a:prstGeom>
        </p:spPr>
      </p:pic>
      <p:grpSp>
        <p:nvGrpSpPr>
          <p:cNvPr id="124" name="Group 123">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25"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26"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057513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D16E2CC9-D147-0093-DC9F-65700B44E6D2}"/>
              </a:ext>
            </a:extLst>
          </p:cNvPr>
          <p:cNvPicPr>
            <a:picLocks noChangeAspect="1"/>
          </p:cNvPicPr>
          <p:nvPr/>
        </p:nvPicPr>
        <p:blipFill>
          <a:blip r:embed="rId2"/>
          <a:stretch>
            <a:fillRect/>
          </a:stretch>
        </p:blipFill>
        <p:spPr>
          <a:xfrm>
            <a:off x="1804592" y="457200"/>
            <a:ext cx="8582815" cy="5943600"/>
          </a:xfrm>
          <a:prstGeom prst="rect">
            <a:avLst/>
          </a:prstGeom>
        </p:spPr>
      </p:pic>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BBD762F-E4E9-4CC5-F57B-3D309020CA45}"/>
              </a:ext>
            </a:extLst>
          </p:cNvPr>
          <p:cNvPicPr>
            <a:picLocks noChangeAspect="1"/>
          </p:cNvPicPr>
          <p:nvPr/>
        </p:nvPicPr>
        <p:blipFill>
          <a:blip r:embed="rId2"/>
          <a:stretch>
            <a:fillRect/>
          </a:stretch>
        </p:blipFill>
        <p:spPr>
          <a:xfrm>
            <a:off x="512839" y="271515"/>
            <a:ext cx="10905066" cy="3516882"/>
          </a:xfrm>
          <a:prstGeom prst="rect">
            <a:avLst/>
          </a:prstGeom>
        </p:spPr>
      </p:pic>
      <p:pic>
        <p:nvPicPr>
          <p:cNvPr id="7" name="Afbeelding 6">
            <a:extLst>
              <a:ext uri="{FF2B5EF4-FFF2-40B4-BE49-F238E27FC236}">
                <a16:creationId xmlns:a16="http://schemas.microsoft.com/office/drawing/2014/main" id="{92C0C865-F9AD-F3E8-B9E0-3FD14DEB3E31}"/>
              </a:ext>
            </a:extLst>
          </p:cNvPr>
          <p:cNvPicPr>
            <a:picLocks noChangeAspect="1"/>
          </p:cNvPicPr>
          <p:nvPr/>
        </p:nvPicPr>
        <p:blipFill>
          <a:blip r:embed="rId3"/>
          <a:stretch>
            <a:fillRect/>
          </a:stretch>
        </p:blipFill>
        <p:spPr>
          <a:xfrm>
            <a:off x="1371286" y="4109985"/>
            <a:ext cx="8705850" cy="2476500"/>
          </a:xfrm>
          <a:prstGeom prst="rect">
            <a:avLst/>
          </a:prstGeom>
        </p:spPr>
      </p:pic>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8" name="Rectangle 32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Afbeelding 2">
            <a:extLst>
              <a:ext uri="{FF2B5EF4-FFF2-40B4-BE49-F238E27FC236}">
                <a16:creationId xmlns:a16="http://schemas.microsoft.com/office/drawing/2014/main" id="{F459277A-2CAE-F965-04B5-6AA368543AA1}"/>
              </a:ext>
            </a:extLst>
          </p:cNvPr>
          <p:cNvPicPr>
            <a:picLocks noChangeAspect="1"/>
          </p:cNvPicPr>
          <p:nvPr/>
        </p:nvPicPr>
        <p:blipFill>
          <a:blip r:embed="rId3"/>
          <a:srcRect t="15590" b="28029"/>
          <a:stretch>
            <a:fillRect/>
          </a:stretch>
        </p:blipFill>
        <p:spPr>
          <a:xfrm>
            <a:off x="20" y="1282"/>
            <a:ext cx="12191980" cy="6856718"/>
          </a:xfrm>
          <a:prstGeom prst="rect">
            <a:avLst/>
          </a:prstGeom>
        </p:spPr>
      </p:pic>
      <p:sp>
        <p:nvSpPr>
          <p:cNvPr id="7" name="Tekstvak 6">
            <a:extLst>
              <a:ext uri="{FF2B5EF4-FFF2-40B4-BE49-F238E27FC236}">
                <a16:creationId xmlns:a16="http://schemas.microsoft.com/office/drawing/2014/main" id="{77308B94-FB87-6887-62D6-468D188A7197}"/>
              </a:ext>
            </a:extLst>
          </p:cNvPr>
          <p:cNvSpPr txBox="1"/>
          <p:nvPr/>
        </p:nvSpPr>
        <p:spPr>
          <a:xfrm>
            <a:off x="630936" y="630936"/>
            <a:ext cx="3599688"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4100" b="1" kern="1200" dirty="0">
              <a:solidFill>
                <a:srgbClr val="FFFFFF"/>
              </a:solidFill>
              <a:latin typeface="+mj-lt"/>
              <a:ea typeface="+mj-ea"/>
              <a:cs typeface="+mj-cs"/>
            </a:endParaRPr>
          </a:p>
        </p:txBody>
      </p:sp>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6" name="Rectangle 5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388" name="Tekstvak 4">
            <a:extLst>
              <a:ext uri="{FF2B5EF4-FFF2-40B4-BE49-F238E27FC236}">
                <a16:creationId xmlns:a16="http://schemas.microsoft.com/office/drawing/2014/main" id="{6047CD30-42BF-1106-1974-8B1F0965392B}"/>
              </a:ext>
            </a:extLst>
          </p:cNvPr>
          <p:cNvGraphicFramePr/>
          <p:nvPr>
            <p:extLst>
              <p:ext uri="{D42A27DB-BD31-4B8C-83A1-F6EECF244321}">
                <p14:modId xmlns:p14="http://schemas.microsoft.com/office/powerpoint/2010/main" val="4108644384"/>
              </p:ext>
            </p:extLst>
          </p:nvPr>
        </p:nvGraphicFramePr>
        <p:xfrm>
          <a:off x="271305" y="180870"/>
          <a:ext cx="11766620" cy="6581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82" name="Rectangle 7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DF9F4F03-7729-681A-A5EB-DA7618D04D01}"/>
              </a:ext>
            </a:extLst>
          </p:cNvPr>
          <p:cNvSpPr/>
          <p:nvPr/>
        </p:nvSpPr>
        <p:spPr>
          <a:xfrm>
            <a:off x="761803" y="350196"/>
            <a:ext cx="4646904" cy="162452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Tel   050344777</a:t>
            </a:r>
          </a:p>
        </p:txBody>
      </p:sp>
      <p:sp>
        <p:nvSpPr>
          <p:cNvPr id="5" name="Tekstvak 4">
            <a:extLst>
              <a:ext uri="{FF2B5EF4-FFF2-40B4-BE49-F238E27FC236}">
                <a16:creationId xmlns:a16="http://schemas.microsoft.com/office/drawing/2014/main" id="{BC63BD58-0D4B-CCA6-3D1F-5796A89BF3D4}"/>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2000" b="1"/>
              <a:t>Goldbugs</a:t>
            </a:r>
          </a:p>
          <a:p>
            <a:pPr indent="-228600" defTabSz="914400">
              <a:lnSpc>
                <a:spcPct val="90000"/>
              </a:lnSpc>
              <a:spcBef>
                <a:spcPct val="0"/>
              </a:spcBef>
              <a:spcAft>
                <a:spcPts val="600"/>
              </a:spcAft>
              <a:buFont typeface="Arial" panose="020B0604020202020204" pitchFamily="34" charset="0"/>
              <a:buChar char="•"/>
            </a:pPr>
            <a:r>
              <a:rPr lang="en-US" sz="2000" b="1"/>
              <a:t>Uw goudbroker</a:t>
            </a:r>
          </a:p>
          <a:p>
            <a:pPr indent="-228600" defTabSz="914400">
              <a:lnSpc>
                <a:spcPct val="90000"/>
              </a:lnSpc>
              <a:spcBef>
                <a:spcPct val="0"/>
              </a:spcBef>
              <a:spcAft>
                <a:spcPts val="600"/>
              </a:spcAft>
              <a:buFont typeface="Arial" panose="020B0604020202020204" pitchFamily="34" charset="0"/>
              <a:buChar char="•"/>
            </a:pPr>
            <a:r>
              <a:rPr lang="en-US" sz="20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2000" b="1"/>
              <a:t> voor uw beleggingsgoud,,klanten in Knokke zijn veeleisend en trouw!</a:t>
            </a:r>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55" r="24844" b="-2"/>
          <a:stretch>
            <a:fillRect/>
          </a:stretch>
        </p:blipFill>
        <p:spPr>
          <a:xfrm>
            <a:off x="6096000" y="1"/>
            <a:ext cx="6102825" cy="6858000"/>
          </a:xfrm>
          <a:prstGeom prst="rect">
            <a:avLst/>
          </a:prstGeom>
        </p:spPr>
      </p:pic>
      <p:sp>
        <p:nvSpPr>
          <p:cNvPr id="6" name="Tekstvak 5">
            <a:extLst>
              <a:ext uri="{FF2B5EF4-FFF2-40B4-BE49-F238E27FC236}">
                <a16:creationId xmlns:a16="http://schemas.microsoft.com/office/drawing/2014/main" id="{97695C65-3EC0-C9A7-D81A-4FA773CD2199}"/>
              </a:ext>
            </a:extLst>
          </p:cNvPr>
          <p:cNvSpPr txBox="1"/>
          <p:nvPr/>
        </p:nvSpPr>
        <p:spPr>
          <a:xfrm>
            <a:off x="9476606" y="6657946"/>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457200" y="1497711"/>
            <a:ext cx="11277600" cy="3862577"/>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8991600" y="6455664"/>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100">
                <a:solidFill>
                  <a:srgbClr val="FFFFFF"/>
                </a:solidFill>
              </a:rPr>
              <a:pPr algn="r" defTabSz="914400">
                <a:spcAft>
                  <a:spcPts val="600"/>
                </a:spcAft>
              </a:pPr>
              <a:t>8/25/2026</a:t>
            </a:fld>
            <a:endParaRPr lang="en-US" sz="1100">
              <a:solidFill>
                <a:srgbClr val="FFFFFF"/>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80F073CC-40D5-4B23-8DF0-9BD0A0C12F2C}" type="slidenum">
              <a:rPr lang="en-US" sz="1100">
                <a:solidFill>
                  <a:srgbClr val="FFFFFF"/>
                </a:solidFill>
              </a:rPr>
              <a:pPr algn="r" defTabSz="914400">
                <a:spcAft>
                  <a:spcPts val="600"/>
                </a:spcAft>
              </a:pPr>
              <a:t>11</a:t>
            </a:fld>
            <a:endParaRPr lang="en-US" sz="11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472C7A44-895C-3E59-B7AF-2D28EB453AB1}"/>
              </a:ext>
            </a:extLst>
          </p:cNvPr>
          <p:cNvPicPr>
            <a:picLocks noChangeAspect="1"/>
          </p:cNvPicPr>
          <p:nvPr/>
        </p:nvPicPr>
        <p:blipFill>
          <a:blip r:embed="rId2"/>
          <a:stretch>
            <a:fillRect/>
          </a:stretch>
        </p:blipFill>
        <p:spPr>
          <a:xfrm>
            <a:off x="-2312" y="0"/>
            <a:ext cx="12191234" cy="6858000"/>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A70F7-028F-E347-B05C-7315F72CB58E}"/>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901745E-786C-0D91-5588-D7BB50EF1743}"/>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320AE26F-8568-90E9-8B5A-7C2EFA5121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185757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B602B59-E48D-DD9E-99D5-AF60F185DCAB}"/>
              </a:ext>
            </a:extLst>
          </p:cNvPr>
          <p:cNvPicPr>
            <a:picLocks noChangeAspect="1"/>
          </p:cNvPicPr>
          <p:nvPr/>
        </p:nvPicPr>
        <p:blipFill>
          <a:blip r:embed="rId2"/>
          <a:stretch>
            <a:fillRect/>
          </a:stretch>
        </p:blipFill>
        <p:spPr>
          <a:xfrm>
            <a:off x="0" y="1489987"/>
            <a:ext cx="12192000" cy="3878026"/>
          </a:xfrm>
          <a:prstGeom prst="rect">
            <a:avLst/>
          </a:prstGeom>
        </p:spPr>
      </p:pic>
    </p:spTree>
    <p:extLst>
      <p:ext uri="{BB962C8B-B14F-4D97-AF65-F5344CB8AC3E}">
        <p14:creationId xmlns:p14="http://schemas.microsoft.com/office/powerpoint/2010/main" val="6196958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4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4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4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Afbeelding 2">
            <a:extLst>
              <a:ext uri="{FF2B5EF4-FFF2-40B4-BE49-F238E27FC236}">
                <a16:creationId xmlns:a16="http://schemas.microsoft.com/office/drawing/2014/main" id="{3B398208-D080-9183-F8AC-668551550EFB}"/>
              </a:ext>
            </a:extLst>
          </p:cNvPr>
          <p:cNvPicPr>
            <a:picLocks noChangeAspect="1"/>
          </p:cNvPicPr>
          <p:nvPr/>
        </p:nvPicPr>
        <p:blipFill>
          <a:blip r:embed="rId2"/>
          <a:stretch>
            <a:fillRect/>
          </a:stretch>
        </p:blipFill>
        <p:spPr>
          <a:xfrm>
            <a:off x="228600" y="854297"/>
            <a:ext cx="11658600" cy="3701605"/>
          </a:xfrm>
          <a:prstGeom prst="rect">
            <a:avLst/>
          </a:prstGeom>
        </p:spPr>
      </p:pic>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6C0E8-03E2-2FA7-3DFA-F57F7C8AFE6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A8EDD8D-3E14-AB24-7B92-9282FB938271}"/>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AE941F77-851A-CD65-8632-02DB81AD5D6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57609964"/>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20">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8A7A9DE4-61BC-7978-CC7A-FB34DCCFEBBA}"/>
              </a:ext>
            </a:extLst>
          </p:cNvPr>
          <p:cNvPicPr>
            <a:picLocks noChangeAspect="1"/>
          </p:cNvPicPr>
          <p:nvPr/>
        </p:nvPicPr>
        <p:blipFill>
          <a:blip r:embed="rId2"/>
          <a:srcRect r="4523" b="1"/>
          <a:stretch>
            <a:fillRect/>
          </a:stretch>
        </p:blipFill>
        <p:spPr>
          <a:xfrm>
            <a:off x="307775" y="261437"/>
            <a:ext cx="11576450" cy="6335126"/>
          </a:xfrm>
          <a:prstGeom prst="rect">
            <a:avLst/>
          </a:prstGeom>
        </p:spPr>
      </p:pic>
      <p:sp>
        <p:nvSpPr>
          <p:cNvPr id="6" name="Tekstvak 5">
            <a:extLst>
              <a:ext uri="{FF2B5EF4-FFF2-40B4-BE49-F238E27FC236}">
                <a16:creationId xmlns:a16="http://schemas.microsoft.com/office/drawing/2014/main" id="{3D43F82F-FBA7-9B10-8A2C-2972D9577528}"/>
              </a:ext>
            </a:extLst>
          </p:cNvPr>
          <p:cNvSpPr txBox="1"/>
          <p:nvPr/>
        </p:nvSpPr>
        <p:spPr>
          <a:xfrm>
            <a:off x="4602145" y="5205046"/>
            <a:ext cx="5918479" cy="923330"/>
          </a:xfrm>
          <a:prstGeom prst="rect">
            <a:avLst/>
          </a:prstGeom>
          <a:noFill/>
        </p:spPr>
        <p:txBody>
          <a:bodyPr wrap="square" rtlCol="0">
            <a:spAutoFit/>
          </a:bodyPr>
          <a:lstStyle/>
          <a:p>
            <a:r>
              <a:rPr lang="nl-BE" dirty="0">
                <a:solidFill>
                  <a:srgbClr val="FF0000"/>
                </a:solidFill>
              </a:rPr>
              <a:t>Het beste scenario zou zijn dat we de 200 daags gemiddelde doorbreken zijnde 4500$ en dat gedurend 3 dagen</a:t>
            </a:r>
          </a:p>
        </p:txBody>
      </p:sp>
      <p:sp>
        <p:nvSpPr>
          <p:cNvPr id="7" name="Rechthoek 6">
            <a:extLst>
              <a:ext uri="{FF2B5EF4-FFF2-40B4-BE49-F238E27FC236}">
                <a16:creationId xmlns:a16="http://schemas.microsoft.com/office/drawing/2014/main" id="{9DB037BF-0C15-017B-8365-E1DE6210161D}"/>
              </a:ext>
            </a:extLst>
          </p:cNvPr>
          <p:cNvSpPr/>
          <p:nvPr/>
        </p:nvSpPr>
        <p:spPr>
          <a:xfrm>
            <a:off x="307775" y="809351"/>
            <a:ext cx="549144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goudvooruitzicht</a:t>
            </a:r>
          </a:p>
        </p:txBody>
      </p:sp>
    </p:spTree>
    <p:extLst>
      <p:ext uri="{BB962C8B-B14F-4D97-AF65-F5344CB8AC3E}">
        <p14:creationId xmlns:p14="http://schemas.microsoft.com/office/powerpoint/2010/main" val="5389658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rcRect l="2925" r="2925"/>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8/25/2026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defTabSz="914400"/>
            <a:r>
              <a:rPr lang="en-US" sz="3600" kern="1200">
                <a:solidFill>
                  <a:srgbClr val="FFFFFF"/>
                </a:solidFill>
                <a:latin typeface="+mj-lt"/>
                <a:ea typeface="+mj-ea"/>
                <a:cs typeface="+mj-cs"/>
              </a:rPr>
              <a:t>Alle  informatie op kantoor</a:t>
            </a: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4994596" y="643466"/>
            <a:ext cx="6346140" cy="5568739"/>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8842248" y="6356350"/>
            <a:ext cx="1997202"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79EC0A4B-AE81-4AD7-86EA-9F753B2B1EB0}" type="datetime1">
              <a:rPr lang="en-US" sz="1200">
                <a:solidFill>
                  <a:schemeClr val="tx1">
                    <a:alpha val="80000"/>
                  </a:schemeClr>
                </a:solidFill>
              </a:rPr>
              <a:pPr algn="r" defTabSz="914400">
                <a:spcAft>
                  <a:spcPts val="600"/>
                </a:spcAft>
                <a:defRPr/>
              </a:pPr>
              <a:t>8/25/2026</a:t>
            </a:fld>
            <a:endParaRPr lang="en-US" sz="1200">
              <a:solidFill>
                <a:schemeClr val="tx1">
                  <a:alpha val="80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80F073CC-40D5-4B23-8DF0-9BD0A0C12F2C}" type="slidenum">
              <a:rPr lang="en-US" sz="1200">
                <a:solidFill>
                  <a:schemeClr val="tx1">
                    <a:alpha val="80000"/>
                  </a:schemeClr>
                </a:solidFill>
              </a:rPr>
              <a:pPr algn="r" defTabSz="914400">
                <a:spcAft>
                  <a:spcPts val="600"/>
                </a:spcAft>
                <a:defRPr/>
              </a:pPr>
              <a:t>19</a:t>
            </a:fld>
            <a:endParaRPr lang="en-US" sz="1200">
              <a:solidFill>
                <a:schemeClr val="tx1">
                  <a:alpha val="80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rcRect t="5000" b="5000"/>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8/25/2026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20</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21</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5045109"/>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Op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humanoide</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robots</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Enorme stijgingspotentieel op lange termijn tot 1000%</a:t>
            </a: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Shape 84">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1B163100-F590-6266-3419-C8B3B684C9C7}"/>
              </a:ext>
            </a:extLst>
          </p:cNvPr>
          <p:cNvPicPr>
            <a:picLocks noChangeAspect="1"/>
          </p:cNvPicPr>
          <p:nvPr/>
        </p:nvPicPr>
        <p:blipFill>
          <a:blip r:embed="rId2"/>
          <a:stretch>
            <a:fillRect/>
          </a:stretch>
        </p:blipFill>
        <p:spPr>
          <a:xfrm>
            <a:off x="228600" y="329660"/>
            <a:ext cx="11658600" cy="4750880"/>
          </a:xfrm>
          <a:prstGeom prst="rect">
            <a:avLst/>
          </a:prstGeom>
        </p:spPr>
      </p:pic>
    </p:spTree>
    <p:extLst>
      <p:ext uri="{BB962C8B-B14F-4D97-AF65-F5344CB8AC3E}">
        <p14:creationId xmlns:p14="http://schemas.microsoft.com/office/powerpoint/2010/main" val="4285769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Tijdelijke aanduiding voor inhoud 4">
            <a:extLst>
              <a:ext uri="{FF2B5EF4-FFF2-40B4-BE49-F238E27FC236}">
                <a16:creationId xmlns:a16="http://schemas.microsoft.com/office/drawing/2014/main" id="{3985FF3F-50E4-1FC5-25CF-7F13EBD6E6E4}"/>
              </a:ext>
            </a:extLst>
          </p:cNvPr>
          <p:cNvPicPr>
            <a:picLocks noGrp="1" noChangeAspect="1"/>
          </p:cNvPicPr>
          <p:nvPr>
            <p:ph idx="1"/>
          </p:nvPr>
        </p:nvPicPr>
        <p:blipFill>
          <a:blip r:embed="rId2"/>
          <a:srcRect b="17598"/>
          <a:stretch>
            <a:fillRect/>
          </a:stretch>
        </p:blipFill>
        <p:spPr>
          <a:xfrm>
            <a:off x="20" y="1282"/>
            <a:ext cx="12191980" cy="6856718"/>
          </a:xfrm>
          <a:prstGeom prst="rect">
            <a:avLst/>
          </a:prstGeom>
        </p:spPr>
      </p:pic>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5956C5C4-1199-DC94-DD00-D5E0CE720AA7}"/>
              </a:ext>
            </a:extLst>
          </p:cNvPr>
          <p:cNvPicPr>
            <a:picLocks noGrp="1" noChangeAspect="1"/>
          </p:cNvPicPr>
          <p:nvPr>
            <p:ph idx="1"/>
          </p:nvPr>
        </p:nvPicPr>
        <p:blipFill>
          <a:blip r:embed="rId2"/>
          <a:srcRect t="1369" r="-2" b="-2"/>
          <a:stretch>
            <a:fillRect/>
          </a:stretch>
        </p:blipFill>
        <p:spPr>
          <a:xfrm>
            <a:off x="-6588" y="10"/>
            <a:ext cx="12198588" cy="6857990"/>
          </a:xfrm>
          <a:prstGeom prst="rect">
            <a:avLst/>
          </a:prstGeom>
        </p:spPr>
      </p:pic>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1CF00E4-98A0-23F9-FED9-3EDAA3250A49}"/>
              </a:ext>
            </a:extLst>
          </p:cNvPr>
          <p:cNvSpPr>
            <a:spLocks noGrp="1"/>
          </p:cNvSpPr>
          <p:nvPr>
            <p:ph idx="1"/>
          </p:nvPr>
        </p:nvSpPr>
        <p:spPr/>
        <p:txBody>
          <a:bodyPr/>
          <a:lstStyle/>
          <a:p>
            <a:endParaRPr lang="nl-BE"/>
          </a:p>
        </p:txBody>
      </p:sp>
      <p:sp>
        <p:nvSpPr>
          <p:cNvPr id="6" name="Tekstvak 5">
            <a:extLst>
              <a:ext uri="{FF2B5EF4-FFF2-40B4-BE49-F238E27FC236}">
                <a16:creationId xmlns:a16="http://schemas.microsoft.com/office/drawing/2014/main" id="{867DF24B-40A7-CE7D-3F73-9017DAB570FA}"/>
              </a:ext>
            </a:extLst>
          </p:cNvPr>
          <p:cNvSpPr txBox="1"/>
          <p:nvPr/>
        </p:nvSpPr>
        <p:spPr>
          <a:xfrm>
            <a:off x="3047163" y="3293013"/>
            <a:ext cx="6094324" cy="276999"/>
          </a:xfrm>
          <a:prstGeom prst="rect">
            <a:avLst/>
          </a:prstGeom>
          <a:noFill/>
        </p:spPr>
        <p:txBody>
          <a:bodyPr wrap="square">
            <a:spAutoFit/>
          </a:bodyPr>
          <a:lstStyle/>
          <a:p>
            <a:r>
              <a:rPr lang="nl-BE" sz="1800" b="0" i="0" dirty="0">
                <a:solidFill>
                  <a:schemeClr val="tx1"/>
                </a:solidFill>
                <a:effectLst/>
                <a:latin typeface="+mn-lt"/>
              </a:rPr>
              <a:t>KR7277810008</a:t>
            </a:r>
            <a:endParaRPr lang="nl-BE" dirty="0"/>
          </a:p>
        </p:txBody>
      </p:sp>
      <p:pic>
        <p:nvPicPr>
          <p:cNvPr id="8" name="Afbeelding 7">
            <a:extLst>
              <a:ext uri="{FF2B5EF4-FFF2-40B4-BE49-F238E27FC236}">
                <a16:creationId xmlns:a16="http://schemas.microsoft.com/office/drawing/2014/main" id="{1FBCB03E-6DD8-5AE6-FAF2-84C335606321}"/>
              </a:ext>
            </a:extLst>
          </p:cNvPr>
          <p:cNvPicPr>
            <a:picLocks noChangeAspect="1"/>
          </p:cNvPicPr>
          <p:nvPr/>
        </p:nvPicPr>
        <p:blipFill>
          <a:blip r:embed="rId2"/>
          <a:stretch>
            <a:fillRect/>
          </a:stretch>
        </p:blipFill>
        <p:spPr>
          <a:xfrm>
            <a:off x="0" y="38213"/>
            <a:ext cx="12192000" cy="6744424"/>
          </a:xfrm>
          <a:prstGeom prst="rect">
            <a:avLst/>
          </a:prstGeom>
        </p:spPr>
      </p:pic>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65CCFCEF-3293-5BC1-9100-AA2BB6FD64A4}"/>
              </a:ext>
            </a:extLst>
          </p:cNvPr>
          <p:cNvPicPr>
            <a:picLocks noGrp="1" noChangeAspect="1"/>
          </p:cNvPicPr>
          <p:nvPr>
            <p:ph idx="1"/>
          </p:nvPr>
        </p:nvPicPr>
        <p:blipFill>
          <a:blip r:embed="rId2"/>
          <a:srcRect r="-2" b="3068"/>
          <a:stretch>
            <a:fillRect/>
          </a:stretch>
        </p:blipFill>
        <p:spPr>
          <a:xfrm>
            <a:off x="-6588" y="10"/>
            <a:ext cx="12198588" cy="6857990"/>
          </a:xfrm>
          <a:prstGeom prst="rect">
            <a:avLst/>
          </a:prstGeom>
        </p:spPr>
      </p:pic>
    </p:spTree>
    <p:extLst>
      <p:ext uri="{BB962C8B-B14F-4D97-AF65-F5344CB8AC3E}">
        <p14:creationId xmlns:p14="http://schemas.microsoft.com/office/powerpoint/2010/main" val="971269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Tijdelijke aanduiding voor inhoud 5">
            <a:extLst>
              <a:ext uri="{FF2B5EF4-FFF2-40B4-BE49-F238E27FC236}">
                <a16:creationId xmlns:a16="http://schemas.microsoft.com/office/drawing/2014/main" id="{F1B1BB55-12B1-3BF1-D462-6B862EDE7F03}"/>
              </a:ext>
            </a:extLst>
          </p:cNvPr>
          <p:cNvPicPr>
            <a:picLocks noGrp="1" noChangeAspect="1"/>
          </p:cNvPicPr>
          <p:nvPr>
            <p:ph idx="1"/>
          </p:nvPr>
        </p:nvPicPr>
        <p:blipFill>
          <a:blip r:embed="rId2"/>
          <a:srcRect b="4273"/>
          <a:stretch>
            <a:fillRect/>
          </a:stretch>
        </p:blipFill>
        <p:spPr>
          <a:xfrm>
            <a:off x="20" y="1282"/>
            <a:ext cx="12191980" cy="6856718"/>
          </a:xfrm>
          <a:prstGeom prst="rect">
            <a:avLst/>
          </a:prstGeom>
        </p:spPr>
      </p:pic>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Tijdelijke aanduiding voor inhoud 9">
            <a:extLst>
              <a:ext uri="{FF2B5EF4-FFF2-40B4-BE49-F238E27FC236}">
                <a16:creationId xmlns:a16="http://schemas.microsoft.com/office/drawing/2014/main" id="{18B533ED-3C06-3A4A-FBBD-4D383B598645}"/>
              </a:ext>
            </a:extLst>
          </p:cNvPr>
          <p:cNvPicPr>
            <a:picLocks noGrp="1" noChangeAspect="1"/>
          </p:cNvPicPr>
          <p:nvPr>
            <p:ph idx="1"/>
          </p:nvPr>
        </p:nvPicPr>
        <p:blipFill>
          <a:blip r:embed="rId2"/>
          <a:srcRect t="1028" b="16570"/>
          <a:stretch>
            <a:fillRect/>
          </a:stretch>
        </p:blipFill>
        <p:spPr>
          <a:xfrm>
            <a:off x="20" y="1282"/>
            <a:ext cx="12191980" cy="6856718"/>
          </a:xfrm>
          <a:prstGeom prst="rect">
            <a:avLst/>
          </a:prstGeom>
        </p:spPr>
      </p:pic>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Tijdelijke aanduiding voor inhoud 5">
            <a:extLst>
              <a:ext uri="{FF2B5EF4-FFF2-40B4-BE49-F238E27FC236}">
                <a16:creationId xmlns:a16="http://schemas.microsoft.com/office/drawing/2014/main" id="{02A229AD-A0EA-D89F-4111-EF7E01B9CAEB}"/>
              </a:ext>
            </a:extLst>
          </p:cNvPr>
          <p:cNvPicPr>
            <a:picLocks noGrp="1" noChangeAspect="1"/>
          </p:cNvPicPr>
          <p:nvPr>
            <p:ph idx="1"/>
          </p:nvPr>
        </p:nvPicPr>
        <p:blipFill>
          <a:blip r:embed="rId2"/>
          <a:srcRect b="24001"/>
          <a:stretch>
            <a:fillRect/>
          </a:stretch>
        </p:blipFill>
        <p:spPr>
          <a:xfrm>
            <a:off x="20" y="1282"/>
            <a:ext cx="12191980" cy="6856718"/>
          </a:xfrm>
          <a:prstGeom prst="rect">
            <a:avLst/>
          </a:prstGeom>
        </p:spPr>
      </p:pic>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ijdelijke aanduiding voor inhoud 5">
            <a:extLst>
              <a:ext uri="{FF2B5EF4-FFF2-40B4-BE49-F238E27FC236}">
                <a16:creationId xmlns:a16="http://schemas.microsoft.com/office/drawing/2014/main" id="{E4F7A894-4298-321C-1D08-163E6C030FBD}"/>
              </a:ext>
            </a:extLst>
          </p:cNvPr>
          <p:cNvPicPr>
            <a:picLocks noGrp="1" noChangeAspect="1"/>
          </p:cNvPicPr>
          <p:nvPr>
            <p:ph idx="1"/>
          </p:nvPr>
        </p:nvPicPr>
        <p:blipFill>
          <a:blip r:embed="rId2"/>
          <a:stretch>
            <a:fillRect/>
          </a:stretch>
        </p:blipFill>
        <p:spPr>
          <a:xfrm>
            <a:off x="1" y="6774"/>
            <a:ext cx="12191234" cy="6826163"/>
          </a:xfrm>
          <a:prstGeom prst="rect">
            <a:avLst/>
          </a:prstGeom>
        </p:spPr>
      </p:pic>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838200" y="365125"/>
            <a:ext cx="5558489" cy="1325563"/>
          </a:xfrm>
        </p:spPr>
        <p:txBody>
          <a:bodyPr vert="horz" lIns="91440" tIns="45720" rIns="91440" bIns="45720" rtlCol="0" anchor="ctr">
            <a:normAutofit/>
          </a:bodyPr>
          <a:lstStyle/>
          <a:p>
            <a:r>
              <a:rPr lang="en-US" sz="2800" kern="1200">
                <a:solidFill>
                  <a:schemeClr val="tx1"/>
                </a:solidFill>
                <a:latin typeface="+mj-lt"/>
                <a:ea typeface="+mj-ea"/>
                <a:cs typeface="+mj-cs"/>
              </a:rPr>
              <a:t>Hoogste kwaliteit en toch goedkoop en met de modernste tools en ook  met persoonlijke adviseur!!</a:t>
            </a:r>
          </a:p>
        </p:txBody>
      </p:sp>
      <p:sp>
        <p:nvSpPr>
          <p:cNvPr id="148" name="Freeform: Shape 147">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838200" y="1825625"/>
            <a:ext cx="5558489" cy="4351338"/>
          </a:xfrm>
        </p:spPr>
        <p:txBody>
          <a:bodyPr vert="horz" lIns="91440" tIns="45720" rIns="91440" bIns="45720" rtlCol="0">
            <a:normAutofit/>
          </a:bodyPr>
          <a:lstStyle/>
          <a:p>
            <a:r>
              <a:rPr lang="en-US" sz="1300"/>
              <a:t>Oei ;ja we zijn de GOEDKOOPSTE BROKER in europa</a:t>
            </a:r>
          </a:p>
          <a:p>
            <a:r>
              <a:rPr lang="en-US" sz="1300"/>
              <a:t>Ja ons platform is het meest professioneel,,plus ook een basic  dus beiden toppers</a:t>
            </a:r>
          </a:p>
          <a:p>
            <a:r>
              <a:rPr lang="en-US" sz="1300"/>
              <a:t>Och ja onze klanten  behoren tot de top beleggers</a:t>
            </a:r>
          </a:p>
          <a:p>
            <a:r>
              <a:rPr lang="en-US" sz="1300"/>
              <a:t>En ja onze klanten  zijn geen hangmat beleggers</a:t>
            </a:r>
          </a:p>
          <a:p>
            <a:r>
              <a:rPr lang="en-US" sz="1300"/>
              <a:t>Onze klanten volgen hun portefeuille steeds scherp op</a:t>
            </a:r>
          </a:p>
          <a:p>
            <a:r>
              <a:rPr lang="en-US" sz="1300"/>
              <a:t>Ze lezen onze weekberichten  en reageren</a:t>
            </a:r>
          </a:p>
          <a:p>
            <a:r>
              <a:rPr lang="en-US" sz="1300"/>
              <a:t>Ja niet iedereen is onmiddellijk weg met beleggen daarom dat ons kantoor hun dagelijks daarin helpt ,,dus de meest moderne tools met de aanpak van vroeger ,,,een assistent die geen computer is maar een MENS</a:t>
            </a:r>
          </a:p>
          <a:p>
            <a:r>
              <a:rPr lang="en-US" sz="1300"/>
              <a:t>Dus de beste combinatie  modernste tools met uw persoonlijke assistent beheerder/adviseur</a:t>
            </a:r>
          </a:p>
          <a:p>
            <a:r>
              <a:rPr lang="en-US" sz="1300"/>
              <a:t>En ja wij zijn tussen 50% à 90% goedkoper dan onze collegas,,omdat wij een wereldspeler zijn die aanwezig is in 100 landen !!</a:t>
            </a:r>
          </a:p>
          <a:p>
            <a:endParaRPr lang="en-US" sz="1300"/>
          </a:p>
        </p:txBody>
      </p:sp>
      <p:sp>
        <p:nvSpPr>
          <p:cNvPr id="150" name="Oval 149">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Block Arc 151">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4" name="Freeform: Shape 153">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56" name="Straight Connector 155">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8" name="Freeform: Shape 157">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60" name="Arc 159">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2" name="Freeform: Shape 161">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a:solidFill>
                  <a:srgbClr val="FF0000"/>
                </a:solidFill>
                <a:highlight>
                  <a:srgbClr val="FFFF00"/>
                </a:highlight>
              </a:rPr>
              <a:t>busschaert</a:t>
            </a:r>
            <a:endParaRPr lang="nl-BE" sz="3200" b="1">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86A70186-65BE-C5DA-AC89-C197AD5FF744}"/>
              </a:ext>
            </a:extLst>
          </p:cNvPr>
          <p:cNvPicPr>
            <a:picLocks noChangeAspect="1"/>
          </p:cNvPicPr>
          <p:nvPr/>
        </p:nvPicPr>
        <p:blipFill>
          <a:blip r:embed="rId3"/>
          <a:stretch>
            <a:fillRect/>
          </a:stretch>
        </p:blipFill>
        <p:spPr>
          <a:xfrm>
            <a:off x="1968500" y="457200"/>
            <a:ext cx="8255000" cy="5943600"/>
          </a:xfrm>
          <a:prstGeom prst="rect">
            <a:avLst/>
          </a:prstGeom>
        </p:spPr>
      </p:pic>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AC73FF2-2533-C08D-69F3-8E464C76084C}"/>
              </a:ext>
            </a:extLst>
          </p:cNvPr>
          <p:cNvPicPr>
            <a:picLocks noChangeAspect="1"/>
          </p:cNvPicPr>
          <p:nvPr/>
        </p:nvPicPr>
        <p:blipFill>
          <a:blip r:embed="rId2"/>
          <a:stretch>
            <a:fillRect/>
          </a:stretch>
        </p:blipFill>
        <p:spPr>
          <a:xfrm>
            <a:off x="457200" y="1370838"/>
            <a:ext cx="11277600" cy="4116323"/>
          </a:xfrm>
          <a:prstGeom prst="rect">
            <a:avLst/>
          </a:prstGeom>
        </p:spPr>
      </p:pic>
    </p:spTree>
    <p:extLst>
      <p:ext uri="{BB962C8B-B14F-4D97-AF65-F5344CB8AC3E}">
        <p14:creationId xmlns:p14="http://schemas.microsoft.com/office/powerpoint/2010/main" val="166975796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F8C816AE-083B-8621-B414-8A2D71A62A25}"/>
              </a:ext>
            </a:extLst>
          </p:cNvPr>
          <p:cNvPicPr>
            <a:picLocks noChangeAspect="1"/>
          </p:cNvPicPr>
          <p:nvPr/>
        </p:nvPicPr>
        <p:blipFill>
          <a:blip r:embed="rId2"/>
          <a:stretch>
            <a:fillRect/>
          </a:stretch>
        </p:blipFill>
        <p:spPr>
          <a:xfrm>
            <a:off x="2193625" y="1123527"/>
            <a:ext cx="7804745" cy="4604800"/>
          </a:xfrm>
          <a:prstGeom prst="rect">
            <a:avLst/>
          </a:prstGeom>
        </p:spPr>
      </p:pic>
      <p:sp>
        <p:nvSpPr>
          <p:cNvPr id="7" name="Rechthoek 6">
            <a:extLst>
              <a:ext uri="{FF2B5EF4-FFF2-40B4-BE49-F238E27FC236}">
                <a16:creationId xmlns:a16="http://schemas.microsoft.com/office/drawing/2014/main" id="{B2E6F454-CFFA-CFD3-223A-607A195BB6AD}"/>
              </a:ext>
            </a:extLst>
          </p:cNvPr>
          <p:cNvSpPr/>
          <p:nvPr/>
        </p:nvSpPr>
        <p:spPr>
          <a:xfrm>
            <a:off x="4117346" y="5995973"/>
            <a:ext cx="3957302"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5400" b="1" cap="none" spc="0" dirty="0">
                <a:ln/>
                <a:solidFill>
                  <a:schemeClr val="accent4"/>
                </a:solidFill>
                <a:effectLst/>
              </a:rPr>
              <a:t>Beste keuze</a:t>
            </a:r>
          </a:p>
        </p:txBody>
      </p:sp>
    </p:spTree>
    <p:extLst>
      <p:ext uri="{BB962C8B-B14F-4D97-AF65-F5344CB8AC3E}">
        <p14:creationId xmlns:p14="http://schemas.microsoft.com/office/powerpoint/2010/main" val="257697590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757055"/>
          </a:xfrm>
          <a:prstGeom prst="rect">
            <a:avLst/>
          </a:prstGeom>
          <a:noFill/>
        </p:spPr>
        <p:txBody>
          <a:bodyPr wrap="none" lIns="91440" tIns="45720" rIns="91440" bIns="45720">
            <a:norm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2259220"/>
          </a:xfrm>
          <a:prstGeom prst="rect">
            <a:avLst/>
          </a:prstGeom>
          <a:noFill/>
        </p:spPr>
        <p:txBody>
          <a:bodyPr wrap="square" lIns="91440" tIns="45720" rIns="91440" bIns="45720">
            <a:norm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467253"/>
            <a:ext cx="3347973" cy="1043991"/>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82">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5" name="Freeform: Shape 84">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7" name="Freeform: Shape 86">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475488" y="1124712"/>
            <a:ext cx="4023360" cy="3200400"/>
          </a:xfrm>
        </p:spPr>
        <p:txBody>
          <a:bodyPr vert="horz" lIns="91440" tIns="45720" rIns="91440" bIns="45720" rtlCol="0" anchor="b">
            <a:normAutofit/>
          </a:bodyPr>
          <a:lstStyle/>
          <a:p>
            <a:r>
              <a:rPr lang="en-US" sz="4100"/>
              <a:t>Wij bieden u zowel voor aankoop of verkoop de scherpste prijzen</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475488" y="4873752"/>
            <a:ext cx="3931920" cy="1207008"/>
          </a:xfrm>
        </p:spPr>
        <p:txBody>
          <a:bodyPr vert="horz" lIns="91440" tIns="45720" rIns="91440" bIns="45720" rtlCol="0">
            <a:normAutofit/>
          </a:bodyPr>
          <a:lstStyle/>
          <a:p>
            <a:pPr marL="0" indent="0">
              <a:buNone/>
            </a:pPr>
            <a:r>
              <a:rPr lang="en-US" sz="2400" b="1" cap="none" spc="0">
                <a:ln w="22225">
                  <a:solidFill>
                    <a:schemeClr val="accent2"/>
                  </a:solidFill>
                  <a:prstDash val="solid"/>
                </a:ln>
                <a:effectLst/>
              </a:rPr>
              <a:t>Goldbugs uw goudbroker</a:t>
            </a:r>
          </a:p>
        </p:txBody>
      </p:sp>
      <p:sp>
        <p:nvSpPr>
          <p:cNvPr id="96" name="Rectangle 88">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1B3A9F71-DF26-2021-60C6-C86CC3971832}"/>
              </a:ext>
            </a:extLst>
          </p:cNvPr>
          <p:cNvPicPr>
            <a:picLocks noChangeAspect="1"/>
          </p:cNvPicPr>
          <p:nvPr/>
        </p:nvPicPr>
        <p:blipFill>
          <a:blip r:embed="rId3"/>
          <a:stretch>
            <a:fillRect/>
          </a:stretch>
        </p:blipFill>
        <p:spPr>
          <a:xfrm>
            <a:off x="5546903" y="1288158"/>
            <a:ext cx="5989326" cy="1617118"/>
          </a:xfrm>
          <a:prstGeom prst="rect">
            <a:avLst/>
          </a:prstGeom>
        </p:spPr>
      </p:pic>
      <p:sp>
        <p:nvSpPr>
          <p:cNvPr id="97" name="Rectangle 90">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1ACABE8E-1478-FAFB-5A9A-50102EA59854}"/>
              </a:ext>
            </a:extLst>
          </p:cNvPr>
          <p:cNvPicPr>
            <a:picLocks noChangeAspect="1"/>
          </p:cNvPicPr>
          <p:nvPr/>
        </p:nvPicPr>
        <p:blipFill>
          <a:blip r:embed="rId4"/>
          <a:stretch>
            <a:fillRect/>
          </a:stretch>
        </p:blipFill>
        <p:spPr>
          <a:xfrm>
            <a:off x="5549354" y="3986078"/>
            <a:ext cx="2871216" cy="2024207"/>
          </a:xfrm>
          <a:prstGeom prst="rect">
            <a:avLst/>
          </a:prstGeom>
        </p:spPr>
      </p:pic>
      <p:pic>
        <p:nvPicPr>
          <p:cNvPr id="9" name="Afbeelding 8">
            <a:extLst>
              <a:ext uri="{FF2B5EF4-FFF2-40B4-BE49-F238E27FC236}">
                <a16:creationId xmlns:a16="http://schemas.microsoft.com/office/drawing/2014/main" id="{B2593F85-752A-CE17-4DAF-98C198EE1151}"/>
              </a:ext>
            </a:extLst>
          </p:cNvPr>
          <p:cNvPicPr>
            <a:picLocks noChangeAspect="1"/>
          </p:cNvPicPr>
          <p:nvPr/>
        </p:nvPicPr>
        <p:blipFill>
          <a:blip r:embed="rId5"/>
          <a:stretch>
            <a:fillRect/>
          </a:stretch>
        </p:blipFill>
        <p:spPr>
          <a:xfrm>
            <a:off x="8665013" y="4391638"/>
            <a:ext cx="2871216" cy="1213088"/>
          </a:xfrm>
          <a:prstGeom prst="rect">
            <a:avLst/>
          </a:prstGeom>
        </p:spPr>
      </p:pic>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6"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529B33-BCC5-02DC-FF56-6F6F86D7655E}"/>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400" kern="1200" dirty="0" err="1">
                <a:solidFill>
                  <a:srgbClr val="FF0000"/>
                </a:solidFill>
                <a:highlight>
                  <a:srgbClr val="FFFF00"/>
                </a:highlight>
                <a:latin typeface="+mj-lt"/>
                <a:ea typeface="+mj-ea"/>
                <a:cs typeface="+mj-cs"/>
              </a:rPr>
              <a:t>Wij</a:t>
            </a:r>
            <a:r>
              <a:rPr lang="en-US" sz="3400" kern="1200" dirty="0">
                <a:solidFill>
                  <a:srgbClr val="FF0000"/>
                </a:solidFill>
                <a:highlight>
                  <a:srgbClr val="FFFF00"/>
                </a:highlight>
                <a:latin typeface="+mj-lt"/>
                <a:ea typeface="+mj-ea"/>
                <a:cs typeface="+mj-cs"/>
              </a:rPr>
              <a:t> </a:t>
            </a:r>
            <a:r>
              <a:rPr lang="en-US" sz="3400" kern="1200" dirty="0" err="1">
                <a:solidFill>
                  <a:srgbClr val="FF0000"/>
                </a:solidFill>
                <a:highlight>
                  <a:srgbClr val="FFFF00"/>
                </a:highlight>
                <a:latin typeface="+mj-lt"/>
                <a:ea typeface="+mj-ea"/>
                <a:cs typeface="+mj-cs"/>
              </a:rPr>
              <a:t>zoeken</a:t>
            </a:r>
            <a:r>
              <a:rPr lang="en-US" sz="3400" kern="1200" dirty="0">
                <a:solidFill>
                  <a:srgbClr val="FF0000"/>
                </a:solidFill>
                <a:highlight>
                  <a:srgbClr val="FFFF00"/>
                </a:highlight>
                <a:latin typeface="+mj-lt"/>
                <a:ea typeface="+mj-ea"/>
                <a:cs typeface="+mj-cs"/>
              </a:rPr>
              <a:t> </a:t>
            </a:r>
            <a:r>
              <a:rPr lang="en-US" sz="3400" kern="1200" dirty="0" err="1">
                <a:solidFill>
                  <a:srgbClr val="FF0000"/>
                </a:solidFill>
                <a:highlight>
                  <a:srgbClr val="FFFF00"/>
                </a:highlight>
                <a:latin typeface="+mj-lt"/>
                <a:ea typeface="+mj-ea"/>
                <a:cs typeface="+mj-cs"/>
              </a:rPr>
              <a:t>gepensioneerde</a:t>
            </a:r>
            <a:r>
              <a:rPr lang="en-US" sz="3400" kern="1200" dirty="0">
                <a:solidFill>
                  <a:srgbClr val="FF0000"/>
                </a:solidFill>
                <a:highlight>
                  <a:srgbClr val="FFFF00"/>
                </a:highlight>
                <a:latin typeface="+mj-lt"/>
                <a:ea typeface="+mj-ea"/>
                <a:cs typeface="+mj-cs"/>
              </a:rPr>
              <a:t> private bankers </a:t>
            </a:r>
            <a:r>
              <a:rPr lang="en-US" sz="3400" kern="1200" dirty="0" err="1">
                <a:solidFill>
                  <a:srgbClr val="FF0000"/>
                </a:solidFill>
                <a:highlight>
                  <a:srgbClr val="FFFF00"/>
                </a:highlight>
                <a:latin typeface="+mj-lt"/>
                <a:ea typeface="+mj-ea"/>
                <a:cs typeface="+mj-cs"/>
              </a:rPr>
              <a:t>voor</a:t>
            </a:r>
            <a:r>
              <a:rPr lang="en-US" sz="3400" kern="1200" dirty="0">
                <a:solidFill>
                  <a:srgbClr val="FF0000"/>
                </a:solidFill>
                <a:highlight>
                  <a:srgbClr val="FFFF00"/>
                </a:highlight>
                <a:latin typeface="+mj-lt"/>
                <a:ea typeface="+mj-ea"/>
                <a:cs typeface="+mj-cs"/>
              </a:rPr>
              <a:t> de </a:t>
            </a:r>
            <a:r>
              <a:rPr lang="en-US" sz="3400" kern="1200" dirty="0" err="1">
                <a:solidFill>
                  <a:srgbClr val="FF0000"/>
                </a:solidFill>
                <a:highlight>
                  <a:srgbClr val="FFFF00"/>
                </a:highlight>
                <a:latin typeface="+mj-lt"/>
                <a:ea typeface="+mj-ea"/>
                <a:cs typeface="+mj-cs"/>
              </a:rPr>
              <a:t>klantenservice</a:t>
            </a:r>
            <a:r>
              <a:rPr lang="en-US" sz="3400" kern="1200" dirty="0">
                <a:solidFill>
                  <a:srgbClr val="FF0000"/>
                </a:solidFill>
                <a:highlight>
                  <a:srgbClr val="FFFF00"/>
                </a:highlight>
                <a:latin typeface="+mj-lt"/>
                <a:ea typeface="+mj-ea"/>
                <a:cs typeface="+mj-cs"/>
              </a:rPr>
              <a:t> </a:t>
            </a:r>
          </a:p>
        </p:txBody>
      </p:sp>
      <p:sp>
        <p:nvSpPr>
          <p:cNvPr id="378"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383" name="Tijdelijke aanduiding voor tekst 2">
            <a:extLst>
              <a:ext uri="{FF2B5EF4-FFF2-40B4-BE49-F238E27FC236}">
                <a16:creationId xmlns:a16="http://schemas.microsoft.com/office/drawing/2014/main" id="{57312B09-38CE-2267-E3A1-7D46770D9F09}"/>
              </a:ext>
            </a:extLst>
          </p:cNvPr>
          <p:cNvGraphicFramePr/>
          <p:nvPr/>
        </p:nvGraphicFramePr>
        <p:xfrm>
          <a:off x="4447308" y="591344"/>
          <a:ext cx="6906491" cy="5585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613969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591</Words>
  <Application>Microsoft Office PowerPoint</Application>
  <PresentationFormat>Breedbeeld</PresentationFormat>
  <Paragraphs>113</Paragraphs>
  <Slides>37</Slides>
  <Notes>9</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37</vt:i4>
      </vt:variant>
    </vt:vector>
  </HeadingPairs>
  <TitlesOfParts>
    <vt:vector size="47" baseType="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PowerPoint-presentatie</vt:lpstr>
      <vt:lpstr>PowerPoint-presentatie</vt:lpstr>
      <vt:lpstr>PowerPoint-presentatie</vt:lpstr>
      <vt:lpstr>PowerPoint-presentatie</vt:lpstr>
      <vt:lpstr>Wij bieden u zowel voor aankoop of verkoop de scherpste prijzen</vt:lpstr>
      <vt:lpstr>Wij zoeken gepensioneerde private bankers voor de klantenservice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95</cp:revision>
  <cp:lastPrinted>2025-12-10T10:36:58Z</cp:lastPrinted>
  <dcterms:created xsi:type="dcterms:W3CDTF">2024-10-30T09:13:17Z</dcterms:created>
  <dcterms:modified xsi:type="dcterms:W3CDTF">2026-08-26T13:20:22Z</dcterms:modified>
</cp:coreProperties>
</file>