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249_AC88D8C7.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40"/>
  </p:notesMasterIdLst>
  <p:sldIdLst>
    <p:sldId id="734" r:id="rId2"/>
    <p:sldId id="715" r:id="rId3"/>
    <p:sldId id="260" r:id="rId4"/>
    <p:sldId id="762" r:id="rId5"/>
    <p:sldId id="767" r:id="rId6"/>
    <p:sldId id="761" r:id="rId7"/>
    <p:sldId id="756" r:id="rId8"/>
    <p:sldId id="791" r:id="rId9"/>
    <p:sldId id="764" r:id="rId10"/>
    <p:sldId id="759" r:id="rId11"/>
    <p:sldId id="264" r:id="rId12"/>
    <p:sldId id="790" r:id="rId13"/>
    <p:sldId id="808" r:id="rId14"/>
    <p:sldId id="805" r:id="rId15"/>
    <p:sldId id="792" r:id="rId16"/>
    <p:sldId id="809" r:id="rId17"/>
    <p:sldId id="272" r:id="rId18"/>
    <p:sldId id="496" r:id="rId19"/>
    <p:sldId id="274" r:id="rId20"/>
    <p:sldId id="585" r:id="rId21"/>
    <p:sldId id="811" r:id="rId22"/>
    <p:sldId id="801" r:id="rId23"/>
    <p:sldId id="802" r:id="rId24"/>
    <p:sldId id="800" r:id="rId25"/>
    <p:sldId id="799" r:id="rId26"/>
    <p:sldId id="797" r:id="rId27"/>
    <p:sldId id="796" r:id="rId28"/>
    <p:sldId id="795" r:id="rId29"/>
    <p:sldId id="794" r:id="rId30"/>
    <p:sldId id="810" r:id="rId31"/>
    <p:sldId id="812" r:id="rId32"/>
    <p:sldId id="667" r:id="rId33"/>
    <p:sldId id="760" r:id="rId34"/>
    <p:sldId id="803" r:id="rId35"/>
    <p:sldId id="804" r:id="rId36"/>
    <p:sldId id="652" r:id="rId37"/>
    <p:sldId id="793" r:id="rId38"/>
    <p:sldId id="806" r:id="rId39"/>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99F5351A-311E-4500-A7AE-011DE2309631}">
          <p14:sldIdLst>
            <p14:sldId id="734"/>
            <p14:sldId id="715"/>
            <p14:sldId id="260"/>
            <p14:sldId id="762"/>
            <p14:sldId id="767"/>
            <p14:sldId id="761"/>
            <p14:sldId id="756"/>
            <p14:sldId id="791"/>
            <p14:sldId id="764"/>
            <p14:sldId id="759"/>
            <p14:sldId id="264"/>
            <p14:sldId id="790"/>
            <p14:sldId id="808"/>
            <p14:sldId id="805"/>
            <p14:sldId id="792"/>
            <p14:sldId id="809"/>
            <p14:sldId id="272"/>
            <p14:sldId id="496"/>
            <p14:sldId id="274"/>
            <p14:sldId id="585"/>
            <p14:sldId id="811"/>
            <p14:sldId id="801"/>
            <p14:sldId id="802"/>
            <p14:sldId id="800"/>
            <p14:sldId id="799"/>
            <p14:sldId id="797"/>
            <p14:sldId id="796"/>
            <p14:sldId id="795"/>
            <p14:sldId id="794"/>
            <p14:sldId id="810"/>
            <p14:sldId id="812"/>
          </p14:sldIdLst>
        </p14:section>
        <p14:section name="Naamloze sectie" id="{4D3E691D-4B87-4E1C-9453-ACD939039494}">
          <p14:sldIdLst>
            <p14:sldId id="667"/>
            <p14:sldId id="760"/>
            <p14:sldId id="803"/>
            <p14:sldId id="804"/>
            <p14:sldId id="652"/>
            <p14:sldId id="793"/>
            <p14:sldId id="80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51C59D-46F4-1959-0DE5-581D64E716F9}" name="bernard busschaert" initials="bb" userId="3712a37b8b467b7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BC19A8-94DE-45B5-99A6-2E0935BC9B10}" v="10" dt="2026-09-16T08:34:05.219"/>
  </p1510:revLst>
</p1510:revInfo>
</file>

<file path=ppt/tableStyles.xml><?xml version="1.0" encoding="utf-8"?>
<a:tblStyleLst xmlns:a="http://schemas.openxmlformats.org/drawingml/2006/main" def="{5C22544A-7EE6-4342-B048-85BDC9FD1C3A}">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4673" autoAdjust="0"/>
  </p:normalViewPr>
  <p:slideViewPr>
    <p:cSldViewPr snapToGrid="0">
      <p:cViewPr varScale="1">
        <p:scale>
          <a:sx n="105" d="100"/>
          <a:sy n="105" d="100"/>
        </p:scale>
        <p:origin x="606" y="72"/>
      </p:cViewPr>
      <p:guideLst/>
    </p:cSldViewPr>
  </p:slideViewPr>
  <p:notesTextViewPr>
    <p:cViewPr>
      <p:scale>
        <a:sx n="1" d="1"/>
        <a:sy n="1" d="1"/>
      </p:scale>
      <p:origin x="0" y="0"/>
    </p:cViewPr>
  </p:notesTextViewPr>
  <p:sorterViewPr>
    <p:cViewPr varScale="1">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8/10/relationships/authors" Target="authors.xml"/><Relationship Id="rId20" Type="http://schemas.openxmlformats.org/officeDocument/2006/relationships/slide" Target="slides/slide19.xml"/><Relationship Id="rId41" Type="http://schemas.openxmlformats.org/officeDocument/2006/relationships/presProps" Target="presProps.xml"/></Relationships>
</file>

<file path=ppt/comments/modernComment_249_AC88D8C7.xml><?xml version="1.0" encoding="utf-8"?>
<p188:cmLst xmlns:a="http://schemas.openxmlformats.org/drawingml/2006/main" xmlns:r="http://schemas.openxmlformats.org/officeDocument/2006/relationships" xmlns:p188="http://schemas.microsoft.com/office/powerpoint/2018/8/main">
  <p188:cm id="{9CC5CE35-DFAF-47A0-A044-B6D55C151115}" authorId="{A351C59D-46F4-1959-0DE5-581D64E716F9}" created="2025-01-22T08:57:01.724">
    <ac:deMkLst xmlns:ac="http://schemas.microsoft.com/office/drawing/2013/main/command">
      <pc:docMk xmlns:pc="http://schemas.microsoft.com/office/powerpoint/2013/main/command"/>
      <pc:sldMk xmlns:pc="http://schemas.microsoft.com/office/powerpoint/2013/main/command" cId="2894649543" sldId="585"/>
      <ac:spMk id="3" creationId="{EB10C939-127F-55B2-6F8F-73CB09859C6D}"/>
    </ac:deMkLst>
    <p188:txBody>
      <a:bodyPr/>
      <a:lstStyle/>
      <a:p>
        <a:r>
          <a:rPr lang="nl-BE"/>
          <a:t>Deze parameters zijn bedoeld om beleggers te helpen met het kopen van veilige, ondergewaardeerde aandelen waarvan de koers stijgende is.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3F3CA2-B759-4E39-A53C-9CF9C8B648BF}" type="doc">
      <dgm:prSet loTypeId="urn:microsoft.com/office/officeart/2005/8/layout/vList2" loCatId="list" qsTypeId="urn:microsoft.com/office/officeart/2005/8/quickstyle/simple1#14" qsCatId="simple" csTypeId="urn:microsoft.com/office/officeart/2005/8/colors/colorful1#7" csCatId="colorful" phldr="1"/>
      <dgm:spPr/>
      <dgm:t>
        <a:bodyPr/>
        <a:lstStyle/>
        <a:p>
          <a:endParaRPr lang="en-US"/>
        </a:p>
      </dgm:t>
    </dgm:pt>
    <dgm:pt modelId="{2140EB9B-7AEF-459E-BFA3-CFBF07F64B2F}">
      <dgm:prSet/>
      <dgm:spPr/>
      <dgm:t>
        <a:bodyPr/>
        <a:lstStyle/>
        <a:p>
          <a:r>
            <a:rPr lang="en-US" b="1" dirty="0" err="1"/>
            <a:t>Sinds</a:t>
          </a:r>
          <a:r>
            <a:rPr lang="en-US" b="1" dirty="0"/>
            <a:t> </a:t>
          </a:r>
          <a:r>
            <a:rPr lang="en-US" b="1" dirty="0" err="1"/>
            <a:t>flexijobs</a:t>
          </a:r>
          <a:r>
            <a:rPr lang="en-US" b="1" dirty="0"/>
            <a:t> </a:t>
          </a:r>
          <a:r>
            <a:rPr lang="en-US" b="1" dirty="0" err="1"/>
            <a:t>ook</a:t>
          </a:r>
          <a:r>
            <a:rPr lang="en-US" b="1" dirty="0"/>
            <a:t> in de </a:t>
          </a:r>
          <a:r>
            <a:rPr lang="en-US" b="1" dirty="0" err="1"/>
            <a:t>financiële</a:t>
          </a:r>
          <a:r>
            <a:rPr lang="en-US" b="1" dirty="0"/>
            <a:t> sector </a:t>
          </a:r>
          <a:r>
            <a:rPr lang="en-US" b="1" dirty="0" err="1"/>
            <a:t>zijn</a:t>
          </a:r>
          <a:r>
            <a:rPr lang="en-US" b="1" dirty="0"/>
            <a:t> </a:t>
          </a:r>
          <a:r>
            <a:rPr lang="en-US" b="1" dirty="0" err="1"/>
            <a:t>toegestaan</a:t>
          </a:r>
          <a:r>
            <a:rPr lang="en-US" b="1" dirty="0"/>
            <a:t>, </a:t>
          </a:r>
          <a:r>
            <a:rPr lang="en-US" b="1" dirty="0" err="1"/>
            <a:t>staat</a:t>
          </a:r>
          <a:r>
            <a:rPr lang="en-US" b="1" dirty="0"/>
            <a:t> </a:t>
          </a:r>
          <a:r>
            <a:rPr lang="en-US" b="1" dirty="0" err="1"/>
            <a:t>onze</a:t>
          </a:r>
          <a:r>
            <a:rPr lang="en-US" b="1" dirty="0"/>
            <a:t> </a:t>
          </a:r>
          <a:r>
            <a:rPr lang="en-US" b="1" dirty="0" err="1"/>
            <a:t>deur</a:t>
          </a:r>
          <a:r>
            <a:rPr lang="en-US" b="1" dirty="0"/>
            <a:t> open </a:t>
          </a:r>
          <a:r>
            <a:rPr lang="en-US" b="1" dirty="0" err="1"/>
            <a:t>voor</a:t>
          </a:r>
          <a:r>
            <a:rPr lang="en-US" b="1" dirty="0"/>
            <a:t> </a:t>
          </a:r>
          <a:r>
            <a:rPr lang="en-US" b="1" dirty="0" err="1"/>
            <a:t>gepensioneerde</a:t>
          </a:r>
          <a:r>
            <a:rPr lang="en-US" b="1" dirty="0"/>
            <a:t> private bankers die </a:t>
          </a:r>
          <a:r>
            <a:rPr lang="en-US" b="1" dirty="0" err="1"/>
            <a:t>nog</a:t>
          </a:r>
          <a:r>
            <a:rPr lang="en-US" b="1" dirty="0"/>
            <a:t> wat </a:t>
          </a:r>
          <a:r>
            <a:rPr lang="en-US" b="1" dirty="0" err="1"/>
            <a:t>voeling</a:t>
          </a:r>
          <a:r>
            <a:rPr lang="en-US" b="1" dirty="0"/>
            <a:t> </a:t>
          </a:r>
          <a:r>
            <a:rPr lang="en-US" b="1" dirty="0" err="1"/>
            <a:t>willen</a:t>
          </a:r>
          <a:r>
            <a:rPr lang="en-US" b="1" dirty="0"/>
            <a:t> </a:t>
          </a:r>
          <a:r>
            <a:rPr lang="en-US" b="1" dirty="0" err="1"/>
            <a:t>houden</a:t>
          </a:r>
          <a:r>
            <a:rPr lang="en-US" b="1" dirty="0"/>
            <a:t> met </a:t>
          </a:r>
          <a:r>
            <a:rPr lang="en-US" b="1" dirty="0" err="1"/>
            <a:t>hun</a:t>
          </a:r>
          <a:r>
            <a:rPr lang="en-US" b="1" dirty="0"/>
            <a:t> </a:t>
          </a:r>
          <a:r>
            <a:rPr lang="en-US" b="1" dirty="0" err="1"/>
            <a:t>vorige</a:t>
          </a:r>
          <a:r>
            <a:rPr lang="en-US" b="1"/>
            <a:t> job</a:t>
          </a:r>
          <a:endParaRPr lang="en-US" dirty="0"/>
        </a:p>
      </dgm:t>
    </dgm:pt>
    <dgm:pt modelId="{F04DC851-E453-4C2B-8953-8CADE31FFBBD}" type="parTrans" cxnId="{49673C94-D454-4C4F-B4D9-6A8C62525BE2}">
      <dgm:prSet/>
      <dgm:spPr/>
      <dgm:t>
        <a:bodyPr/>
        <a:lstStyle/>
        <a:p>
          <a:endParaRPr lang="en-US"/>
        </a:p>
      </dgm:t>
    </dgm:pt>
    <dgm:pt modelId="{6E0E6D1C-DF32-4D78-A668-F99A35BD9DE4}" type="sibTrans" cxnId="{49673C94-D454-4C4F-B4D9-6A8C62525BE2}">
      <dgm:prSet phldrT="1"/>
      <dgm:spPr/>
      <dgm:t>
        <a:bodyPr/>
        <a:lstStyle/>
        <a:p>
          <a:endParaRPr lang="en-US"/>
        </a:p>
      </dgm:t>
    </dgm:pt>
    <dgm:pt modelId="{635E8E2D-7702-452E-81E1-F87D02540622}">
      <dgm:prSet/>
      <dgm:spPr/>
      <dgm:t>
        <a:bodyPr/>
        <a:lstStyle/>
        <a:p>
          <a:r>
            <a:rPr lang="en-US" b="1"/>
            <a:t>Wie jaren ervaring heeft opgebouwd, brengt daarmee extra inzicht naar de markt</a:t>
          </a:r>
          <a:endParaRPr lang="en-US"/>
        </a:p>
      </dgm:t>
    </dgm:pt>
    <dgm:pt modelId="{9FFC2409-6C0B-463F-A450-689202052F5D}" type="parTrans" cxnId="{9E0410E1-ED18-43B4-9A68-1054F1250172}">
      <dgm:prSet/>
      <dgm:spPr/>
      <dgm:t>
        <a:bodyPr/>
        <a:lstStyle/>
        <a:p>
          <a:endParaRPr lang="en-US"/>
        </a:p>
      </dgm:t>
    </dgm:pt>
    <dgm:pt modelId="{409CB575-32D5-43C4-A34B-5C7DF698553C}" type="sibTrans" cxnId="{9E0410E1-ED18-43B4-9A68-1054F1250172}">
      <dgm:prSet phldrT="2"/>
      <dgm:spPr/>
      <dgm:t>
        <a:bodyPr/>
        <a:lstStyle/>
        <a:p>
          <a:endParaRPr lang="en-US"/>
        </a:p>
      </dgm:t>
    </dgm:pt>
    <dgm:pt modelId="{11ABD907-1FD0-46AA-B596-2D4C92F0213E}">
      <dgm:prSet/>
      <dgm:spPr/>
      <dgm:t>
        <a:bodyPr/>
        <a:lstStyle/>
        <a:p>
          <a:r>
            <a:rPr lang="en-US" b="1"/>
            <a:t>Daarnaast helpt een flexijob om ritme in het dagelijks leven te houden en contact te onderhouden met mensen en vrienden</a:t>
          </a:r>
          <a:endParaRPr lang="en-US"/>
        </a:p>
      </dgm:t>
    </dgm:pt>
    <dgm:pt modelId="{B7F8CD82-7374-4C25-8B97-C7C9C47A9829}" type="parTrans" cxnId="{CE0D7C36-9388-4962-B605-A3B7624A4C3C}">
      <dgm:prSet/>
      <dgm:spPr/>
      <dgm:t>
        <a:bodyPr/>
        <a:lstStyle/>
        <a:p>
          <a:endParaRPr lang="en-US"/>
        </a:p>
      </dgm:t>
    </dgm:pt>
    <dgm:pt modelId="{C77C32A4-14B0-48EE-A56F-940E24529CF6}" type="sibTrans" cxnId="{CE0D7C36-9388-4962-B605-A3B7624A4C3C}">
      <dgm:prSet phldrT="3"/>
      <dgm:spPr/>
      <dgm:t>
        <a:bodyPr/>
        <a:lstStyle/>
        <a:p>
          <a:endParaRPr lang="en-US"/>
        </a:p>
      </dgm:t>
    </dgm:pt>
    <dgm:pt modelId="{C91ECF12-AD78-4B04-9289-E5910AAE2251}">
      <dgm:prSet/>
      <dgm:spPr/>
      <dgm:t>
        <a:bodyPr/>
        <a:lstStyle/>
        <a:p>
          <a:r>
            <a:rPr lang="en-US" b="1"/>
            <a:t>In de praktijk gaat het doorgaans om één dag of twee halve dagen per week</a:t>
          </a:r>
          <a:endParaRPr lang="en-US"/>
        </a:p>
      </dgm:t>
    </dgm:pt>
    <dgm:pt modelId="{ADFB9D12-74B3-4F04-96FF-2394C0678F4C}" type="parTrans" cxnId="{6EB35941-8A49-4D09-91DB-05EFE41CCC44}">
      <dgm:prSet/>
      <dgm:spPr/>
      <dgm:t>
        <a:bodyPr/>
        <a:lstStyle/>
        <a:p>
          <a:endParaRPr lang="en-US"/>
        </a:p>
      </dgm:t>
    </dgm:pt>
    <dgm:pt modelId="{0C5BEB4F-2189-40D6-B176-19CBDF08064D}" type="sibTrans" cxnId="{6EB35941-8A49-4D09-91DB-05EFE41CCC44}">
      <dgm:prSet phldrT="4"/>
      <dgm:spPr/>
      <dgm:t>
        <a:bodyPr/>
        <a:lstStyle/>
        <a:p>
          <a:endParaRPr lang="en-US"/>
        </a:p>
      </dgm:t>
    </dgm:pt>
    <dgm:pt modelId="{B2E5DFA3-A98E-4D0B-A9EB-095278C6EB7F}">
      <dgm:prSet/>
      <dgm:spPr/>
      <dgm:t>
        <a:bodyPr/>
        <a:lstStyle/>
        <a:p>
          <a:r>
            <a:rPr lang="en-US" b="1"/>
            <a:t>Met vragen kunt u terecht op ons kantoor bij B Busschaert</a:t>
          </a:r>
          <a:endParaRPr lang="en-US"/>
        </a:p>
      </dgm:t>
    </dgm:pt>
    <dgm:pt modelId="{A1CE09EB-6426-4E9B-A241-0BA53761D7DC}" type="parTrans" cxnId="{D6183401-BF3E-48C7-9260-C481D67F9C48}">
      <dgm:prSet/>
      <dgm:spPr/>
      <dgm:t>
        <a:bodyPr/>
        <a:lstStyle/>
        <a:p>
          <a:endParaRPr lang="en-US"/>
        </a:p>
      </dgm:t>
    </dgm:pt>
    <dgm:pt modelId="{89E0EFFF-2490-497E-B279-9E1EC07E851B}" type="sibTrans" cxnId="{D6183401-BF3E-48C7-9260-C481D67F9C48}">
      <dgm:prSet phldrT="5"/>
      <dgm:spPr/>
      <dgm:t>
        <a:bodyPr/>
        <a:lstStyle/>
        <a:p>
          <a:endParaRPr lang="en-US"/>
        </a:p>
      </dgm:t>
    </dgm:pt>
    <dgm:pt modelId="{D9C7CA4C-0E16-4A59-9A94-6A1C1D2A217F}">
      <dgm:prSet/>
      <dgm:spPr/>
      <dgm:t>
        <a:bodyPr/>
        <a:lstStyle/>
        <a:p>
          <a:r>
            <a:rPr lang="en-US" b="1"/>
            <a:t>Zo begint een tweede loopbaanfase die u zelf vormgeeft</a:t>
          </a:r>
          <a:endParaRPr lang="en-US"/>
        </a:p>
      </dgm:t>
    </dgm:pt>
    <dgm:pt modelId="{E6DB0B11-7891-4A92-BCC9-936C59B1D176}" type="parTrans" cxnId="{F9494E9E-7CE0-4803-B5C1-3E1582470C1A}">
      <dgm:prSet/>
      <dgm:spPr/>
      <dgm:t>
        <a:bodyPr/>
        <a:lstStyle/>
        <a:p>
          <a:endParaRPr lang="en-US"/>
        </a:p>
      </dgm:t>
    </dgm:pt>
    <dgm:pt modelId="{BD9DA670-3BFD-4450-A481-1487C39EDF96}" type="sibTrans" cxnId="{F9494E9E-7CE0-4803-B5C1-3E1582470C1A}">
      <dgm:prSet phldrT="6"/>
      <dgm:spPr/>
      <dgm:t>
        <a:bodyPr/>
        <a:lstStyle/>
        <a:p>
          <a:endParaRPr lang="en-US"/>
        </a:p>
      </dgm:t>
    </dgm:pt>
    <dgm:pt modelId="{3B1DCEE6-9C26-49BD-B882-F650556B7D06}" type="pres">
      <dgm:prSet presAssocID="{D63F3CA2-B759-4E39-A53C-9CF9C8B648BF}" presName="linear" presStyleCnt="0">
        <dgm:presLayoutVars>
          <dgm:animLvl val="lvl"/>
          <dgm:resizeHandles val="exact"/>
        </dgm:presLayoutVars>
      </dgm:prSet>
      <dgm:spPr/>
    </dgm:pt>
    <dgm:pt modelId="{3EB63802-EA4C-4923-9CD0-F64B98255048}" type="pres">
      <dgm:prSet presAssocID="{2140EB9B-7AEF-459E-BFA3-CFBF07F64B2F}" presName="parentText" presStyleLbl="node1" presStyleIdx="0" presStyleCnt="6">
        <dgm:presLayoutVars>
          <dgm:chMax val="0"/>
          <dgm:bulletEnabled val="1"/>
        </dgm:presLayoutVars>
      </dgm:prSet>
      <dgm:spPr/>
    </dgm:pt>
    <dgm:pt modelId="{7591B693-1175-489D-B141-C2E96915C1AB}" type="pres">
      <dgm:prSet presAssocID="{6E0E6D1C-DF32-4D78-A668-F99A35BD9DE4}" presName="spacer" presStyleCnt="0"/>
      <dgm:spPr/>
    </dgm:pt>
    <dgm:pt modelId="{8FBECFE2-1F10-45C7-B11C-FAF1FB12C51E}" type="pres">
      <dgm:prSet presAssocID="{635E8E2D-7702-452E-81E1-F87D02540622}" presName="parentText" presStyleLbl="node1" presStyleIdx="1" presStyleCnt="6">
        <dgm:presLayoutVars>
          <dgm:chMax val="0"/>
          <dgm:bulletEnabled val="1"/>
        </dgm:presLayoutVars>
      </dgm:prSet>
      <dgm:spPr/>
    </dgm:pt>
    <dgm:pt modelId="{33E73290-A670-476C-9C8A-A386303AD867}" type="pres">
      <dgm:prSet presAssocID="{409CB575-32D5-43C4-A34B-5C7DF698553C}" presName="spacer" presStyleCnt="0"/>
      <dgm:spPr/>
    </dgm:pt>
    <dgm:pt modelId="{A3142C86-8D3C-4625-9655-E04D58021225}" type="pres">
      <dgm:prSet presAssocID="{11ABD907-1FD0-46AA-B596-2D4C92F0213E}" presName="parentText" presStyleLbl="node1" presStyleIdx="2" presStyleCnt="6">
        <dgm:presLayoutVars>
          <dgm:chMax val="0"/>
          <dgm:bulletEnabled val="1"/>
        </dgm:presLayoutVars>
      </dgm:prSet>
      <dgm:spPr/>
    </dgm:pt>
    <dgm:pt modelId="{FA616CBA-3A9E-4C81-9782-8F43F8226173}" type="pres">
      <dgm:prSet presAssocID="{C77C32A4-14B0-48EE-A56F-940E24529CF6}" presName="spacer" presStyleCnt="0"/>
      <dgm:spPr/>
    </dgm:pt>
    <dgm:pt modelId="{455AAF1C-07E6-4301-8552-7D84628250A4}" type="pres">
      <dgm:prSet presAssocID="{C91ECF12-AD78-4B04-9289-E5910AAE2251}" presName="parentText" presStyleLbl="node1" presStyleIdx="3" presStyleCnt="6">
        <dgm:presLayoutVars>
          <dgm:chMax val="0"/>
          <dgm:bulletEnabled val="1"/>
        </dgm:presLayoutVars>
      </dgm:prSet>
      <dgm:spPr/>
    </dgm:pt>
    <dgm:pt modelId="{7A35B105-F202-4046-8762-AE82433E55AA}" type="pres">
      <dgm:prSet presAssocID="{0C5BEB4F-2189-40D6-B176-19CBDF08064D}" presName="spacer" presStyleCnt="0"/>
      <dgm:spPr/>
    </dgm:pt>
    <dgm:pt modelId="{6FB17110-251F-4BB6-AFC3-B3429B57497C}" type="pres">
      <dgm:prSet presAssocID="{B2E5DFA3-A98E-4D0B-A9EB-095278C6EB7F}" presName="parentText" presStyleLbl="node1" presStyleIdx="4" presStyleCnt="6">
        <dgm:presLayoutVars>
          <dgm:chMax val="0"/>
          <dgm:bulletEnabled val="1"/>
        </dgm:presLayoutVars>
      </dgm:prSet>
      <dgm:spPr/>
    </dgm:pt>
    <dgm:pt modelId="{2AC6A132-E8DD-43B4-9418-B179F5D7DFDC}" type="pres">
      <dgm:prSet presAssocID="{89E0EFFF-2490-497E-B279-9E1EC07E851B}" presName="spacer" presStyleCnt="0"/>
      <dgm:spPr/>
    </dgm:pt>
    <dgm:pt modelId="{45231F40-D133-4E04-9EA5-DDAFE71DFCB9}" type="pres">
      <dgm:prSet presAssocID="{D9C7CA4C-0E16-4A59-9A94-6A1C1D2A217F}" presName="parentText" presStyleLbl="node1" presStyleIdx="5" presStyleCnt="6">
        <dgm:presLayoutVars>
          <dgm:chMax val="0"/>
          <dgm:bulletEnabled val="1"/>
        </dgm:presLayoutVars>
      </dgm:prSet>
      <dgm:spPr/>
    </dgm:pt>
  </dgm:ptLst>
  <dgm:cxnLst>
    <dgm:cxn modelId="{D6183401-BF3E-48C7-9260-C481D67F9C48}" srcId="{D63F3CA2-B759-4E39-A53C-9CF9C8B648BF}" destId="{B2E5DFA3-A98E-4D0B-A9EB-095278C6EB7F}" srcOrd="4" destOrd="0" parTransId="{A1CE09EB-6426-4E9B-A241-0BA53761D7DC}" sibTransId="{89E0EFFF-2490-497E-B279-9E1EC07E851B}"/>
    <dgm:cxn modelId="{511BF414-87E3-46CE-BAF0-2F2CC95EEA96}" type="presOf" srcId="{B2E5DFA3-A98E-4D0B-A9EB-095278C6EB7F}" destId="{6FB17110-251F-4BB6-AFC3-B3429B57497C}" srcOrd="0" destOrd="0" presId="urn:microsoft.com/office/officeart/2005/8/layout/vList2"/>
    <dgm:cxn modelId="{B777FF1B-B3E9-42E7-B210-C1CE3B1DCDF4}" type="presOf" srcId="{635E8E2D-7702-452E-81E1-F87D02540622}" destId="{8FBECFE2-1F10-45C7-B11C-FAF1FB12C51E}" srcOrd="0" destOrd="0" presId="urn:microsoft.com/office/officeart/2005/8/layout/vList2"/>
    <dgm:cxn modelId="{CE0D7C36-9388-4962-B605-A3B7624A4C3C}" srcId="{D63F3CA2-B759-4E39-A53C-9CF9C8B648BF}" destId="{11ABD907-1FD0-46AA-B596-2D4C92F0213E}" srcOrd="2" destOrd="0" parTransId="{B7F8CD82-7374-4C25-8B97-C7C9C47A9829}" sibTransId="{C77C32A4-14B0-48EE-A56F-940E24529CF6}"/>
    <dgm:cxn modelId="{2CF67438-D876-42F4-B72D-0D4CC9FC8FF6}" type="presOf" srcId="{11ABD907-1FD0-46AA-B596-2D4C92F0213E}" destId="{A3142C86-8D3C-4625-9655-E04D58021225}" srcOrd="0" destOrd="0" presId="urn:microsoft.com/office/officeart/2005/8/layout/vList2"/>
    <dgm:cxn modelId="{6EB35941-8A49-4D09-91DB-05EFE41CCC44}" srcId="{D63F3CA2-B759-4E39-A53C-9CF9C8B648BF}" destId="{C91ECF12-AD78-4B04-9289-E5910AAE2251}" srcOrd="3" destOrd="0" parTransId="{ADFB9D12-74B3-4F04-96FF-2394C0678F4C}" sibTransId="{0C5BEB4F-2189-40D6-B176-19CBDF08064D}"/>
    <dgm:cxn modelId="{3408686F-877A-47AC-B404-07D919FCC028}" type="presOf" srcId="{C91ECF12-AD78-4B04-9289-E5910AAE2251}" destId="{455AAF1C-07E6-4301-8552-7D84628250A4}" srcOrd="0" destOrd="0" presId="urn:microsoft.com/office/officeart/2005/8/layout/vList2"/>
    <dgm:cxn modelId="{7FB7B77C-2B5C-4FDC-97C1-281D7E544340}" type="presOf" srcId="{2140EB9B-7AEF-459E-BFA3-CFBF07F64B2F}" destId="{3EB63802-EA4C-4923-9CD0-F64B98255048}" srcOrd="0" destOrd="0" presId="urn:microsoft.com/office/officeart/2005/8/layout/vList2"/>
    <dgm:cxn modelId="{49673C94-D454-4C4F-B4D9-6A8C62525BE2}" srcId="{D63F3CA2-B759-4E39-A53C-9CF9C8B648BF}" destId="{2140EB9B-7AEF-459E-BFA3-CFBF07F64B2F}" srcOrd="0" destOrd="0" parTransId="{F04DC851-E453-4C2B-8953-8CADE31FFBBD}" sibTransId="{6E0E6D1C-DF32-4D78-A668-F99A35BD9DE4}"/>
    <dgm:cxn modelId="{F9494E9E-7CE0-4803-B5C1-3E1582470C1A}" srcId="{D63F3CA2-B759-4E39-A53C-9CF9C8B648BF}" destId="{D9C7CA4C-0E16-4A59-9A94-6A1C1D2A217F}" srcOrd="5" destOrd="0" parTransId="{E6DB0B11-7891-4A92-BCC9-936C59B1D176}" sibTransId="{BD9DA670-3BFD-4450-A481-1487C39EDF96}"/>
    <dgm:cxn modelId="{C5E2C6CE-A7A7-4738-9078-E1BFEB726CA1}" type="presOf" srcId="{D63F3CA2-B759-4E39-A53C-9CF9C8B648BF}" destId="{3B1DCEE6-9C26-49BD-B882-F650556B7D06}" srcOrd="0" destOrd="0" presId="urn:microsoft.com/office/officeart/2005/8/layout/vList2"/>
    <dgm:cxn modelId="{9E0410E1-ED18-43B4-9A68-1054F1250172}" srcId="{D63F3CA2-B759-4E39-A53C-9CF9C8B648BF}" destId="{635E8E2D-7702-452E-81E1-F87D02540622}" srcOrd="1" destOrd="0" parTransId="{9FFC2409-6C0B-463F-A450-689202052F5D}" sibTransId="{409CB575-32D5-43C4-A34B-5C7DF698553C}"/>
    <dgm:cxn modelId="{CAB457EF-AB14-41C5-9465-25492B1B08D9}" type="presOf" srcId="{D9C7CA4C-0E16-4A59-9A94-6A1C1D2A217F}" destId="{45231F40-D133-4E04-9EA5-DDAFE71DFCB9}" srcOrd="0" destOrd="0" presId="urn:microsoft.com/office/officeart/2005/8/layout/vList2"/>
    <dgm:cxn modelId="{69E52533-23C5-477C-943B-955545937F99}" type="presParOf" srcId="{3B1DCEE6-9C26-49BD-B882-F650556B7D06}" destId="{3EB63802-EA4C-4923-9CD0-F64B98255048}" srcOrd="0" destOrd="0" presId="urn:microsoft.com/office/officeart/2005/8/layout/vList2"/>
    <dgm:cxn modelId="{57DC2577-77AA-4179-AD76-8282B2E30EFE}" type="presParOf" srcId="{3B1DCEE6-9C26-49BD-B882-F650556B7D06}" destId="{7591B693-1175-489D-B141-C2E96915C1AB}" srcOrd="1" destOrd="0" presId="urn:microsoft.com/office/officeart/2005/8/layout/vList2"/>
    <dgm:cxn modelId="{28E08E29-2107-4927-B954-F4094112D7D4}" type="presParOf" srcId="{3B1DCEE6-9C26-49BD-B882-F650556B7D06}" destId="{8FBECFE2-1F10-45C7-B11C-FAF1FB12C51E}" srcOrd="2" destOrd="0" presId="urn:microsoft.com/office/officeart/2005/8/layout/vList2"/>
    <dgm:cxn modelId="{712DAEBE-7650-4A6D-BEAA-F13B59A37880}" type="presParOf" srcId="{3B1DCEE6-9C26-49BD-B882-F650556B7D06}" destId="{33E73290-A670-476C-9C8A-A386303AD867}" srcOrd="3" destOrd="0" presId="urn:microsoft.com/office/officeart/2005/8/layout/vList2"/>
    <dgm:cxn modelId="{C283465B-A89F-4412-B3A1-60A3AC8F521F}" type="presParOf" srcId="{3B1DCEE6-9C26-49BD-B882-F650556B7D06}" destId="{A3142C86-8D3C-4625-9655-E04D58021225}" srcOrd="4" destOrd="0" presId="urn:microsoft.com/office/officeart/2005/8/layout/vList2"/>
    <dgm:cxn modelId="{1ABD85B9-27CF-4ECE-A93B-B315725387A6}" type="presParOf" srcId="{3B1DCEE6-9C26-49BD-B882-F650556B7D06}" destId="{FA616CBA-3A9E-4C81-9782-8F43F8226173}" srcOrd="5" destOrd="0" presId="urn:microsoft.com/office/officeart/2005/8/layout/vList2"/>
    <dgm:cxn modelId="{F7DCA5F1-AF5C-42A4-820E-C6AAF2FF42FA}" type="presParOf" srcId="{3B1DCEE6-9C26-49BD-B882-F650556B7D06}" destId="{455AAF1C-07E6-4301-8552-7D84628250A4}" srcOrd="6" destOrd="0" presId="urn:microsoft.com/office/officeart/2005/8/layout/vList2"/>
    <dgm:cxn modelId="{EE4A2437-FA97-47D8-84E3-536D11FC2E9C}" type="presParOf" srcId="{3B1DCEE6-9C26-49BD-B882-F650556B7D06}" destId="{7A35B105-F202-4046-8762-AE82433E55AA}" srcOrd="7" destOrd="0" presId="urn:microsoft.com/office/officeart/2005/8/layout/vList2"/>
    <dgm:cxn modelId="{387634B8-D952-4BD9-A53A-E5E68ECC6DF9}" type="presParOf" srcId="{3B1DCEE6-9C26-49BD-B882-F650556B7D06}" destId="{6FB17110-251F-4BB6-AFC3-B3429B57497C}" srcOrd="8" destOrd="0" presId="urn:microsoft.com/office/officeart/2005/8/layout/vList2"/>
    <dgm:cxn modelId="{BBA97BEF-460F-46D3-B3D9-829D71BF4BA5}" type="presParOf" srcId="{3B1DCEE6-9C26-49BD-B882-F650556B7D06}" destId="{2AC6A132-E8DD-43B4-9418-B179F5D7DFDC}" srcOrd="9" destOrd="0" presId="urn:microsoft.com/office/officeart/2005/8/layout/vList2"/>
    <dgm:cxn modelId="{5F028659-1565-4625-AEE2-18654EC6FFE5}" type="presParOf" srcId="{3B1DCEE6-9C26-49BD-B882-F650556B7D06}" destId="{45231F40-D133-4E04-9EA5-DDAFE71DFCB9}"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B63802-EA4C-4923-9CD0-F64B98255048}">
      <dsp:nvSpPr>
        <dsp:cNvPr id="0" name=""/>
        <dsp:cNvSpPr/>
      </dsp:nvSpPr>
      <dsp:spPr>
        <a:xfrm>
          <a:off x="0" y="24489"/>
          <a:ext cx="10515600" cy="6762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dirty="0" err="1"/>
            <a:t>Sinds</a:t>
          </a:r>
          <a:r>
            <a:rPr lang="en-US" sz="1700" b="1" kern="1200" dirty="0"/>
            <a:t> </a:t>
          </a:r>
          <a:r>
            <a:rPr lang="en-US" sz="1700" b="1" kern="1200" dirty="0" err="1"/>
            <a:t>flexijobs</a:t>
          </a:r>
          <a:r>
            <a:rPr lang="en-US" sz="1700" b="1" kern="1200" dirty="0"/>
            <a:t> </a:t>
          </a:r>
          <a:r>
            <a:rPr lang="en-US" sz="1700" b="1" kern="1200" dirty="0" err="1"/>
            <a:t>ook</a:t>
          </a:r>
          <a:r>
            <a:rPr lang="en-US" sz="1700" b="1" kern="1200" dirty="0"/>
            <a:t> in de </a:t>
          </a:r>
          <a:r>
            <a:rPr lang="en-US" sz="1700" b="1" kern="1200" dirty="0" err="1"/>
            <a:t>financiële</a:t>
          </a:r>
          <a:r>
            <a:rPr lang="en-US" sz="1700" b="1" kern="1200" dirty="0"/>
            <a:t> sector </a:t>
          </a:r>
          <a:r>
            <a:rPr lang="en-US" sz="1700" b="1" kern="1200" dirty="0" err="1"/>
            <a:t>zijn</a:t>
          </a:r>
          <a:r>
            <a:rPr lang="en-US" sz="1700" b="1" kern="1200" dirty="0"/>
            <a:t> </a:t>
          </a:r>
          <a:r>
            <a:rPr lang="en-US" sz="1700" b="1" kern="1200" dirty="0" err="1"/>
            <a:t>toegestaan</a:t>
          </a:r>
          <a:r>
            <a:rPr lang="en-US" sz="1700" b="1" kern="1200" dirty="0"/>
            <a:t>, </a:t>
          </a:r>
          <a:r>
            <a:rPr lang="en-US" sz="1700" b="1" kern="1200" dirty="0" err="1"/>
            <a:t>staat</a:t>
          </a:r>
          <a:r>
            <a:rPr lang="en-US" sz="1700" b="1" kern="1200" dirty="0"/>
            <a:t> </a:t>
          </a:r>
          <a:r>
            <a:rPr lang="en-US" sz="1700" b="1" kern="1200" dirty="0" err="1"/>
            <a:t>onze</a:t>
          </a:r>
          <a:r>
            <a:rPr lang="en-US" sz="1700" b="1" kern="1200" dirty="0"/>
            <a:t> </a:t>
          </a:r>
          <a:r>
            <a:rPr lang="en-US" sz="1700" b="1" kern="1200" dirty="0" err="1"/>
            <a:t>deur</a:t>
          </a:r>
          <a:r>
            <a:rPr lang="en-US" sz="1700" b="1" kern="1200" dirty="0"/>
            <a:t> open </a:t>
          </a:r>
          <a:r>
            <a:rPr lang="en-US" sz="1700" b="1" kern="1200" dirty="0" err="1"/>
            <a:t>voor</a:t>
          </a:r>
          <a:r>
            <a:rPr lang="en-US" sz="1700" b="1" kern="1200" dirty="0"/>
            <a:t> </a:t>
          </a:r>
          <a:r>
            <a:rPr lang="en-US" sz="1700" b="1" kern="1200" dirty="0" err="1"/>
            <a:t>gepensioneerde</a:t>
          </a:r>
          <a:r>
            <a:rPr lang="en-US" sz="1700" b="1" kern="1200" dirty="0"/>
            <a:t> private bankers die </a:t>
          </a:r>
          <a:r>
            <a:rPr lang="en-US" sz="1700" b="1" kern="1200" dirty="0" err="1"/>
            <a:t>nog</a:t>
          </a:r>
          <a:r>
            <a:rPr lang="en-US" sz="1700" b="1" kern="1200" dirty="0"/>
            <a:t> wat </a:t>
          </a:r>
          <a:r>
            <a:rPr lang="en-US" sz="1700" b="1" kern="1200" dirty="0" err="1"/>
            <a:t>voeling</a:t>
          </a:r>
          <a:r>
            <a:rPr lang="en-US" sz="1700" b="1" kern="1200" dirty="0"/>
            <a:t> </a:t>
          </a:r>
          <a:r>
            <a:rPr lang="en-US" sz="1700" b="1" kern="1200" dirty="0" err="1"/>
            <a:t>willen</a:t>
          </a:r>
          <a:r>
            <a:rPr lang="en-US" sz="1700" b="1" kern="1200" dirty="0"/>
            <a:t> </a:t>
          </a:r>
          <a:r>
            <a:rPr lang="en-US" sz="1700" b="1" kern="1200" dirty="0" err="1"/>
            <a:t>houden</a:t>
          </a:r>
          <a:r>
            <a:rPr lang="en-US" sz="1700" b="1" kern="1200" dirty="0"/>
            <a:t> met </a:t>
          </a:r>
          <a:r>
            <a:rPr lang="en-US" sz="1700" b="1" kern="1200" dirty="0" err="1"/>
            <a:t>hun</a:t>
          </a:r>
          <a:r>
            <a:rPr lang="en-US" sz="1700" b="1" kern="1200" dirty="0"/>
            <a:t> </a:t>
          </a:r>
          <a:r>
            <a:rPr lang="en-US" sz="1700" b="1" kern="1200" dirty="0" err="1"/>
            <a:t>vorige</a:t>
          </a:r>
          <a:r>
            <a:rPr lang="en-US" sz="1700" b="1" kern="1200"/>
            <a:t> job</a:t>
          </a:r>
          <a:endParaRPr lang="en-US" sz="1700" kern="1200" dirty="0"/>
        </a:p>
      </dsp:txBody>
      <dsp:txXfrm>
        <a:off x="33012" y="57501"/>
        <a:ext cx="10449576" cy="610236"/>
      </dsp:txXfrm>
    </dsp:sp>
    <dsp:sp modelId="{8FBECFE2-1F10-45C7-B11C-FAF1FB12C51E}">
      <dsp:nvSpPr>
        <dsp:cNvPr id="0" name=""/>
        <dsp:cNvSpPr/>
      </dsp:nvSpPr>
      <dsp:spPr>
        <a:xfrm>
          <a:off x="0" y="749709"/>
          <a:ext cx="10515600" cy="6762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Wie jaren ervaring heeft opgebouwd, brengt daarmee extra inzicht naar de markt</a:t>
          </a:r>
          <a:endParaRPr lang="en-US" sz="1700" kern="1200"/>
        </a:p>
      </dsp:txBody>
      <dsp:txXfrm>
        <a:off x="33012" y="782721"/>
        <a:ext cx="10449576" cy="610236"/>
      </dsp:txXfrm>
    </dsp:sp>
    <dsp:sp modelId="{A3142C86-8D3C-4625-9655-E04D58021225}">
      <dsp:nvSpPr>
        <dsp:cNvPr id="0" name=""/>
        <dsp:cNvSpPr/>
      </dsp:nvSpPr>
      <dsp:spPr>
        <a:xfrm>
          <a:off x="0" y="1474929"/>
          <a:ext cx="10515600" cy="67626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Daarnaast helpt een flexijob om ritme in het dagelijks leven te houden en contact te onderhouden met mensen en vrienden</a:t>
          </a:r>
          <a:endParaRPr lang="en-US" sz="1700" kern="1200"/>
        </a:p>
      </dsp:txBody>
      <dsp:txXfrm>
        <a:off x="33012" y="1507941"/>
        <a:ext cx="10449576" cy="610236"/>
      </dsp:txXfrm>
    </dsp:sp>
    <dsp:sp modelId="{455AAF1C-07E6-4301-8552-7D84628250A4}">
      <dsp:nvSpPr>
        <dsp:cNvPr id="0" name=""/>
        <dsp:cNvSpPr/>
      </dsp:nvSpPr>
      <dsp:spPr>
        <a:xfrm>
          <a:off x="0" y="2200149"/>
          <a:ext cx="10515600" cy="6762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In de praktijk gaat het doorgaans om één dag of twee halve dagen per week</a:t>
          </a:r>
          <a:endParaRPr lang="en-US" sz="1700" kern="1200"/>
        </a:p>
      </dsp:txBody>
      <dsp:txXfrm>
        <a:off x="33012" y="2233161"/>
        <a:ext cx="10449576" cy="610236"/>
      </dsp:txXfrm>
    </dsp:sp>
    <dsp:sp modelId="{6FB17110-251F-4BB6-AFC3-B3429B57497C}">
      <dsp:nvSpPr>
        <dsp:cNvPr id="0" name=""/>
        <dsp:cNvSpPr/>
      </dsp:nvSpPr>
      <dsp:spPr>
        <a:xfrm>
          <a:off x="0" y="2925369"/>
          <a:ext cx="10515600" cy="676260"/>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Met vragen kunt u terecht op ons kantoor bij B Busschaert</a:t>
          </a:r>
          <a:endParaRPr lang="en-US" sz="1700" kern="1200"/>
        </a:p>
      </dsp:txBody>
      <dsp:txXfrm>
        <a:off x="33012" y="2958381"/>
        <a:ext cx="10449576" cy="610236"/>
      </dsp:txXfrm>
    </dsp:sp>
    <dsp:sp modelId="{45231F40-D133-4E04-9EA5-DDAFE71DFCB9}">
      <dsp:nvSpPr>
        <dsp:cNvPr id="0" name=""/>
        <dsp:cNvSpPr/>
      </dsp:nvSpPr>
      <dsp:spPr>
        <a:xfrm>
          <a:off x="0" y="3650589"/>
          <a:ext cx="10515600" cy="6762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Zo begint een tweede loopbaanfase die u zelf vormgeeft</a:t>
          </a:r>
          <a:endParaRPr lang="en-US" sz="1700" kern="1200"/>
        </a:p>
      </dsp:txBody>
      <dsp:txXfrm>
        <a:off x="33012" y="3683601"/>
        <a:ext cx="10449576" cy="6102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16E85B5F-3492-4D5E-9382-6BC44A493532}" type="datetimeFigureOut">
              <a:t>16/09/2026</a:t>
            </a:fld>
            <a:endParaRPr lang="nl-NL"/>
          </a:p>
        </p:txBody>
      </p:sp>
      <p:sp>
        <p:nvSpPr>
          <p:cNvPr id="4" name="Tijdelijke aanduiding voor dia-afbeelding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A54A5BA-A066-41BE-B88D-5915C9664E5F}" type="slidenum">
              <a:t>‹nr.›</a:t>
            </a:fld>
            <a:endParaRPr lang="nl-NL"/>
          </a:p>
        </p:txBody>
      </p:sp>
    </p:spTree>
    <p:extLst>
      <p:ext uri="{BB962C8B-B14F-4D97-AF65-F5344CB8AC3E}">
        <p14:creationId xmlns:p14="http://schemas.microsoft.com/office/powerpoint/2010/main" val="19853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4</a:t>
            </a:fld>
            <a:endParaRPr lang="nl-BE"/>
          </a:p>
        </p:txBody>
      </p:sp>
    </p:spTree>
    <p:extLst>
      <p:ext uri="{BB962C8B-B14F-4D97-AF65-F5344CB8AC3E}">
        <p14:creationId xmlns:p14="http://schemas.microsoft.com/office/powerpoint/2010/main" val="991921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5</a:t>
            </a:fld>
            <a:endParaRPr lang="nl-BE"/>
          </a:p>
        </p:txBody>
      </p:sp>
    </p:spTree>
    <p:extLst>
      <p:ext uri="{BB962C8B-B14F-4D97-AF65-F5344CB8AC3E}">
        <p14:creationId xmlns:p14="http://schemas.microsoft.com/office/powerpoint/2010/main" val="40299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7</a:t>
            </a:fld>
            <a:endParaRPr lang="nl-BE"/>
          </a:p>
        </p:txBody>
      </p:sp>
    </p:spTree>
    <p:extLst>
      <p:ext uri="{BB962C8B-B14F-4D97-AF65-F5344CB8AC3E}">
        <p14:creationId xmlns:p14="http://schemas.microsoft.com/office/powerpoint/2010/main" val="3255730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9</a:t>
            </a:fld>
            <a:endParaRPr lang="nl-BE"/>
          </a:p>
        </p:txBody>
      </p:sp>
    </p:spTree>
    <p:extLst>
      <p:ext uri="{BB962C8B-B14F-4D97-AF65-F5344CB8AC3E}">
        <p14:creationId xmlns:p14="http://schemas.microsoft.com/office/powerpoint/2010/main" val="2285769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10</a:t>
            </a:fld>
            <a:endParaRPr lang="nl-BE"/>
          </a:p>
        </p:txBody>
      </p:sp>
    </p:spTree>
    <p:extLst>
      <p:ext uri="{BB962C8B-B14F-4D97-AF65-F5344CB8AC3E}">
        <p14:creationId xmlns:p14="http://schemas.microsoft.com/office/powerpoint/2010/main" val="175690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20</a:t>
            </a:fld>
            <a:endParaRPr lang="nl-BE"/>
          </a:p>
        </p:txBody>
      </p:sp>
    </p:spTree>
    <p:extLst>
      <p:ext uri="{BB962C8B-B14F-4D97-AF65-F5344CB8AC3E}">
        <p14:creationId xmlns:p14="http://schemas.microsoft.com/office/powerpoint/2010/main" val="371512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33</a:t>
            </a:fld>
            <a:endParaRPr lang="nl-BE"/>
          </a:p>
        </p:txBody>
      </p:sp>
    </p:spTree>
    <p:extLst>
      <p:ext uri="{BB962C8B-B14F-4D97-AF65-F5344CB8AC3E}">
        <p14:creationId xmlns:p14="http://schemas.microsoft.com/office/powerpoint/2010/main" val="2490400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37</a:t>
            </a:fld>
            <a:endParaRPr lang="nl-BE"/>
          </a:p>
        </p:txBody>
      </p:sp>
    </p:spTree>
    <p:extLst>
      <p:ext uri="{BB962C8B-B14F-4D97-AF65-F5344CB8AC3E}">
        <p14:creationId xmlns:p14="http://schemas.microsoft.com/office/powerpoint/2010/main" val="256866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38</a:t>
            </a:fld>
            <a:endParaRPr lang="nl-BE"/>
          </a:p>
        </p:txBody>
      </p:sp>
    </p:spTree>
    <p:extLst>
      <p:ext uri="{BB962C8B-B14F-4D97-AF65-F5344CB8AC3E}">
        <p14:creationId xmlns:p14="http://schemas.microsoft.com/office/powerpoint/2010/main" val="1889365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275594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05433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CA953BDC-9EAE-49FE-9892-958C9F845175}"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729785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A953BDC-9EAE-49FE-9892-958C9F845175}"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1250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CA953BDC-9EAE-49FE-9892-958C9F845175}" type="datetimeFigureOut">
              <a:rPr lang="de-DE" smtClean="0"/>
              <a:t>16.09.2026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807964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CA953BDC-9EAE-49FE-9892-958C9F845175}" type="datetimeFigureOut">
              <a:rPr lang="de-DE" smtClean="0"/>
              <a:t>16.09.2026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4045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53BDC-9EAE-49FE-9892-958C9F845175}" type="datetimeFigureOut">
              <a:rPr lang="de-DE" smtClean="0"/>
              <a:t>16.09.2026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784908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627099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16.09.2026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175606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98383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16.09.2026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005893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79EC0A4B-AE81-4AD7-86EA-9F753B2B1EB0}" type="datetime1">
              <a:rPr lang="en-US" smtClean="0"/>
              <a:t>9/16/2026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‹nr.›</a:t>
            </a:fld>
            <a:endParaRPr lang="en-US"/>
          </a:p>
        </p:txBody>
      </p:sp>
    </p:spTree>
    <p:extLst>
      <p:ext uri="{BB962C8B-B14F-4D97-AF65-F5344CB8AC3E}">
        <p14:creationId xmlns:p14="http://schemas.microsoft.com/office/powerpoint/2010/main" val="255929491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CA953BDC-9EAE-49FE-9892-958C9F845175}" type="datetimeFigureOut">
              <a:rPr lang="de-DE" smtClean="0"/>
              <a:t>16.09.2026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2049619380"/>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creativecommons.org/licenses/by-nd/3.0/" TargetMode="External"/><Relationship Id="rId4" Type="http://schemas.openxmlformats.org/officeDocument/2006/relationships/hyperlink" Target="https://www.flickr.com/photos/bullionvault/3591732069/"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249_AC88D8C7.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7.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8" name="Rectangle 197">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205">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reeform: Shape 207">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hthoek 2">
            <a:extLst>
              <a:ext uri="{FF2B5EF4-FFF2-40B4-BE49-F238E27FC236}">
                <a16:creationId xmlns:a16="http://schemas.microsoft.com/office/drawing/2014/main" id="{2EFB4097-713F-F32D-2EFF-354A17AF6CC6}"/>
              </a:ext>
            </a:extLst>
          </p:cNvPr>
          <p:cNvSpPr/>
          <p:nvPr/>
        </p:nvSpPr>
        <p:spPr>
          <a:xfrm>
            <a:off x="498143" y="456345"/>
            <a:ext cx="3179929" cy="5773633"/>
          </a:xfrm>
          <a:prstGeom prst="rect">
            <a:avLst/>
          </a:prstGeom>
        </p:spPr>
        <p:txBody>
          <a:bodyPr vert="horz" lIns="91440" tIns="45720" rIns="91440" bIns="45720" rtlCol="0" anchor="b">
            <a:normAutofit lnSpcReduction="10000"/>
          </a:bodyPr>
          <a:lstStyle/>
          <a:p>
            <a:pPr algn="r" defTabSz="914400">
              <a:lnSpc>
                <a:spcPct val="90000"/>
              </a:lnSpc>
              <a:spcBef>
                <a:spcPct val="0"/>
              </a:spcBef>
              <a:spcAft>
                <a:spcPts val="600"/>
              </a:spcAft>
            </a:pP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chemeClr val="accent4"/>
                </a:solidFill>
                <a:effectLst/>
                <a:latin typeface="+mj-lt"/>
                <a:ea typeface="+mj-ea"/>
                <a:cs typeface="+mj-cs"/>
              </a:rPr>
              <a:t>24,5%</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rgbClr val="FF0000"/>
                </a:solidFill>
                <a:effectLst/>
                <a:latin typeface="+mj-lt"/>
                <a:ea typeface="+mj-ea"/>
                <a:cs typeface="+mj-cs"/>
              </a:rPr>
              <a:t>2024</a:t>
            </a:r>
          </a:p>
          <a:p>
            <a:pPr algn="r" defTabSz="914400">
              <a:lnSpc>
                <a:spcPct val="90000"/>
              </a:lnSpc>
              <a:spcBef>
                <a:spcPct val="0"/>
              </a:spcBef>
              <a:spcAft>
                <a:spcPts val="600"/>
              </a:spcAft>
            </a:pPr>
            <a:r>
              <a:rPr lang="en-US" sz="4000" b="1" cap="none" spc="0" dirty="0">
                <a:ln w="12700" cmpd="sng">
                  <a:solidFill>
                    <a:schemeClr val="accent4"/>
                  </a:solidFill>
                  <a:prstDash val="solid"/>
                </a:ln>
                <a:solidFill>
                  <a:schemeClr val="accent4"/>
                </a:solidFill>
                <a:effectLst/>
                <a:latin typeface="+mj-lt"/>
                <a:ea typeface="+mj-ea"/>
                <a:cs typeface="+mj-cs"/>
              </a:rPr>
              <a:t>+97,2%</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in </a:t>
            </a:r>
            <a:r>
              <a:rPr lang="en-US" sz="4000" b="1" cap="none" spc="0" dirty="0">
                <a:ln w="12700" cmpd="sng">
                  <a:solidFill>
                    <a:schemeClr val="accent4"/>
                  </a:solidFill>
                  <a:prstDash val="solid"/>
                </a:ln>
                <a:solidFill>
                  <a:srgbClr val="FF0000"/>
                </a:solidFill>
                <a:effectLst/>
                <a:latin typeface="+mj-lt"/>
                <a:ea typeface="+mj-ea"/>
                <a:cs typeface="+mj-cs"/>
              </a:rPr>
              <a:t>2025</a:t>
            </a:r>
          </a:p>
          <a:p>
            <a:pPr algn="r" defTabSz="914400">
              <a:lnSpc>
                <a:spcPct val="90000"/>
              </a:lnSpc>
              <a:spcBef>
                <a:spcPct val="0"/>
              </a:spcBef>
              <a:spcAft>
                <a:spcPts val="600"/>
              </a:spcAft>
            </a:pPr>
            <a:endParaRPr lang="en-US" sz="4000" cap="none" spc="0" dirty="0">
              <a:ln w="12700" cmpd="sng">
                <a:solidFill>
                  <a:schemeClr val="accent4"/>
                </a:solidFill>
                <a:prstDash val="solid"/>
              </a:ln>
              <a:solidFill>
                <a:srgbClr val="FF0000"/>
              </a:solidFill>
              <a:effectLst/>
              <a:latin typeface="+mj-lt"/>
              <a:ea typeface="+mj-ea"/>
              <a:cs typeface="+mj-cs"/>
            </a:endParaRP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Deze</a:t>
            </a:r>
            <a:r>
              <a:rPr lang="en-US" sz="4000" b="1" dirty="0">
                <a:ln w="12700" cmpd="sng">
                  <a:solidFill>
                    <a:schemeClr val="accent4"/>
                  </a:solidFill>
                  <a:prstDash val="solid"/>
                </a:ln>
                <a:latin typeface="+mj-lt"/>
                <a:ea typeface="+mj-ea"/>
                <a:cs typeface="+mj-cs"/>
              </a:rPr>
              <a:t> week </a:t>
            </a:r>
          </a:p>
          <a:p>
            <a:pPr algn="r" defTabSz="914400">
              <a:lnSpc>
                <a:spcPct val="90000"/>
              </a:lnSpc>
              <a:spcBef>
                <a:spcPct val="0"/>
              </a:spcBef>
              <a:spcAft>
                <a:spcPts val="600"/>
              </a:spcAft>
            </a:pPr>
            <a:r>
              <a:rPr lang="en-US" sz="4000" b="1" cap="none" spc="0" dirty="0">
                <a:ln w="12700" cmpd="sng">
                  <a:solidFill>
                    <a:schemeClr val="accent4"/>
                  </a:solidFill>
                  <a:prstDash val="solid"/>
                </a:ln>
                <a:effectLst/>
                <a:latin typeface="+mj-lt"/>
                <a:ea typeface="+mj-ea"/>
                <a:cs typeface="+mj-cs"/>
              </a:rPr>
              <a:t>Alert </a:t>
            </a: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berichten</a:t>
            </a:r>
            <a:endParaRPr lang="en-US" sz="4000" b="1" cap="none" spc="0" dirty="0">
              <a:ln w="12700" cmpd="sng">
                <a:solidFill>
                  <a:schemeClr val="accent4"/>
                </a:solidFill>
                <a:prstDash val="solid"/>
              </a:ln>
              <a:effectLst/>
              <a:latin typeface="+mj-lt"/>
              <a:ea typeface="+mj-ea"/>
              <a:cs typeface="+mj-cs"/>
            </a:endParaRPr>
          </a:p>
          <a:p>
            <a:pPr algn="r" defTabSz="914400">
              <a:lnSpc>
                <a:spcPct val="90000"/>
              </a:lnSpc>
              <a:spcBef>
                <a:spcPct val="0"/>
              </a:spcBef>
              <a:spcAft>
                <a:spcPts val="600"/>
              </a:spcAft>
            </a:pPr>
            <a:endParaRPr lang="en-US" sz="4000" b="1" cap="none" spc="0" dirty="0">
              <a:ln w="12700" cmpd="sng">
                <a:solidFill>
                  <a:schemeClr val="accent4"/>
                </a:solidFill>
                <a:prstDash val="solid"/>
              </a:ln>
              <a:solidFill>
                <a:srgbClr val="FFFFFF"/>
              </a:solidFill>
              <a:effectLst/>
              <a:latin typeface="+mj-lt"/>
              <a:ea typeface="+mj-ea"/>
              <a:cs typeface="+mj-cs"/>
            </a:endParaRPr>
          </a:p>
        </p:txBody>
      </p:sp>
      <p:pic>
        <p:nvPicPr>
          <p:cNvPr id="13" name="Afbeelding 12" descr="Afbeelding met tekst, schermopname, Lettertype, logo&#10;&#10;Door AI gegenereerde inhoud is mogelijk onjuist.">
            <a:extLst>
              <a:ext uri="{FF2B5EF4-FFF2-40B4-BE49-F238E27FC236}">
                <a16:creationId xmlns:a16="http://schemas.microsoft.com/office/drawing/2014/main" id="{F7A64C14-B85A-DC53-61BE-3216348D8D53}"/>
              </a:ext>
            </a:extLst>
          </p:cNvPr>
          <p:cNvPicPr>
            <a:picLocks noChangeAspect="1"/>
          </p:cNvPicPr>
          <p:nvPr/>
        </p:nvPicPr>
        <p:blipFill>
          <a:blip r:embed="rId2"/>
          <a:srcRect l="6469" r="6469" b="1"/>
          <a:stretch>
            <a:fillRect/>
          </a:stretch>
        </p:blipFill>
        <p:spPr>
          <a:xfrm>
            <a:off x="5325626" y="425705"/>
            <a:ext cx="5496449" cy="4182491"/>
          </a:xfrm>
          <a:prstGeom prst="rect">
            <a:avLst/>
          </a:prstGeom>
        </p:spPr>
      </p:pic>
      <p:sp>
        <p:nvSpPr>
          <p:cNvPr id="20" name="Tekstvak 19">
            <a:extLst>
              <a:ext uri="{FF2B5EF4-FFF2-40B4-BE49-F238E27FC236}">
                <a16:creationId xmlns:a16="http://schemas.microsoft.com/office/drawing/2014/main" id="{ED40CE6C-D9BC-2397-06E6-35D1256A7600}"/>
              </a:ext>
            </a:extLst>
          </p:cNvPr>
          <p:cNvSpPr txBox="1"/>
          <p:nvPr/>
        </p:nvSpPr>
        <p:spPr>
          <a:xfrm>
            <a:off x="4905052" y="4665824"/>
            <a:ext cx="6483958" cy="1694032"/>
          </a:xfrm>
          <a:prstGeom prst="rect">
            <a:avLst/>
          </a:prstGeom>
        </p:spPr>
        <p:txBody>
          <a:bodyPr vert="horz" lIns="91440" tIns="45720" rIns="91440" bIns="45720" rtlCol="0" anchor="ctr">
            <a:normAutofit fontScale="85000" lnSpcReduction="10000"/>
          </a:bodyPr>
          <a:lstStyle/>
          <a:p>
            <a:pPr indent="-228600" defTabSz="914400">
              <a:lnSpc>
                <a:spcPct val="90000"/>
              </a:lnSpc>
              <a:spcAft>
                <a:spcPts val="600"/>
              </a:spcAft>
              <a:buFont typeface="Arial" panose="020B0604020202020204" pitchFamily="34" charset="0"/>
              <a:buChar char="•"/>
            </a:pPr>
            <a:r>
              <a:rPr lang="en-US" sz="2800" b="1" dirty="0">
                <a:solidFill>
                  <a:srgbClr val="FFC000"/>
                </a:solidFill>
              </a:rPr>
              <a:t>Piers de </a:t>
            </a:r>
            <a:r>
              <a:rPr lang="en-US" sz="2800" b="1" dirty="0" err="1">
                <a:solidFill>
                  <a:srgbClr val="FFC000"/>
                </a:solidFill>
              </a:rPr>
              <a:t>raveschootlaan</a:t>
            </a:r>
            <a:r>
              <a:rPr lang="en-US" sz="2800" b="1" dirty="0">
                <a:solidFill>
                  <a:srgbClr val="FFC000"/>
                </a:solidFill>
              </a:rPr>
              <a:t> 113  </a:t>
            </a:r>
            <a:r>
              <a:rPr lang="en-US" sz="2800" b="1" dirty="0" err="1">
                <a:solidFill>
                  <a:srgbClr val="FFC000"/>
                </a:solidFill>
              </a:rPr>
              <a:t>hoek</a:t>
            </a:r>
            <a:r>
              <a:rPr lang="en-US" sz="2800" b="1" dirty="0">
                <a:solidFill>
                  <a:srgbClr val="FFC000"/>
                </a:solidFill>
              </a:rPr>
              <a:t> De </a:t>
            </a:r>
            <a:r>
              <a:rPr lang="en-US" sz="2800" b="1" dirty="0" err="1">
                <a:solidFill>
                  <a:srgbClr val="FFC000"/>
                </a:solidFill>
              </a:rPr>
              <a:t>smidplein</a:t>
            </a:r>
            <a:r>
              <a:rPr lang="en-US" sz="2800" b="1" dirty="0">
                <a:solidFill>
                  <a:srgbClr val="FFC000"/>
                </a:solidFill>
              </a:rPr>
              <a:t>  050344777  </a:t>
            </a:r>
            <a:r>
              <a:rPr lang="en-US" sz="2800" b="1" dirty="0" err="1">
                <a:solidFill>
                  <a:srgbClr val="FFC000"/>
                </a:solidFill>
              </a:rPr>
              <a:t>samen</a:t>
            </a:r>
            <a:r>
              <a:rPr lang="en-US" sz="2800" b="1" dirty="0">
                <a:solidFill>
                  <a:srgbClr val="FFC000"/>
                </a:solidFill>
              </a:rPr>
              <a:t> met Goldbugs finance 050 731 789 </a:t>
            </a:r>
            <a:r>
              <a:rPr lang="en-US" sz="2800" b="1" dirty="0" err="1">
                <a:solidFill>
                  <a:srgbClr val="FFC000"/>
                </a:solidFill>
              </a:rPr>
              <a:t>uw</a:t>
            </a:r>
            <a:r>
              <a:rPr lang="en-US" sz="2800" b="1" dirty="0">
                <a:solidFill>
                  <a:srgbClr val="FFC000"/>
                </a:solidFill>
              </a:rPr>
              <a:t> </a:t>
            </a:r>
            <a:r>
              <a:rPr lang="en-US" sz="2800" b="1" dirty="0" err="1">
                <a:solidFill>
                  <a:srgbClr val="FFC000"/>
                </a:solidFill>
              </a:rPr>
              <a:t>goudbank</a:t>
            </a:r>
            <a:endParaRPr lang="en-US" sz="2800" b="1" dirty="0">
              <a:solidFill>
                <a:srgbClr val="FFC000"/>
              </a:solidFill>
            </a:endParaRPr>
          </a:p>
          <a:p>
            <a:pPr indent="-228600" defTabSz="914400">
              <a:lnSpc>
                <a:spcPct val="90000"/>
              </a:lnSpc>
              <a:spcAft>
                <a:spcPts val="600"/>
              </a:spcAft>
              <a:buFont typeface="Arial" panose="020B0604020202020204" pitchFamily="34" charset="0"/>
              <a:buChar char="•"/>
            </a:pPr>
            <a:r>
              <a:rPr lang="en-US" sz="2000" dirty="0"/>
              <a:t>Centrum </a:t>
            </a:r>
            <a:r>
              <a:rPr lang="en-US" sz="2000" dirty="0" err="1"/>
              <a:t>knokke</a:t>
            </a:r>
            <a:r>
              <a:rPr lang="en-US" sz="2000" dirty="0"/>
              <a:t> </a:t>
            </a:r>
            <a:r>
              <a:rPr lang="en-US" sz="2000" dirty="0" err="1"/>
              <a:t>kruispunt</a:t>
            </a:r>
            <a:r>
              <a:rPr lang="en-US" sz="2000" dirty="0"/>
              <a:t> </a:t>
            </a:r>
            <a:r>
              <a:rPr lang="en-US" sz="2000" dirty="0" err="1"/>
              <a:t>lippenslaan</a:t>
            </a:r>
            <a:r>
              <a:rPr lang="en-US" sz="2000" dirty="0"/>
              <a:t> /</a:t>
            </a:r>
            <a:r>
              <a:rPr lang="en-US" sz="2000" dirty="0" err="1"/>
              <a:t>elisabethlaan</a:t>
            </a:r>
            <a:r>
              <a:rPr lang="en-US" sz="2000" dirty="0"/>
              <a:t>/</a:t>
            </a:r>
            <a:r>
              <a:rPr lang="en-US" sz="2000" dirty="0" err="1"/>
              <a:t>burgemeester</a:t>
            </a:r>
            <a:r>
              <a:rPr lang="en-US" sz="2000" dirty="0"/>
              <a:t> </a:t>
            </a:r>
            <a:r>
              <a:rPr lang="en-US" sz="2000" dirty="0" err="1"/>
              <a:t>desmidtplein</a:t>
            </a:r>
            <a:r>
              <a:rPr lang="en-US" sz="2000" dirty="0"/>
              <a:t> /</a:t>
            </a:r>
            <a:r>
              <a:rPr lang="en-US" sz="2000" dirty="0" err="1"/>
              <a:t>pierslaan</a:t>
            </a:r>
            <a:r>
              <a:rPr lang="en-US" sz="2000" dirty="0"/>
              <a:t> </a:t>
            </a:r>
            <a:r>
              <a:rPr lang="en-US" sz="2000" dirty="0" err="1"/>
              <a:t>hoekgebouw</a:t>
            </a:r>
            <a:endParaRPr lang="en-US" sz="2000" dirty="0"/>
          </a:p>
        </p:txBody>
      </p:sp>
    </p:spTree>
    <p:extLst>
      <p:ext uri="{BB962C8B-B14F-4D97-AF65-F5344CB8AC3E}">
        <p14:creationId xmlns:p14="http://schemas.microsoft.com/office/powerpoint/2010/main" val="12768350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3033ED58-316F-CBB7-EF03-44FA07D3EAB0}"/>
              </a:ext>
            </a:extLst>
          </p:cNvPr>
          <p:cNvSpPr>
            <a:spLocks noGrp="1"/>
          </p:cNvSpPr>
          <p:nvPr>
            <p:ph type="title"/>
          </p:nvPr>
        </p:nvSpPr>
        <p:spPr>
          <a:xfrm>
            <a:off x="3971703" y="296969"/>
            <a:ext cx="7160357" cy="4164820"/>
          </a:xfrm>
        </p:spPr>
        <p:txBody>
          <a:bodyPr vert="horz" lIns="91440" tIns="45720" rIns="91440" bIns="45720" rtlCol="0" anchor="t">
            <a:normAutofit/>
          </a:bodyPr>
          <a:lstStyle/>
          <a:p>
            <a:pPr algn="r"/>
            <a:r>
              <a:rPr lang="en-US" sz="8000" b="1" kern="1200" dirty="0">
                <a:solidFill>
                  <a:srgbClr val="FFFF00"/>
                </a:solidFill>
                <a:latin typeface="+mj-lt"/>
                <a:ea typeface="+mj-ea"/>
                <a:cs typeface="+mj-cs"/>
              </a:rPr>
              <a:t>Regionale </a:t>
            </a:r>
            <a:r>
              <a:rPr lang="en-US" sz="8000" b="1" kern="1200" dirty="0" err="1">
                <a:solidFill>
                  <a:srgbClr val="FFFF00"/>
                </a:solidFill>
                <a:latin typeface="+mj-lt"/>
                <a:ea typeface="+mj-ea"/>
                <a:cs typeface="+mj-cs"/>
              </a:rPr>
              <a:t>Beleggingsclub</a:t>
            </a:r>
            <a:r>
              <a:rPr lang="en-US" sz="8000" b="1" kern="1200">
                <a:solidFill>
                  <a:srgbClr val="FFFF00"/>
                </a:solidFill>
                <a:latin typeface="+mj-lt"/>
                <a:ea typeface="+mj-ea"/>
                <a:cs typeface="+mj-cs"/>
              </a:rPr>
              <a:t> Knokke-heist</a:t>
            </a:r>
            <a:endParaRPr lang="en-US" sz="8000" b="1" kern="1200" dirty="0">
              <a:solidFill>
                <a:srgbClr val="FFFF00"/>
              </a:solidFill>
              <a:latin typeface="+mj-lt"/>
              <a:ea typeface="+mj-ea"/>
              <a:cs typeface="+mj-cs"/>
            </a:endParaRPr>
          </a:p>
        </p:txBody>
      </p:sp>
      <p:sp>
        <p:nvSpPr>
          <p:cNvPr id="2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3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3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35" name="Straight Connector 3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3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4" name="Rechthoek 3">
            <a:extLst>
              <a:ext uri="{FF2B5EF4-FFF2-40B4-BE49-F238E27FC236}">
                <a16:creationId xmlns:a16="http://schemas.microsoft.com/office/drawing/2014/main" id="{6E09D2D2-29E2-0B5C-0C0A-6F890015A6FC}"/>
              </a:ext>
            </a:extLst>
          </p:cNvPr>
          <p:cNvSpPr/>
          <p:nvPr/>
        </p:nvSpPr>
        <p:spPr>
          <a:xfrm flipH="1">
            <a:off x="146304" y="-676778"/>
            <a:ext cx="4236029" cy="2585323"/>
          </a:xfrm>
          <a:prstGeom prst="rect">
            <a:avLst/>
          </a:prstGeom>
          <a:noFill/>
        </p:spPr>
        <p:txBody>
          <a:bodyPr wrap="square" lIns="91440" tIns="45720" rIns="91440" bIns="45720">
            <a:spAutoFit/>
          </a:bodyPr>
          <a:lstStyle/>
          <a:p>
            <a:pPr algn="ctr"/>
            <a:endParaRPr lang="nl-NL" sz="5400" b="1" spc="50" dirty="0">
              <a:ln w="0"/>
              <a:solidFill>
                <a:schemeClr val="bg2"/>
              </a:solidFill>
              <a:effectLst>
                <a:innerShdw blurRad="63500" dist="50800" dir="13500000">
                  <a:srgbClr val="000000">
                    <a:alpha val="50000"/>
                  </a:srgbClr>
                </a:innerShdw>
              </a:effectLst>
            </a:endParaRPr>
          </a:p>
          <a:p>
            <a:pPr algn="ctr"/>
            <a:r>
              <a:rPr lang="nl-NL" sz="5400" b="1" spc="50" dirty="0">
                <a:ln w="0"/>
                <a:solidFill>
                  <a:schemeClr val="bg2"/>
                </a:solidFill>
                <a:effectLst>
                  <a:innerShdw blurRad="63500" dist="50800" dir="13500000">
                    <a:srgbClr val="000000">
                      <a:alpha val="50000"/>
                    </a:srgbClr>
                  </a:innerShdw>
                </a:effectLst>
              </a:rPr>
              <a:t>Scharpoord</a:t>
            </a:r>
            <a:r>
              <a:rPr lang="nl-NL" sz="5400" b="1" cap="none" spc="50" dirty="0">
                <a:ln w="0"/>
                <a:solidFill>
                  <a:schemeClr val="bg2"/>
                </a:solidFill>
                <a:effectLst>
                  <a:innerShdw blurRad="63500" dist="50800" dir="13500000">
                    <a:srgbClr val="000000">
                      <a:alpha val="50000"/>
                    </a:srgbClr>
                  </a:innerShdw>
                </a:effectLst>
              </a:rPr>
              <a:t>19 uur  gratis</a:t>
            </a:r>
          </a:p>
        </p:txBody>
      </p:sp>
      <p:graphicFrame>
        <p:nvGraphicFramePr>
          <p:cNvPr id="3" name="Tabel 2">
            <a:extLst>
              <a:ext uri="{FF2B5EF4-FFF2-40B4-BE49-F238E27FC236}">
                <a16:creationId xmlns:a16="http://schemas.microsoft.com/office/drawing/2014/main" id="{AFC05936-09A8-DEBA-BA49-A2D22B869C82}"/>
              </a:ext>
            </a:extLst>
          </p:cNvPr>
          <p:cNvGraphicFramePr>
            <a:graphicFrameLocks noGrp="1"/>
          </p:cNvGraphicFramePr>
          <p:nvPr>
            <p:extLst>
              <p:ext uri="{D42A27DB-BD31-4B8C-83A1-F6EECF244321}">
                <p14:modId xmlns:p14="http://schemas.microsoft.com/office/powerpoint/2010/main" val="2839978087"/>
              </p:ext>
            </p:extLst>
          </p:nvPr>
        </p:nvGraphicFramePr>
        <p:xfrm>
          <a:off x="0" y="3516350"/>
          <a:ext cx="3221502" cy="3352861"/>
        </p:xfrm>
        <a:graphic>
          <a:graphicData uri="http://schemas.openxmlformats.org/drawingml/2006/table">
            <a:tbl>
              <a:tblPr firstRow="1" bandRow="1">
                <a:tableStyleId>{073A0DAA-6AF3-43AB-8588-CEC1D06C72B9}</a:tableStyleId>
              </a:tblPr>
              <a:tblGrid>
                <a:gridCol w="925251">
                  <a:extLst>
                    <a:ext uri="{9D8B030D-6E8A-4147-A177-3AD203B41FA5}">
                      <a16:colId xmlns:a16="http://schemas.microsoft.com/office/drawing/2014/main" val="4160022343"/>
                    </a:ext>
                  </a:extLst>
                </a:gridCol>
                <a:gridCol w="2296251">
                  <a:extLst>
                    <a:ext uri="{9D8B030D-6E8A-4147-A177-3AD203B41FA5}">
                      <a16:colId xmlns:a16="http://schemas.microsoft.com/office/drawing/2014/main" val="935920100"/>
                    </a:ext>
                  </a:extLst>
                </a:gridCol>
              </a:tblGrid>
              <a:tr h="656890">
                <a:tc>
                  <a:txBody>
                    <a:bodyPr/>
                    <a:lstStyle/>
                    <a:p>
                      <a:endParaRPr lang="nl-BE" dirty="0"/>
                    </a:p>
                  </a:txBody>
                  <a:tcPr/>
                </a:tc>
                <a:tc>
                  <a:txBody>
                    <a:bodyPr/>
                    <a:lstStyle/>
                    <a:p>
                      <a:endParaRPr lang="nl-BE" dirty="0"/>
                    </a:p>
                  </a:txBody>
                  <a:tcPr/>
                </a:tc>
                <a:extLst>
                  <a:ext uri="{0D108BD9-81ED-4DB2-BD59-A6C34878D82A}">
                    <a16:rowId xmlns:a16="http://schemas.microsoft.com/office/drawing/2014/main" val="3027460407"/>
                  </a:ext>
                </a:extLst>
              </a:tr>
              <a:tr h="643467">
                <a:tc>
                  <a:txBody>
                    <a:bodyPr/>
                    <a:lstStyle/>
                    <a:p>
                      <a:endParaRPr lang="nl-BE" dirty="0"/>
                    </a:p>
                  </a:txBody>
                  <a:tcPr/>
                </a:tc>
                <a:tc>
                  <a:txBody>
                    <a:bodyPr/>
                    <a:lstStyle/>
                    <a:p>
                      <a:endParaRPr lang="nl-BE" dirty="0"/>
                    </a:p>
                  </a:txBody>
                  <a:tcPr/>
                </a:tc>
                <a:extLst>
                  <a:ext uri="{0D108BD9-81ED-4DB2-BD59-A6C34878D82A}">
                    <a16:rowId xmlns:a16="http://schemas.microsoft.com/office/drawing/2014/main" val="1735085608"/>
                  </a:ext>
                </a:extLst>
              </a:tr>
              <a:tr h="450428">
                <a:tc>
                  <a:txBody>
                    <a:bodyPr/>
                    <a:lstStyle/>
                    <a:p>
                      <a:endParaRPr lang="nl-BE" dirty="0">
                        <a:highlight>
                          <a:srgbClr val="FFFF00"/>
                        </a:highlight>
                      </a:endParaRPr>
                    </a:p>
                  </a:txBody>
                  <a:tcPr/>
                </a:tc>
                <a:tc>
                  <a:txBody>
                    <a:bodyPr/>
                    <a:lstStyle/>
                    <a:p>
                      <a:r>
                        <a:rPr lang="nl-BE" sz="2400" b="1" dirty="0">
                          <a:solidFill>
                            <a:srgbClr val="FF0000"/>
                          </a:solidFill>
                        </a:rPr>
                        <a:t>volgende</a:t>
                      </a:r>
                    </a:p>
                  </a:txBody>
                  <a:tcPr/>
                </a:tc>
                <a:extLst>
                  <a:ext uri="{0D108BD9-81ED-4DB2-BD59-A6C34878D82A}">
                    <a16:rowId xmlns:a16="http://schemas.microsoft.com/office/drawing/2014/main" val="4177332195"/>
                  </a:ext>
                </a:extLst>
              </a:tr>
              <a:tr h="594329">
                <a:tc>
                  <a:txBody>
                    <a:bodyPr/>
                    <a:lstStyle/>
                    <a:p>
                      <a:endParaRPr lang="nl-BE" sz="3200" b="1" dirty="0">
                        <a:solidFill>
                          <a:srgbClr val="FF0000"/>
                        </a:solidFill>
                      </a:endParaRPr>
                    </a:p>
                  </a:txBody>
                  <a:tcPr/>
                </a:tc>
                <a:tc>
                  <a:txBody>
                    <a:bodyPr/>
                    <a:lstStyle/>
                    <a:p>
                      <a:r>
                        <a:rPr lang="nl-BE" dirty="0">
                          <a:highlight>
                            <a:srgbClr val="FFFF00"/>
                          </a:highlight>
                        </a:rPr>
                        <a:t>28 oktober</a:t>
                      </a:r>
                    </a:p>
                  </a:txBody>
                  <a:tcPr/>
                </a:tc>
                <a:extLst>
                  <a:ext uri="{0D108BD9-81ED-4DB2-BD59-A6C34878D82A}">
                    <a16:rowId xmlns:a16="http://schemas.microsoft.com/office/drawing/2014/main" val="2474744337"/>
                  </a:ext>
                </a:extLst>
              </a:tr>
              <a:tr h="531768">
                <a:tc>
                  <a:txBody>
                    <a:bodyPr/>
                    <a:lstStyle/>
                    <a:p>
                      <a:endParaRPr lang="nl-BE" sz="2800" b="1" i="1" u="sng" dirty="0">
                        <a:highlight>
                          <a:srgbClr val="FFFF00"/>
                        </a:highlight>
                      </a:endParaRPr>
                    </a:p>
                  </a:txBody>
                  <a:tcPr/>
                </a:tc>
                <a:tc>
                  <a:txBody>
                    <a:bodyPr/>
                    <a:lstStyle/>
                    <a:p>
                      <a:r>
                        <a:rPr lang="nl-BE" dirty="0">
                          <a:highlight>
                            <a:srgbClr val="00FFFF"/>
                          </a:highlight>
                        </a:rPr>
                        <a:t>18 november</a:t>
                      </a:r>
                    </a:p>
                  </a:txBody>
                  <a:tcPr/>
                </a:tc>
                <a:extLst>
                  <a:ext uri="{0D108BD9-81ED-4DB2-BD59-A6C34878D82A}">
                    <a16:rowId xmlns:a16="http://schemas.microsoft.com/office/drawing/2014/main" val="4225269283"/>
                  </a:ext>
                </a:extLst>
              </a:tr>
              <a:tr h="469207">
                <a:tc>
                  <a:txBody>
                    <a:bodyPr/>
                    <a:lstStyle/>
                    <a:p>
                      <a:endParaRPr lang="nl-BE" sz="2400" b="1" dirty="0">
                        <a:solidFill>
                          <a:srgbClr val="FF0000"/>
                        </a:solidFill>
                        <a:highlight>
                          <a:srgbClr val="FFFF00"/>
                        </a:highlight>
                      </a:endParaRPr>
                    </a:p>
                  </a:txBody>
                  <a:tcPr/>
                </a:tc>
                <a:tc>
                  <a:txBody>
                    <a:bodyPr/>
                    <a:lstStyle/>
                    <a:p>
                      <a:r>
                        <a:rPr lang="nl-BE" dirty="0">
                          <a:highlight>
                            <a:srgbClr val="00FF00"/>
                          </a:highlight>
                        </a:rPr>
                        <a:t>16 december</a:t>
                      </a:r>
                    </a:p>
                  </a:txBody>
                  <a:tcPr/>
                </a:tc>
                <a:extLst>
                  <a:ext uri="{0D108BD9-81ED-4DB2-BD59-A6C34878D82A}">
                    <a16:rowId xmlns:a16="http://schemas.microsoft.com/office/drawing/2014/main" val="3849482588"/>
                  </a:ext>
                </a:extLst>
              </a:tr>
            </a:tbl>
          </a:graphicData>
        </a:graphic>
      </p:graphicFrame>
      <p:sp>
        <p:nvSpPr>
          <p:cNvPr id="5" name="Rechthoek 4">
            <a:extLst>
              <a:ext uri="{FF2B5EF4-FFF2-40B4-BE49-F238E27FC236}">
                <a16:creationId xmlns:a16="http://schemas.microsoft.com/office/drawing/2014/main" id="{C2C7FB1D-D4A9-7887-174C-6461A859286E}"/>
              </a:ext>
            </a:extLst>
          </p:cNvPr>
          <p:cNvSpPr/>
          <p:nvPr/>
        </p:nvSpPr>
        <p:spPr>
          <a:xfrm>
            <a:off x="1235823" y="1826389"/>
            <a:ext cx="2377575" cy="1323439"/>
          </a:xfrm>
          <a:prstGeom prst="rect">
            <a:avLst/>
          </a:prstGeom>
          <a:noFill/>
        </p:spPr>
        <p:txBody>
          <a:bodyPr wrap="none" lIns="91440" tIns="45720" rIns="91440" bIns="45720">
            <a:spAutoFit/>
          </a:bodyPr>
          <a:lstStyle/>
          <a:p>
            <a:pPr algn="ctr"/>
            <a:r>
              <a:rPr lang="nl-NL"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2026</a:t>
            </a:r>
          </a:p>
        </p:txBody>
      </p:sp>
      <p:pic>
        <p:nvPicPr>
          <p:cNvPr id="8" name="Afbeelding 7">
            <a:extLst>
              <a:ext uri="{FF2B5EF4-FFF2-40B4-BE49-F238E27FC236}">
                <a16:creationId xmlns:a16="http://schemas.microsoft.com/office/drawing/2014/main" id="{023041B2-E53C-FAC0-27BF-A61E0F03779D}"/>
              </a:ext>
            </a:extLst>
          </p:cNvPr>
          <p:cNvPicPr>
            <a:picLocks noChangeAspect="1"/>
          </p:cNvPicPr>
          <p:nvPr/>
        </p:nvPicPr>
        <p:blipFill>
          <a:blip r:embed="rId2"/>
          <a:stretch>
            <a:fillRect/>
          </a:stretch>
        </p:blipFill>
        <p:spPr>
          <a:xfrm>
            <a:off x="3721248" y="3601978"/>
            <a:ext cx="7971006" cy="3425042"/>
          </a:xfrm>
          <a:prstGeom prst="rect">
            <a:avLst/>
          </a:prstGeom>
        </p:spPr>
      </p:pic>
    </p:spTree>
    <p:extLst>
      <p:ext uri="{BB962C8B-B14F-4D97-AF65-F5344CB8AC3E}">
        <p14:creationId xmlns:p14="http://schemas.microsoft.com/office/powerpoint/2010/main" val="2612526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231850" y="5209460"/>
            <a:ext cx="10003122" cy="659091"/>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328"/>
              </a:lnSpc>
              <a:spcBef>
                <a:spcPts val="0"/>
              </a:spcBef>
              <a:spcAft>
                <a:spcPts val="0"/>
              </a:spcAft>
            </a:pPr>
            <a:r>
              <a:rPr sz="2328" spc="-22" dirty="0" err="1">
                <a:solidFill>
                  <a:srgbClr val="FF0000"/>
                </a:solidFill>
                <a:highlight>
                  <a:srgbClr val="FFFF00"/>
                </a:highlight>
                <a:latin typeface="Constantia"/>
                <a:cs typeface="Constantia"/>
              </a:rPr>
              <a:t>Technische</a:t>
            </a:r>
            <a:r>
              <a:rPr sz="2328" spc="-7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r>
              <a:rPr sz="2328" spc="-30"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fundamentele</a:t>
            </a:r>
            <a:r>
              <a:rPr sz="2328" spc="-53" dirty="0">
                <a:solidFill>
                  <a:srgbClr val="FF0000"/>
                </a:solidFill>
                <a:highlight>
                  <a:srgbClr val="FFFF00"/>
                </a:highlight>
                <a:latin typeface="Constantia"/>
                <a:cs typeface="Constantia"/>
              </a:rPr>
              <a:t> </a:t>
            </a:r>
            <a:r>
              <a:rPr sz="2328" spc="-11" dirty="0" err="1">
                <a:solidFill>
                  <a:srgbClr val="FF0000"/>
                </a:solidFill>
                <a:highlight>
                  <a:srgbClr val="FFFF00"/>
                </a:highlight>
                <a:latin typeface="Constantia"/>
                <a:cs typeface="Constantia"/>
              </a:rPr>
              <a:t>analyse</a:t>
            </a:r>
            <a:r>
              <a:rPr sz="2328" spc="-99" dirty="0">
                <a:solidFill>
                  <a:srgbClr val="FF0000"/>
                </a:solidFill>
                <a:highlight>
                  <a:srgbClr val="FFFF00"/>
                </a:highlight>
                <a:latin typeface="Constantia"/>
                <a:cs typeface="Constantia"/>
              </a:rPr>
              <a:t> </a:t>
            </a:r>
            <a:r>
              <a:rPr sz="2328" spc="-16" dirty="0">
                <a:solidFill>
                  <a:srgbClr val="FF0000"/>
                </a:solidFill>
                <a:highlight>
                  <a:srgbClr val="FFFF00"/>
                </a:highlight>
                <a:latin typeface="Constantia"/>
                <a:cs typeface="Constantia"/>
              </a:rPr>
              <a:t>van</a:t>
            </a:r>
            <a:r>
              <a:rPr sz="2328" spc="-72"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onze</a:t>
            </a:r>
            <a:r>
              <a:rPr sz="2328" spc="-9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economie</a:t>
            </a:r>
            <a:r>
              <a:rPr sz="2328" spc="-11" dirty="0">
                <a:solidFill>
                  <a:srgbClr val="FF0000"/>
                </a:solidFill>
                <a:highlight>
                  <a:srgbClr val="FFFF00"/>
                </a:highlight>
                <a:latin typeface="Constantia"/>
                <a:cs typeface="Constantia"/>
              </a:rPr>
              <a:t> </a:t>
            </a:r>
            <a:r>
              <a:rPr sz="2328" dirty="0">
                <a:solidFill>
                  <a:srgbClr val="FF0000"/>
                </a:solidFill>
                <a:highlight>
                  <a:srgbClr val="FFFF00"/>
                </a:highlight>
                <a:latin typeface="Constantia"/>
                <a:cs typeface="Constantia"/>
              </a:rPr>
              <a:t>;</a:t>
            </a:r>
            <a:r>
              <a:rPr sz="2328" dirty="0" err="1">
                <a:solidFill>
                  <a:srgbClr val="FF0000"/>
                </a:solidFill>
                <a:highlight>
                  <a:srgbClr val="FFFF00"/>
                </a:highlight>
                <a:latin typeface="Constantia"/>
                <a:cs typeface="Constantia"/>
              </a:rPr>
              <a:t>financiële</a:t>
            </a:r>
            <a:r>
              <a:rPr sz="2328" spc="-106" dirty="0">
                <a:solidFill>
                  <a:srgbClr val="FF0000"/>
                </a:solidFill>
                <a:highlight>
                  <a:srgbClr val="FFFF00"/>
                </a:highlight>
                <a:latin typeface="Constantia"/>
                <a:cs typeface="Constantia"/>
              </a:rPr>
              <a:t> </a:t>
            </a:r>
            <a:r>
              <a:rPr sz="2328" spc="-19" dirty="0" err="1">
                <a:solidFill>
                  <a:srgbClr val="FF0000"/>
                </a:solidFill>
                <a:highlight>
                  <a:srgbClr val="FFFF00"/>
                </a:highlight>
                <a:latin typeface="Constantia"/>
                <a:cs typeface="Constantia"/>
              </a:rPr>
              <a:t>wereld</a:t>
            </a:r>
            <a:r>
              <a:rPr sz="2328" spc="-36"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endParaRPr sz="2328" dirty="0">
              <a:solidFill>
                <a:srgbClr val="FF0000"/>
              </a:solidFill>
              <a:highlight>
                <a:srgbClr val="FFFF00"/>
              </a:highlight>
              <a:latin typeface="Constantia"/>
              <a:cs typeface="Constantia"/>
            </a:endParaRPr>
          </a:p>
          <a:p>
            <a:pPr marL="0" marR="0">
              <a:lnSpc>
                <a:spcPts val="2328"/>
              </a:lnSpc>
              <a:spcBef>
                <a:spcPts val="454"/>
              </a:spcBef>
              <a:spcAft>
                <a:spcPts val="0"/>
              </a:spcAft>
            </a:pPr>
            <a:r>
              <a:rPr sz="2328" dirty="0" err="1">
                <a:solidFill>
                  <a:srgbClr val="FF0000"/>
                </a:solidFill>
                <a:highlight>
                  <a:srgbClr val="FFFF00"/>
                </a:highlight>
                <a:latin typeface="Constantia"/>
                <a:cs typeface="Constantia"/>
              </a:rPr>
              <a:t>aandelen</a:t>
            </a:r>
            <a:r>
              <a:rPr sz="232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beurzen</a:t>
            </a:r>
            <a:endParaRPr sz="2328" dirty="0">
              <a:solidFill>
                <a:srgbClr val="FF0000"/>
              </a:solidFill>
              <a:highlight>
                <a:srgbClr val="FFFF00"/>
              </a:highlight>
              <a:latin typeface="Constantia"/>
              <a:cs typeface="Constantia"/>
            </a:endParaRPr>
          </a:p>
        </p:txBody>
      </p:sp>
      <p:sp>
        <p:nvSpPr>
          <p:cNvPr id="4" name="object 4"/>
          <p:cNvSpPr txBox="1"/>
          <p:nvPr/>
        </p:nvSpPr>
        <p:spPr>
          <a:xfrm>
            <a:off x="11337081" y="6311299"/>
            <a:ext cx="310822" cy="33515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117">
                <a:solidFill>
                  <a:srgbClr val="FEFEFE"/>
                </a:solidFill>
                <a:latin typeface="Arial Unicode MS"/>
                <a:cs typeface="Arial Unicode MS"/>
              </a:rPr>
              <a:t>5</a:t>
            </a:r>
          </a:p>
        </p:txBody>
      </p:sp>
      <p:sp>
        <p:nvSpPr>
          <p:cNvPr id="5" name="object 5"/>
          <p:cNvSpPr txBox="1"/>
          <p:nvPr/>
        </p:nvSpPr>
        <p:spPr>
          <a:xfrm>
            <a:off x="610273" y="6505548"/>
            <a:ext cx="791227" cy="203004"/>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701"/>
              </a:lnSpc>
              <a:spcBef>
                <a:spcPts val="0"/>
              </a:spcBef>
              <a:spcAft>
                <a:spcPts val="0"/>
              </a:spcAft>
            </a:pPr>
            <a:r>
              <a:rPr sz="1270">
                <a:solidFill>
                  <a:srgbClr val="FEFEFE"/>
                </a:solidFill>
                <a:latin typeface="Arial Unicode MS"/>
                <a:cs typeface="Arial Unicode MS"/>
              </a:rPr>
              <a:t>20/02/16</a:t>
            </a:r>
          </a:p>
        </p:txBody>
      </p:sp>
      <p:sp>
        <p:nvSpPr>
          <p:cNvPr id="6" name="Tijdelijke aanduiding voor datum 5">
            <a:extLst>
              <a:ext uri="{FF2B5EF4-FFF2-40B4-BE49-F238E27FC236}">
                <a16:creationId xmlns:a16="http://schemas.microsoft.com/office/drawing/2014/main" id="{301D67BD-1B8E-40A3-9F02-50B415583439}"/>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F599CD06-1599-46A3-927D-61B578B04A02}" type="datetime1">
              <a:rPr lang="en-US" smtClean="0"/>
              <a:pPr/>
              <a:t>9/16/2026</a:t>
            </a:fld>
            <a:endParaRPr lang="en-US"/>
          </a:p>
        </p:txBody>
      </p:sp>
      <p:sp>
        <p:nvSpPr>
          <p:cNvPr id="7" name="Tijdelijke aanduiding voor dianummer 6">
            <a:extLst>
              <a:ext uri="{FF2B5EF4-FFF2-40B4-BE49-F238E27FC236}">
                <a16:creationId xmlns:a16="http://schemas.microsoft.com/office/drawing/2014/main" id="{0C3C419D-B64D-44A1-8715-E7F6E1B9587B}"/>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3</a:t>
            </a:fld>
            <a:endParaRPr lang="en-US"/>
          </a:p>
        </p:txBody>
      </p:sp>
      <p:sp>
        <p:nvSpPr>
          <p:cNvPr id="8" name="Rechthoek 7">
            <a:extLst>
              <a:ext uri="{FF2B5EF4-FFF2-40B4-BE49-F238E27FC236}">
                <a16:creationId xmlns:a16="http://schemas.microsoft.com/office/drawing/2014/main" id="{32FEB76C-16FA-53E4-68E3-D9287ECBA09E}"/>
              </a:ext>
            </a:extLst>
          </p:cNvPr>
          <p:cNvSpPr/>
          <p:nvPr/>
        </p:nvSpPr>
        <p:spPr>
          <a:xfrm>
            <a:off x="1871574" y="736601"/>
            <a:ext cx="8448851"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nl-NL" sz="5400" b="1" cap="none" spc="0" dirty="0">
                <a:ln w="13462">
                  <a:solidFill>
                    <a:schemeClr val="bg1"/>
                  </a:solidFill>
                  <a:prstDash val="solid"/>
                </a:ln>
                <a:solidFill>
                  <a:srgbClr val="FF0000"/>
                </a:solidFill>
                <a:effectLst>
                  <a:outerShdw dist="38100" dir="2700000" algn="bl" rotWithShape="0">
                    <a:schemeClr val="accent5"/>
                  </a:outerShdw>
                </a:effectLst>
              </a:rPr>
              <a:t>Private portfolio beleggers</a:t>
            </a:r>
          </a:p>
        </p:txBody>
      </p:sp>
      <p:sp>
        <p:nvSpPr>
          <p:cNvPr id="9" name="Rechthoek 8">
            <a:extLst>
              <a:ext uri="{FF2B5EF4-FFF2-40B4-BE49-F238E27FC236}">
                <a16:creationId xmlns:a16="http://schemas.microsoft.com/office/drawing/2014/main" id="{8699841B-F375-AA2E-4B8C-434EDF8C0F4B}"/>
              </a:ext>
            </a:extLst>
          </p:cNvPr>
          <p:cNvSpPr/>
          <p:nvPr/>
        </p:nvSpPr>
        <p:spPr>
          <a:xfrm>
            <a:off x="1768508" y="2967335"/>
            <a:ext cx="8551917" cy="1754326"/>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ighlight>
                  <a:srgbClr val="FFFF00"/>
                </a:highlight>
              </a:rPr>
              <a:t>Macro economische  items</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1" name="Rectangle 13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kstvak 6">
            <a:extLst>
              <a:ext uri="{FF2B5EF4-FFF2-40B4-BE49-F238E27FC236}">
                <a16:creationId xmlns:a16="http://schemas.microsoft.com/office/drawing/2014/main" id="{338F09BC-2EC9-4F40-3035-CB0AE2226244}"/>
              </a:ext>
            </a:extLst>
          </p:cNvPr>
          <p:cNvSpPr txBox="1"/>
          <p:nvPr/>
        </p:nvSpPr>
        <p:spPr>
          <a:xfrm>
            <a:off x="9267909" y="2023110"/>
            <a:ext cx="2469624" cy="284607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700" kern="1200">
                <a:solidFill>
                  <a:schemeClr val="tx1"/>
                </a:solidFill>
                <a:latin typeface="+mj-lt"/>
                <a:ea typeface="+mj-ea"/>
                <a:cs typeface="+mj-cs"/>
              </a:rPr>
              <a:t>                            </a:t>
            </a:r>
            <a:r>
              <a:rPr lang="en-US" sz="3700" b="1" kern="1200">
                <a:solidFill>
                  <a:schemeClr val="tx1"/>
                </a:solidFill>
                <a:latin typeface="+mj-lt"/>
                <a:ea typeface="+mj-ea"/>
                <a:cs typeface="+mj-cs"/>
              </a:rPr>
              <a:t>Goldbugs news</a:t>
            </a:r>
          </a:p>
        </p:txBody>
      </p:sp>
      <p:sp>
        <p:nvSpPr>
          <p:cNvPr id="133" name="Rectangle 13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Rectangle 13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480FAED3-BEE1-6116-5089-ECF7FFFF66EC}"/>
              </a:ext>
            </a:extLst>
          </p:cNvPr>
          <p:cNvPicPr>
            <a:picLocks noChangeAspect="1"/>
          </p:cNvPicPr>
          <p:nvPr/>
        </p:nvPicPr>
        <p:blipFill>
          <a:blip r:embed="rId3"/>
          <a:stretch>
            <a:fillRect/>
          </a:stretch>
        </p:blipFill>
        <p:spPr>
          <a:xfrm>
            <a:off x="626599" y="470091"/>
            <a:ext cx="7445581" cy="5600340"/>
          </a:xfrm>
          <a:prstGeom prst="rect">
            <a:avLst/>
          </a:prstGeom>
        </p:spPr>
      </p:pic>
      <p:sp>
        <p:nvSpPr>
          <p:cNvPr id="137" name="Rectangle 13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5698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B52F305-3AA0-B847-64F0-A5097D221969}"/>
              </a:ext>
            </a:extLst>
          </p:cNvPr>
          <p:cNvPicPr>
            <a:picLocks noChangeAspect="1"/>
          </p:cNvPicPr>
          <p:nvPr/>
        </p:nvPicPr>
        <p:blipFill>
          <a:blip r:embed="rId3"/>
          <a:srcRect b="10359"/>
          <a:stretch>
            <a:fillRect/>
          </a:stretch>
        </p:blipFill>
        <p:spPr>
          <a:xfrm>
            <a:off x="20" y="10"/>
            <a:ext cx="12191980" cy="6857990"/>
          </a:xfrm>
          <a:prstGeom prst="rect">
            <a:avLst/>
          </a:prstGeom>
        </p:spPr>
      </p:pic>
      <p:sp>
        <p:nvSpPr>
          <p:cNvPr id="168" name="Rectangle 16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vak 4">
            <a:extLst>
              <a:ext uri="{FF2B5EF4-FFF2-40B4-BE49-F238E27FC236}">
                <a16:creationId xmlns:a16="http://schemas.microsoft.com/office/drawing/2014/main" id="{29A45B71-45C7-63BF-CC94-5AB46B3B1DEC}"/>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3600" b="1">
                <a:solidFill>
                  <a:schemeClr val="tx1">
                    <a:lumMod val="85000"/>
                    <a:lumOff val="15000"/>
                  </a:schemeClr>
                </a:solidFill>
                <a:latin typeface="+mj-lt"/>
                <a:ea typeface="+mj-ea"/>
                <a:cs typeface="+mj-cs"/>
              </a:rPr>
              <a:t>Goldbugs news</a:t>
            </a:r>
          </a:p>
        </p:txBody>
      </p:sp>
      <p:cxnSp>
        <p:nvCxnSpPr>
          <p:cNvPr id="170" name="Straight Connector 16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75135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 name="Rectangle 116">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5" name="Freeform: Shape 118">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Afbeelding 3">
            <a:extLst>
              <a:ext uri="{FF2B5EF4-FFF2-40B4-BE49-F238E27FC236}">
                <a16:creationId xmlns:a16="http://schemas.microsoft.com/office/drawing/2014/main" id="{95439AF6-EDE4-BC40-0E85-C6AF02714510}"/>
              </a:ext>
            </a:extLst>
          </p:cNvPr>
          <p:cNvPicPr>
            <a:picLocks noChangeAspect="1"/>
          </p:cNvPicPr>
          <p:nvPr/>
        </p:nvPicPr>
        <p:blipFill>
          <a:blip r:embed="rId2"/>
          <a:stretch>
            <a:fillRect/>
          </a:stretch>
        </p:blipFill>
        <p:spPr>
          <a:xfrm>
            <a:off x="643096" y="35069"/>
            <a:ext cx="7048294" cy="6783983"/>
          </a:xfrm>
          <a:prstGeom prst="rect">
            <a:avLst/>
          </a:prstGeom>
        </p:spPr>
      </p:pic>
      <p:grpSp>
        <p:nvGrpSpPr>
          <p:cNvPr id="121" name="Group 120">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22"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23"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344505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3" name="Rectangle 332">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Rectangle 334">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7" name="Straight Connector 336">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
        <p:nvSpPr>
          <p:cNvPr id="7" name="Tekstvak 6">
            <a:extLst>
              <a:ext uri="{FF2B5EF4-FFF2-40B4-BE49-F238E27FC236}">
                <a16:creationId xmlns:a16="http://schemas.microsoft.com/office/drawing/2014/main" id="{77308B94-FB87-6887-62D6-468D188A7197}"/>
              </a:ext>
            </a:extLst>
          </p:cNvPr>
          <p:cNvSpPr txBox="1"/>
          <p:nvPr/>
        </p:nvSpPr>
        <p:spPr>
          <a:xfrm>
            <a:off x="630936" y="630936"/>
            <a:ext cx="3599688" cy="146304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endParaRPr lang="en-US" sz="4100" b="1" kern="1200" dirty="0">
              <a:solidFill>
                <a:srgbClr val="FFFFFF"/>
              </a:solidFill>
              <a:latin typeface="+mj-lt"/>
              <a:ea typeface="+mj-ea"/>
              <a:cs typeface="+mj-cs"/>
            </a:endParaRPr>
          </a:p>
        </p:txBody>
      </p:sp>
      <p:sp>
        <p:nvSpPr>
          <p:cNvPr id="6" name="Tekstvak 5">
            <a:extLst>
              <a:ext uri="{FF2B5EF4-FFF2-40B4-BE49-F238E27FC236}">
                <a16:creationId xmlns:a16="http://schemas.microsoft.com/office/drawing/2014/main" id="{02F74D87-DFD6-50C7-E31E-CF2936B0BDB5}"/>
              </a:ext>
            </a:extLst>
          </p:cNvPr>
          <p:cNvSpPr txBox="1"/>
          <p:nvPr/>
        </p:nvSpPr>
        <p:spPr>
          <a:xfrm>
            <a:off x="3047163" y="3246846"/>
            <a:ext cx="6094324" cy="369332"/>
          </a:xfrm>
          <a:prstGeom prst="rect">
            <a:avLst/>
          </a:prstGeom>
          <a:noFill/>
        </p:spPr>
        <p:txBody>
          <a:bodyPr wrap="square">
            <a:spAutoFit/>
          </a:bodyPr>
          <a:lstStyle/>
          <a:p>
            <a:r>
              <a:rPr lang="nl-BE" dirty="0"/>
              <a:t>https://youtu.be/hQR_VJF6ukk</a:t>
            </a:r>
          </a:p>
        </p:txBody>
      </p:sp>
      <p:sp>
        <p:nvSpPr>
          <p:cNvPr id="10" name="Tekstvak 9">
            <a:extLst>
              <a:ext uri="{FF2B5EF4-FFF2-40B4-BE49-F238E27FC236}">
                <a16:creationId xmlns:a16="http://schemas.microsoft.com/office/drawing/2014/main" id="{112DE7F7-149E-5A00-4FA4-5E91E4A7ED22}"/>
              </a:ext>
            </a:extLst>
          </p:cNvPr>
          <p:cNvSpPr txBox="1"/>
          <p:nvPr/>
        </p:nvSpPr>
        <p:spPr>
          <a:xfrm>
            <a:off x="3339846" y="356449"/>
            <a:ext cx="3417570" cy="954107"/>
          </a:xfrm>
          <a:prstGeom prst="rect">
            <a:avLst/>
          </a:prstGeom>
          <a:noFill/>
        </p:spPr>
        <p:txBody>
          <a:bodyPr wrap="square">
            <a:spAutoFit/>
          </a:bodyPr>
          <a:lstStyle/>
          <a:p>
            <a:r>
              <a:rPr lang="nl-BE" sz="2800" b="1" dirty="0">
                <a:solidFill>
                  <a:srgbClr val="FF0000"/>
                </a:solidFill>
              </a:rPr>
              <a:t>https://youtu.be/hQR_VJF6ukk</a:t>
            </a:r>
          </a:p>
        </p:txBody>
      </p:sp>
      <p:pic>
        <p:nvPicPr>
          <p:cNvPr id="12" name="Afbeelding 11">
            <a:extLst>
              <a:ext uri="{FF2B5EF4-FFF2-40B4-BE49-F238E27FC236}">
                <a16:creationId xmlns:a16="http://schemas.microsoft.com/office/drawing/2014/main" id="{0AEC5025-AF23-A383-FFAC-98F1036B67F8}"/>
              </a:ext>
            </a:extLst>
          </p:cNvPr>
          <p:cNvPicPr>
            <a:picLocks noChangeAspect="1"/>
          </p:cNvPicPr>
          <p:nvPr/>
        </p:nvPicPr>
        <p:blipFill>
          <a:blip r:embed="rId3"/>
          <a:stretch>
            <a:fillRect/>
          </a:stretch>
        </p:blipFill>
        <p:spPr>
          <a:xfrm>
            <a:off x="0" y="1234440"/>
            <a:ext cx="12192000" cy="5531014"/>
          </a:xfrm>
          <a:prstGeom prst="rect">
            <a:avLst/>
          </a:prstGeom>
        </p:spPr>
      </p:pic>
      <p:sp>
        <p:nvSpPr>
          <p:cNvPr id="13" name="Rechthoek 12">
            <a:extLst>
              <a:ext uri="{FF2B5EF4-FFF2-40B4-BE49-F238E27FC236}">
                <a16:creationId xmlns:a16="http://schemas.microsoft.com/office/drawing/2014/main" id="{5BE7ED0B-4688-DB0F-619A-2901BB189FD7}"/>
              </a:ext>
            </a:extLst>
          </p:cNvPr>
          <p:cNvSpPr/>
          <p:nvPr/>
        </p:nvSpPr>
        <p:spPr>
          <a:xfrm>
            <a:off x="1733430" y="2967335"/>
            <a:ext cx="8725145" cy="923330"/>
          </a:xfrm>
          <a:prstGeom prst="rect">
            <a:avLst/>
          </a:prstGeom>
          <a:noFill/>
        </p:spPr>
        <p:txBody>
          <a:bodyPr wrap="non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Zeker bekijken AI probleem</a:t>
            </a:r>
          </a:p>
        </p:txBody>
      </p:sp>
    </p:spTree>
    <p:extLst>
      <p:ext uri="{BB962C8B-B14F-4D97-AF65-F5344CB8AC3E}">
        <p14:creationId xmlns:p14="http://schemas.microsoft.com/office/powerpoint/2010/main" val="126244557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F3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43A217E0-8C89-2575-F7C9-E4B326723A95}"/>
              </a:ext>
            </a:extLst>
          </p:cNvPr>
          <p:cNvPicPr>
            <a:picLocks noChangeAspect="1"/>
          </p:cNvPicPr>
          <p:nvPr/>
        </p:nvPicPr>
        <p:blipFill>
          <a:blip r:embed="rId2"/>
          <a:stretch>
            <a:fillRect/>
          </a:stretch>
        </p:blipFill>
        <p:spPr>
          <a:xfrm>
            <a:off x="1907229" y="643467"/>
            <a:ext cx="8377542" cy="5571066"/>
          </a:xfrm>
          <a:prstGeom prst="rect">
            <a:avLst/>
          </a:prstGeom>
        </p:spPr>
      </p:pic>
    </p:spTree>
    <p:extLst>
      <p:ext uri="{BB962C8B-B14F-4D97-AF65-F5344CB8AC3E}">
        <p14:creationId xmlns:p14="http://schemas.microsoft.com/office/powerpoint/2010/main" val="2623566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AA614FE0-B878-EA46-6073-C6F1669CE1E6}"/>
              </a:ext>
            </a:extLst>
          </p:cNvPr>
          <p:cNvPicPr>
            <a:picLocks noChangeAspect="1"/>
          </p:cNvPicPr>
          <p:nvPr/>
        </p:nvPicPr>
        <p:blipFill>
          <a:blip r:embed="rId3"/>
          <a:stretch>
            <a:fillRect/>
          </a:stretch>
        </p:blipFill>
        <p:spPr>
          <a:xfrm>
            <a:off x="1718268" y="28102"/>
            <a:ext cx="8852598" cy="6727973"/>
          </a:xfrm>
          <a:prstGeom prst="rect">
            <a:avLst/>
          </a:prstGeom>
        </p:spPr>
      </p:pic>
    </p:spTree>
    <p:extLst>
      <p:ext uri="{BB962C8B-B14F-4D97-AF65-F5344CB8AC3E}">
        <p14:creationId xmlns:p14="http://schemas.microsoft.com/office/powerpoint/2010/main" val="23866590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a:extLst>
              <a:ext uri="{FF2B5EF4-FFF2-40B4-BE49-F238E27FC236}">
                <a16:creationId xmlns:a16="http://schemas.microsoft.com/office/drawing/2014/main" id="{D5997EA8-5EFC-40CD-A85F-C3C3BC5F9E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F0DB51EB-A6EF-ED51-24CC-4AD017C619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5730"/>
          <a:stretch>
            <a:fillRect/>
          </a:stretch>
        </p:blipFill>
        <p:spPr>
          <a:xfrm>
            <a:off x="20" y="10"/>
            <a:ext cx="12191979" cy="6857990"/>
          </a:xfrm>
          <a:prstGeom prst="rect">
            <a:avLst/>
          </a:prstGeom>
        </p:spPr>
      </p:pic>
      <p:sp>
        <p:nvSpPr>
          <p:cNvPr id="85" name="Rectangle 88">
            <a:extLst>
              <a:ext uri="{FF2B5EF4-FFF2-40B4-BE49-F238E27FC236}">
                <a16:creationId xmlns:a16="http://schemas.microsoft.com/office/drawing/2014/main" id="{1CF6A1EC-BD15-42D9-A339-A3970CF7C6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hthoek 1">
            <a:extLst>
              <a:ext uri="{FF2B5EF4-FFF2-40B4-BE49-F238E27FC236}">
                <a16:creationId xmlns:a16="http://schemas.microsoft.com/office/drawing/2014/main" id="{DF9F4F03-7729-681A-A5EB-DA7618D04D01}"/>
              </a:ext>
            </a:extLst>
          </p:cNvPr>
          <p:cNvSpPr/>
          <p:nvPr/>
        </p:nvSpPr>
        <p:spPr>
          <a:xfrm>
            <a:off x="1051560" y="4498848"/>
            <a:ext cx="3611880" cy="1536192"/>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200" b="1" cap="none" spc="0">
                <a:ln w="12700" cmpd="sng">
                  <a:solidFill>
                    <a:schemeClr val="accent4"/>
                  </a:solidFill>
                  <a:prstDash val="solid"/>
                </a:ln>
                <a:effectLst/>
                <a:latin typeface="+mj-lt"/>
                <a:ea typeface="+mj-ea"/>
                <a:cs typeface="+mj-cs"/>
              </a:rPr>
              <a:t>Tel   050344777</a:t>
            </a:r>
          </a:p>
        </p:txBody>
      </p:sp>
      <p:sp>
        <p:nvSpPr>
          <p:cNvPr id="86" name="Rectangle 90">
            <a:extLst>
              <a:ext uri="{FF2B5EF4-FFF2-40B4-BE49-F238E27FC236}">
                <a16:creationId xmlns:a16="http://schemas.microsoft.com/office/drawing/2014/main" id="{A720C27D-5C39-492B-BD68-C220C0F83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96" name="Rectangle 92">
            <a:extLst>
              <a:ext uri="{FF2B5EF4-FFF2-40B4-BE49-F238E27FC236}">
                <a16:creationId xmlns:a16="http://schemas.microsoft.com/office/drawing/2014/main" id="{A4F3394A-A959-460A-ACF9-5FA682C76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kstvak 4">
            <a:extLst>
              <a:ext uri="{FF2B5EF4-FFF2-40B4-BE49-F238E27FC236}">
                <a16:creationId xmlns:a16="http://schemas.microsoft.com/office/drawing/2014/main" id="{BC63BD58-0D4B-CCA6-3D1F-5796A89BF3D4}"/>
              </a:ext>
            </a:extLst>
          </p:cNvPr>
          <p:cNvSpPr txBox="1"/>
          <p:nvPr/>
        </p:nvSpPr>
        <p:spPr>
          <a:xfrm>
            <a:off x="5295826" y="4498848"/>
            <a:ext cx="6061022" cy="1536192"/>
          </a:xfrm>
          <a:prstGeom prst="rect">
            <a:avLst/>
          </a:prstGeom>
        </p:spPr>
        <p:txBody>
          <a:bodyPr vert="horz" lIns="91440" tIns="45720" rIns="91440" bIns="45720" rtlCol="0" anchor="ctr">
            <a:normAutofit/>
          </a:bodyPr>
          <a:lstStyle/>
          <a:p>
            <a:pPr indent="-228600" defTabSz="914400">
              <a:lnSpc>
                <a:spcPct val="90000"/>
              </a:lnSpc>
              <a:spcBef>
                <a:spcPct val="0"/>
              </a:spcBef>
              <a:spcAft>
                <a:spcPts val="600"/>
              </a:spcAft>
              <a:buFont typeface="Arial" panose="020B0604020202020204" pitchFamily="34" charset="0"/>
              <a:buChar char="•"/>
            </a:pPr>
            <a:r>
              <a:rPr lang="en-US" sz="1500" b="1"/>
              <a:t>Goldbugs</a:t>
            </a:r>
          </a:p>
          <a:p>
            <a:pPr indent="-228600" defTabSz="914400">
              <a:lnSpc>
                <a:spcPct val="90000"/>
              </a:lnSpc>
              <a:spcBef>
                <a:spcPct val="0"/>
              </a:spcBef>
              <a:spcAft>
                <a:spcPts val="600"/>
              </a:spcAft>
              <a:buFont typeface="Arial" panose="020B0604020202020204" pitchFamily="34" charset="0"/>
              <a:buChar char="•"/>
            </a:pPr>
            <a:r>
              <a:rPr lang="en-US" sz="1500" b="1"/>
              <a:t>Uw goudbroker</a:t>
            </a:r>
          </a:p>
          <a:p>
            <a:pPr indent="-228600" defTabSz="914400">
              <a:lnSpc>
                <a:spcPct val="90000"/>
              </a:lnSpc>
              <a:spcBef>
                <a:spcPct val="0"/>
              </a:spcBef>
              <a:spcAft>
                <a:spcPts val="600"/>
              </a:spcAft>
              <a:buFont typeface="Arial" panose="020B0604020202020204" pitchFamily="34" charset="0"/>
              <a:buChar char="•"/>
            </a:pPr>
            <a:r>
              <a:rPr lang="en-US" sz="1500" b="1"/>
              <a:t>Heeft waarschijnlijk de scherpste aankoop en verkoop prijzen</a:t>
            </a:r>
          </a:p>
          <a:p>
            <a:pPr indent="-228600" defTabSz="914400">
              <a:lnSpc>
                <a:spcPct val="90000"/>
              </a:lnSpc>
              <a:spcBef>
                <a:spcPct val="0"/>
              </a:spcBef>
              <a:spcAft>
                <a:spcPts val="600"/>
              </a:spcAft>
              <a:buFont typeface="Arial" panose="020B0604020202020204" pitchFamily="34" charset="0"/>
              <a:buChar char="•"/>
            </a:pPr>
            <a:r>
              <a:rPr lang="en-US" sz="1500" b="1"/>
              <a:t> voor uw beleggingsgoud,,klanten in Knokke zijn veeleisend en trouw!</a:t>
            </a:r>
          </a:p>
        </p:txBody>
      </p:sp>
      <p:sp>
        <p:nvSpPr>
          <p:cNvPr id="6" name="Tekstvak 5">
            <a:extLst>
              <a:ext uri="{FF2B5EF4-FFF2-40B4-BE49-F238E27FC236}">
                <a16:creationId xmlns:a16="http://schemas.microsoft.com/office/drawing/2014/main" id="{97695C65-3EC0-C9A7-D81A-4FA773CD2199}"/>
              </a:ext>
            </a:extLst>
          </p:cNvPr>
          <p:cNvSpPr txBox="1"/>
          <p:nvPr/>
        </p:nvSpPr>
        <p:spPr>
          <a:xfrm>
            <a:off x="9469780" y="6657945"/>
            <a:ext cx="2722219" cy="200055"/>
          </a:xfrm>
          <a:prstGeom prst="rect">
            <a:avLst/>
          </a:prstGeom>
          <a:solidFill>
            <a:srgbClr val="000000"/>
          </a:solidFill>
        </p:spPr>
        <p:txBody>
          <a:bodyPr wrap="none" rtlCol="0">
            <a:spAutoFit/>
          </a:bodyPr>
          <a:lstStyle/>
          <a:p>
            <a:pPr algn="r">
              <a:spcAft>
                <a:spcPts val="600"/>
              </a:spcAft>
            </a:pPr>
            <a:r>
              <a:rPr lang="nl-BE" sz="700">
                <a:solidFill>
                  <a:srgbClr val="FFFFFF"/>
                </a:solidFill>
                <a:hlinkClick r:id="rId4" tooltip="https://www.flickr.com/photos/bullionvault/3591732069/">
                  <a:extLst>
                    <a:ext uri="{A12FA001-AC4F-418D-AE19-62706E023703}">
                      <ahyp:hlinkClr xmlns:ahyp="http://schemas.microsoft.com/office/drawing/2018/hyperlinkcolor" val="tx"/>
                    </a:ext>
                  </a:extLst>
                </a:hlinkClick>
              </a:rPr>
              <a:t>Deze foto</a:t>
            </a:r>
            <a:r>
              <a:rPr lang="nl-BE" sz="700">
                <a:solidFill>
                  <a:srgbClr val="FFFFFF"/>
                </a:solidFill>
              </a:rPr>
              <a:t> van Onbekende auteur is gelicentieerd onder </a:t>
            </a:r>
            <a:r>
              <a:rPr lang="nl-BE"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nl-BE" sz="700">
              <a:solidFill>
                <a:srgbClr val="FFFFFF"/>
              </a:solidFill>
            </a:endParaRPr>
          </a:p>
        </p:txBody>
      </p:sp>
    </p:spTree>
    <p:extLst>
      <p:ext uri="{BB962C8B-B14F-4D97-AF65-F5344CB8AC3E}">
        <p14:creationId xmlns:p14="http://schemas.microsoft.com/office/powerpoint/2010/main" val="20903249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9" name="Rectangle 80">
            <a:extLst>
              <a:ext uri="{FF2B5EF4-FFF2-40B4-BE49-F238E27FC236}">
                <a16:creationId xmlns:a16="http://schemas.microsoft.com/office/drawing/2014/main" id="{D153EDB2-4AAD-43F4-AE78-4D326C813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grpSp>
        <p:nvGrpSpPr>
          <p:cNvPr id="90" name="Group 82">
            <a:extLst>
              <a:ext uri="{FF2B5EF4-FFF2-40B4-BE49-F238E27FC236}">
                <a16:creationId xmlns:a16="http://schemas.microsoft.com/office/drawing/2014/main" id="{A3CB7779-72E2-4E92-AE18-6BBC335DD8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84" name="Freeform: Shape 83">
              <a:extLst>
                <a:ext uri="{FF2B5EF4-FFF2-40B4-BE49-F238E27FC236}">
                  <a16:creationId xmlns:a16="http://schemas.microsoft.com/office/drawing/2014/main" id="{175B9DA5-08BD-40EA-B06C-3D3CCD06A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5" name="Freeform: Shape 84">
              <a:extLst>
                <a:ext uri="{FF2B5EF4-FFF2-40B4-BE49-F238E27FC236}">
                  <a16:creationId xmlns:a16="http://schemas.microsoft.com/office/drawing/2014/main" id="{9EE62D72-11EF-40E9-BF23-0FCAEACDD7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6" name="Freeform: Shape 85">
              <a:extLst>
                <a:ext uri="{FF2B5EF4-FFF2-40B4-BE49-F238E27FC236}">
                  <a16:creationId xmlns:a16="http://schemas.microsoft.com/office/drawing/2014/main" id="{676336F2-6633-4E26-8760-05F94D87D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7" name="Freeform: Shape 86">
              <a:extLst>
                <a:ext uri="{FF2B5EF4-FFF2-40B4-BE49-F238E27FC236}">
                  <a16:creationId xmlns:a16="http://schemas.microsoft.com/office/drawing/2014/main" id="{39F3102E-7749-422F-8F51-A148252B8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8" name="Freeform: Shape 87">
              <a:extLst>
                <a:ext uri="{FF2B5EF4-FFF2-40B4-BE49-F238E27FC236}">
                  <a16:creationId xmlns:a16="http://schemas.microsoft.com/office/drawing/2014/main" id="{871191CD-1211-4C40-9D45-449D9BE65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pic>
        <p:nvPicPr>
          <p:cNvPr id="10" name="Afbeelding 9">
            <a:extLst>
              <a:ext uri="{FF2B5EF4-FFF2-40B4-BE49-F238E27FC236}">
                <a16:creationId xmlns:a16="http://schemas.microsoft.com/office/drawing/2014/main" id="{724149DC-0D9C-C64A-E438-B6382A2E4A53}"/>
              </a:ext>
            </a:extLst>
          </p:cNvPr>
          <p:cNvPicPr>
            <a:picLocks noChangeAspect="1"/>
          </p:cNvPicPr>
          <p:nvPr/>
        </p:nvPicPr>
        <p:blipFill>
          <a:blip r:embed="rId2"/>
          <a:stretch>
            <a:fillRect/>
          </a:stretch>
        </p:blipFill>
        <p:spPr>
          <a:xfrm>
            <a:off x="2210938" y="2083024"/>
            <a:ext cx="7560860" cy="2589594"/>
          </a:xfrm>
          <a:prstGeom prst="rect">
            <a:avLst/>
          </a:prstGeom>
        </p:spPr>
      </p:pic>
      <p:sp>
        <p:nvSpPr>
          <p:cNvPr id="3" name="Tijdelijke aanduiding voor datum 2">
            <a:extLst>
              <a:ext uri="{FF2B5EF4-FFF2-40B4-BE49-F238E27FC236}">
                <a16:creationId xmlns:a16="http://schemas.microsoft.com/office/drawing/2014/main" id="{D4F86CD0-B6B2-4F13-95D0-2C51CD5EE4DF}"/>
              </a:ext>
            </a:extLst>
          </p:cNvPr>
          <p:cNvSpPr>
            <a:spLocks noGrp="1"/>
          </p:cNvSpPr>
          <p:nvPr>
            <p:ph type="dt" sz="half" idx="10"/>
          </p:nvPr>
        </p:nvSpPr>
        <p:spPr>
          <a:xfrm>
            <a:off x="7854696" y="6356350"/>
            <a:ext cx="2843784"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B1269E3D-046A-4E0E-A8F6-516780ECFE19}" type="datetime1">
              <a:rPr lang="en-US" sz="1200">
                <a:solidFill>
                  <a:schemeClr val="tx1">
                    <a:lumMod val="75000"/>
                    <a:lumOff val="25000"/>
                  </a:schemeClr>
                </a:solidFill>
              </a:rPr>
              <a:pPr algn="r" defTabSz="914400">
                <a:spcAft>
                  <a:spcPts val="600"/>
                </a:spcAft>
              </a:pPr>
              <a:t>9/16/2026</a:t>
            </a:fld>
            <a:endParaRPr lang="en-US" sz="1200">
              <a:solidFill>
                <a:schemeClr val="tx1">
                  <a:lumMod val="75000"/>
                  <a:lumOff val="25000"/>
                </a:schemeClr>
              </a:solidFill>
            </a:endParaRPr>
          </a:p>
        </p:txBody>
      </p:sp>
      <p:sp>
        <p:nvSpPr>
          <p:cNvPr id="4" name="Tijdelijke aanduiding voor dianummer 3">
            <a:extLst>
              <a:ext uri="{FF2B5EF4-FFF2-40B4-BE49-F238E27FC236}">
                <a16:creationId xmlns:a16="http://schemas.microsoft.com/office/drawing/2014/main" id="{5291D39C-43DE-4685-9DD4-64EFE3D6D816}"/>
              </a:ext>
            </a:extLst>
          </p:cNvPr>
          <p:cNvSpPr>
            <a:spLocks noGrp="1"/>
          </p:cNvSpPr>
          <p:nvPr>
            <p:ph type="sldNum" sz="quarter" idx="12"/>
          </p:nvPr>
        </p:nvSpPr>
        <p:spPr>
          <a:xfrm>
            <a:off x="10853928" y="6356350"/>
            <a:ext cx="1188720"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defTabSz="914400">
              <a:spcAft>
                <a:spcPts val="600"/>
              </a:spcAft>
            </a:pPr>
            <a:fld id="{80F073CC-40D5-4B23-8DF0-9BD0A0C12F2C}" type="slidenum">
              <a:rPr lang="en-US" sz="1600">
                <a:solidFill>
                  <a:schemeClr val="tx1">
                    <a:lumMod val="75000"/>
                    <a:lumOff val="25000"/>
                  </a:schemeClr>
                </a:solidFill>
              </a:rPr>
              <a:pPr defTabSz="914400">
                <a:spcAft>
                  <a:spcPts val="600"/>
                </a:spcAft>
              </a:pPr>
              <a:t>11</a:t>
            </a:fld>
            <a:endParaRPr lang="en-US" sz="160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 name="Rectangle 94">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96">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8A7D1149-23E5-19DA-CF81-FF07CBCCF285}"/>
              </a:ext>
            </a:extLst>
          </p:cNvPr>
          <p:cNvPicPr>
            <a:picLocks noChangeAspect="1"/>
          </p:cNvPicPr>
          <p:nvPr/>
        </p:nvPicPr>
        <p:blipFill>
          <a:blip r:embed="rId2"/>
          <a:stretch>
            <a:fillRect/>
          </a:stretch>
        </p:blipFill>
        <p:spPr>
          <a:xfrm>
            <a:off x="2524804" y="643467"/>
            <a:ext cx="7142392" cy="5571066"/>
          </a:xfrm>
          <a:prstGeom prst="rect">
            <a:avLst/>
          </a:prstGeom>
        </p:spPr>
      </p:pic>
    </p:spTree>
    <p:extLst>
      <p:ext uri="{BB962C8B-B14F-4D97-AF65-F5344CB8AC3E}">
        <p14:creationId xmlns:p14="http://schemas.microsoft.com/office/powerpoint/2010/main" val="25995264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A70F7-028F-E347-B05C-7315F72CB58E}"/>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901745E-786C-0D91-5588-D7BB50EF1743}"/>
              </a:ext>
            </a:extLst>
          </p:cNvPr>
          <p:cNvSpPr>
            <a:spLocks noGrp="1"/>
          </p:cNvSpPr>
          <p:nvPr>
            <p:ph type="body" idx="1"/>
          </p:nvPr>
        </p:nvSpPr>
        <p:spPr/>
        <p:txBody>
          <a:bodyPr/>
          <a:lstStyle/>
          <a:p>
            <a:endParaRPr lang="nl-BE" dirty="0"/>
          </a:p>
        </p:txBody>
      </p:sp>
      <p:pic>
        <p:nvPicPr>
          <p:cNvPr id="5" name="Afbeelding 4">
            <a:extLst>
              <a:ext uri="{FF2B5EF4-FFF2-40B4-BE49-F238E27FC236}">
                <a16:creationId xmlns:a16="http://schemas.microsoft.com/office/drawing/2014/main" id="{320AE26F-8568-90E9-8B5A-7C2EFA5121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7185757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4366EE08-DD9B-BF05-B113-1A867572B9F7}"/>
              </a:ext>
            </a:extLst>
          </p:cNvPr>
          <p:cNvPicPr>
            <a:picLocks noChangeAspect="1"/>
          </p:cNvPicPr>
          <p:nvPr/>
        </p:nvPicPr>
        <p:blipFill>
          <a:blip r:embed="rId2"/>
          <a:stretch>
            <a:fillRect/>
          </a:stretch>
        </p:blipFill>
        <p:spPr>
          <a:xfrm>
            <a:off x="1159747" y="0"/>
            <a:ext cx="9872505" cy="6858000"/>
          </a:xfrm>
          <a:prstGeom prst="rect">
            <a:avLst/>
          </a:prstGeom>
        </p:spPr>
      </p:pic>
    </p:spTree>
    <p:extLst>
      <p:ext uri="{BB962C8B-B14F-4D97-AF65-F5344CB8AC3E}">
        <p14:creationId xmlns:p14="http://schemas.microsoft.com/office/powerpoint/2010/main" val="6196958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4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4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4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Afbeelding 3">
            <a:extLst>
              <a:ext uri="{FF2B5EF4-FFF2-40B4-BE49-F238E27FC236}">
                <a16:creationId xmlns:a16="http://schemas.microsoft.com/office/drawing/2014/main" id="{D0D12C6A-41BE-7FA6-73D5-8B718F2E89F8}"/>
              </a:ext>
            </a:extLst>
          </p:cNvPr>
          <p:cNvPicPr>
            <a:picLocks noChangeAspect="1"/>
          </p:cNvPicPr>
          <p:nvPr/>
        </p:nvPicPr>
        <p:blipFill>
          <a:blip r:embed="rId2"/>
          <a:stretch>
            <a:fillRect/>
          </a:stretch>
        </p:blipFill>
        <p:spPr>
          <a:xfrm>
            <a:off x="784288" y="963385"/>
            <a:ext cx="10620375" cy="5715000"/>
          </a:xfrm>
          <a:prstGeom prst="rect">
            <a:avLst/>
          </a:prstGeom>
        </p:spPr>
      </p:pic>
      <p:sp>
        <p:nvSpPr>
          <p:cNvPr id="5" name="Rechthoek 4">
            <a:extLst>
              <a:ext uri="{FF2B5EF4-FFF2-40B4-BE49-F238E27FC236}">
                <a16:creationId xmlns:a16="http://schemas.microsoft.com/office/drawing/2014/main" id="{94FA145E-99B5-0812-7487-49A9B625D14D}"/>
              </a:ext>
            </a:extLst>
          </p:cNvPr>
          <p:cNvSpPr/>
          <p:nvPr/>
        </p:nvSpPr>
        <p:spPr>
          <a:xfrm>
            <a:off x="251039" y="40055"/>
            <a:ext cx="11940961"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Placeuro gold mines nu koopwaardig</a:t>
            </a:r>
          </a:p>
        </p:txBody>
      </p:sp>
    </p:spTree>
    <p:extLst>
      <p:ext uri="{BB962C8B-B14F-4D97-AF65-F5344CB8AC3E}">
        <p14:creationId xmlns:p14="http://schemas.microsoft.com/office/powerpoint/2010/main" val="419082626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97597BD5-FE21-6145-BB8B-70574FECD625}"/>
              </a:ext>
            </a:extLst>
          </p:cNvPr>
          <p:cNvPicPr>
            <a:picLocks noChangeAspect="1"/>
          </p:cNvPicPr>
          <p:nvPr/>
        </p:nvPicPr>
        <p:blipFill>
          <a:blip r:embed="rId2"/>
          <a:stretch>
            <a:fillRect/>
          </a:stretch>
        </p:blipFill>
        <p:spPr>
          <a:xfrm>
            <a:off x="2733153" y="643467"/>
            <a:ext cx="6732394" cy="5571066"/>
          </a:xfrm>
          <a:prstGeom prst="rect">
            <a:avLst/>
          </a:prstGeom>
        </p:spPr>
      </p:pic>
    </p:spTree>
    <p:extLst>
      <p:ext uri="{BB962C8B-B14F-4D97-AF65-F5344CB8AC3E}">
        <p14:creationId xmlns:p14="http://schemas.microsoft.com/office/powerpoint/2010/main" val="3057609964"/>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01A1356C-0032-4839-BB89-14B41094ED8B}"/>
              </a:ext>
            </a:extLst>
          </p:cNvPr>
          <p:cNvPicPr>
            <a:picLocks noChangeAspect="1"/>
          </p:cNvPicPr>
          <p:nvPr/>
        </p:nvPicPr>
        <p:blipFill>
          <a:blip r:embed="rId2"/>
          <a:srcRect l="2925" r="2925"/>
          <a:stretch>
            <a:fillRect/>
          </a:stretch>
        </p:blipFill>
        <p:spPr>
          <a:xfrm>
            <a:off x="0" y="383239"/>
            <a:ext cx="12192000" cy="6474761"/>
          </a:xfrm>
          <a:prstGeom prst="rect">
            <a:avLst/>
          </a:prstGeom>
        </p:spPr>
      </p:pic>
      <p:sp>
        <p:nvSpPr>
          <p:cNvPr id="3" name="object 3"/>
          <p:cNvSpPr txBox="1"/>
          <p:nvPr/>
        </p:nvSpPr>
        <p:spPr>
          <a:xfrm>
            <a:off x="1172325" y="4522402"/>
            <a:ext cx="3295980" cy="80406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3200" b="1" i="1" u="sng" dirty="0" err="1">
                <a:solidFill>
                  <a:srgbClr val="FF0000"/>
                </a:solidFill>
                <a:highlight>
                  <a:srgbClr val="00FFFF"/>
                </a:highlight>
                <a:latin typeface="LJQQAM+ITC Zapf Chancery Medium Italic"/>
                <a:cs typeface="LJQQAM+ITC Zapf Chancery Medium Italic"/>
              </a:rPr>
              <a:t>Bedrijfsobligati</a:t>
            </a:r>
            <a:r>
              <a:rPr lang="nl-BE" sz="3200" b="1" i="1" u="sng" dirty="0">
                <a:solidFill>
                  <a:srgbClr val="FF0000"/>
                </a:solidFill>
                <a:highlight>
                  <a:srgbClr val="00FFFF"/>
                </a:highlight>
                <a:latin typeface="LJQQAM+ITC Zapf Chancery Medium Italic"/>
                <a:cs typeface="LJQQAM+ITC Zapf Chancery Medium Italic"/>
              </a:rPr>
              <a:t>e</a:t>
            </a:r>
            <a:r>
              <a:rPr sz="3200" b="1" i="1" u="sng" dirty="0">
                <a:solidFill>
                  <a:srgbClr val="FF0000"/>
                </a:solidFill>
                <a:highlight>
                  <a:srgbClr val="00FFFF"/>
                </a:highlight>
                <a:latin typeface="LJQQAM+ITC Zapf Chancery Medium Italic"/>
                <a:cs typeface="LJQQAM+ITC Zapf Chancery Medium Italic"/>
              </a:rPr>
              <a:t>s</a:t>
            </a:r>
            <a:r>
              <a:rPr sz="3200" b="1" i="1" u="sng" spc="46"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in</a:t>
            </a:r>
            <a:r>
              <a:rPr sz="3200" b="1" i="1" u="sng" spc="22"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a:t>
            </a:r>
          </a:p>
        </p:txBody>
      </p:sp>
      <p:sp>
        <p:nvSpPr>
          <p:cNvPr id="4" name="object 4"/>
          <p:cNvSpPr txBox="1"/>
          <p:nvPr/>
        </p:nvSpPr>
        <p:spPr>
          <a:xfrm>
            <a:off x="1172325" y="5258416"/>
            <a:ext cx="7405841" cy="79508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2800" b="1" u="sng" spc="11" dirty="0" err="1">
                <a:solidFill>
                  <a:srgbClr val="FF0000"/>
                </a:solidFill>
                <a:highlight>
                  <a:srgbClr val="FFFF00"/>
                </a:highlight>
                <a:latin typeface="LJQQAM+ITC Zapf Chancery Medium Italic"/>
                <a:cs typeface="LJQQAM+ITC Zapf Chancery Medium Italic"/>
              </a:rPr>
              <a:t>Selectie</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van</a:t>
            </a:r>
            <a:r>
              <a:rPr sz="2800" b="1" u="sng" spc="21"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emissie</a:t>
            </a:r>
            <a:r>
              <a:rPr sz="2800" b="1" u="sng" dirty="0">
                <a:solidFill>
                  <a:srgbClr val="FF0000"/>
                </a:solidFill>
                <a:highlight>
                  <a:srgbClr val="FFFF00"/>
                </a:highlight>
                <a:latin typeface="LJQQAM+ITC Zapf Chancery Medium Italic"/>
                <a:cs typeface="LJQQAM+ITC Zapf Chancery Medium Italic"/>
              </a:rPr>
              <a:t> </a:t>
            </a:r>
            <a:r>
              <a:rPr sz="2800" b="1" u="sng" spc="11" dirty="0">
                <a:solidFill>
                  <a:srgbClr val="FF0000"/>
                </a:solidFill>
                <a:highlight>
                  <a:srgbClr val="FFFF00"/>
                </a:highlight>
                <a:latin typeface="LJQQAM+ITC Zapf Chancery Medium Italic"/>
                <a:cs typeface="LJQQAM+ITC Zapf Chancery Medium Italic"/>
              </a:rPr>
              <a:t>van</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euro-</a:t>
            </a:r>
            <a:r>
              <a:rPr sz="2800" b="1" u="sng" dirty="0" err="1">
                <a:solidFill>
                  <a:srgbClr val="FF0000"/>
                </a:solidFill>
                <a:highlight>
                  <a:srgbClr val="FFFF00"/>
                </a:highlight>
                <a:latin typeface="LJQQAM+ITC Zapf Chancery Medium Italic"/>
                <a:cs typeface="LJQQAM+ITC Zapf Chancery Medium Italic"/>
              </a:rPr>
              <a:t>obligaties</a:t>
            </a:r>
            <a:r>
              <a:rPr sz="2800" b="1" u="sng" spc="11" dirty="0">
                <a:solidFill>
                  <a:srgbClr val="FF0000"/>
                </a:solidFill>
                <a:highlight>
                  <a:srgbClr val="FFFF00"/>
                </a:highlight>
                <a:latin typeface="LJQQAM+ITC Zapf Chancery Medium Italic"/>
                <a:cs typeface="LJQQAM+ITC Zapf Chancery Medium Italic"/>
              </a:rPr>
              <a:t> in</a:t>
            </a:r>
            <a:r>
              <a:rPr sz="2800" b="1" u="sng"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verschillende</a:t>
            </a:r>
            <a:r>
              <a:rPr sz="2800" b="1" u="sng" spc="77" dirty="0">
                <a:solidFill>
                  <a:srgbClr val="FF0000"/>
                </a:solidFill>
                <a:highlight>
                  <a:srgbClr val="FFFF00"/>
                </a:highlight>
                <a:latin typeface="LJQQAM+ITC Zapf Chancery Medium Italic"/>
                <a:cs typeface="LJQQAM+ITC Zapf Chancery Medium Italic"/>
              </a:rPr>
              <a:t> </a:t>
            </a:r>
            <a:r>
              <a:rPr sz="2800" b="1" u="sng" spc="11" dirty="0" err="1">
                <a:solidFill>
                  <a:srgbClr val="FF0000"/>
                </a:solidFill>
                <a:highlight>
                  <a:srgbClr val="FFFF00"/>
                </a:highlight>
                <a:latin typeface="LJQQAM+ITC Zapf Chancery Medium Italic"/>
                <a:cs typeface="LJQQAM+ITC Zapf Chancery Medium Italic"/>
              </a:rPr>
              <a:t>munten</a:t>
            </a:r>
            <a:endParaRPr sz="2800" b="1" u="sng" spc="11" dirty="0">
              <a:solidFill>
                <a:srgbClr val="FF0000"/>
              </a:solidFill>
              <a:highlight>
                <a:srgbClr val="FFFF00"/>
              </a:highlight>
              <a:latin typeface="LJQQAM+ITC Zapf Chancery Medium Italic"/>
              <a:cs typeface="LJQQAM+ITC Zapf Chancery Medium Italic"/>
            </a:endParaRPr>
          </a:p>
        </p:txBody>
      </p:sp>
      <p:sp>
        <p:nvSpPr>
          <p:cNvPr id="5" name="object 5"/>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18</a:t>
            </a:r>
          </a:p>
        </p:txBody>
      </p:sp>
      <p:sp>
        <p:nvSpPr>
          <p:cNvPr id="7" name="Tijdelijke aanduiding voor datum 6">
            <a:extLst>
              <a:ext uri="{FF2B5EF4-FFF2-40B4-BE49-F238E27FC236}">
                <a16:creationId xmlns:a16="http://schemas.microsoft.com/office/drawing/2014/main" id="{89B6CDDE-32B2-43E0-B68D-30F4F0E48C05}"/>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70F50FA9-D619-4A9B-BD42-A06B36CAB371}" type="datetime1">
              <a:rPr lang="en-US" smtClean="0"/>
              <a:pPr/>
              <a:t>9/16/2026</a:t>
            </a:fld>
            <a:endParaRPr lang="en-US" dirty="0"/>
          </a:p>
        </p:txBody>
      </p:sp>
      <p:sp>
        <p:nvSpPr>
          <p:cNvPr id="8" name="Tijdelijke aanduiding voor dianummer 7">
            <a:extLst>
              <a:ext uri="{FF2B5EF4-FFF2-40B4-BE49-F238E27FC236}">
                <a16:creationId xmlns:a16="http://schemas.microsoft.com/office/drawing/2014/main" id="{659BE715-56BA-49C5-A1D3-836E1C4CE740}"/>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17</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Flowchart: Document 4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5C8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2441B1F-10FF-5A9F-0014-D7AA3E6E92E8}"/>
              </a:ext>
            </a:extLst>
          </p:cNvPr>
          <p:cNvSpPr>
            <a:spLocks noGrp="1"/>
          </p:cNvSpPr>
          <p:nvPr>
            <p:ph type="title"/>
          </p:nvPr>
        </p:nvSpPr>
        <p:spPr>
          <a:xfrm>
            <a:off x="838200" y="171162"/>
            <a:ext cx="2840182" cy="2371148"/>
          </a:xfrm>
        </p:spPr>
        <p:txBody>
          <a:bodyPr vert="horz" lIns="91440" tIns="45720" rIns="91440" bIns="45720"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14400"/>
            <a:r>
              <a:rPr lang="en-US" sz="3200" kern="1200">
                <a:solidFill>
                  <a:srgbClr val="FFFFFF"/>
                </a:solidFill>
                <a:latin typeface="+mj-lt"/>
                <a:ea typeface="+mj-ea"/>
                <a:cs typeface="+mj-cs"/>
              </a:rPr>
              <a:t>Alle  informatie op kantoor</a:t>
            </a:r>
          </a:p>
        </p:txBody>
      </p:sp>
      <p:pic>
        <p:nvPicPr>
          <p:cNvPr id="6" name="Afbeelding 5">
            <a:extLst>
              <a:ext uri="{FF2B5EF4-FFF2-40B4-BE49-F238E27FC236}">
                <a16:creationId xmlns:a16="http://schemas.microsoft.com/office/drawing/2014/main" id="{3E33A366-D554-E523-0721-96E1790AFF7C}"/>
              </a:ext>
            </a:extLst>
          </p:cNvPr>
          <p:cNvPicPr>
            <a:picLocks noChangeAspect="1"/>
          </p:cNvPicPr>
          <p:nvPr/>
        </p:nvPicPr>
        <p:blipFill>
          <a:blip r:embed="rId2"/>
          <a:stretch>
            <a:fillRect/>
          </a:stretch>
        </p:blipFill>
        <p:spPr>
          <a:xfrm>
            <a:off x="4702889" y="640080"/>
            <a:ext cx="6357624" cy="5578816"/>
          </a:xfrm>
          <a:prstGeom prst="rect">
            <a:avLst/>
          </a:prstGeom>
        </p:spPr>
      </p:pic>
      <p:sp>
        <p:nvSpPr>
          <p:cNvPr id="4" name="Tijdelijke aanduiding voor datum 3">
            <a:extLst>
              <a:ext uri="{FF2B5EF4-FFF2-40B4-BE49-F238E27FC236}">
                <a16:creationId xmlns:a16="http://schemas.microsoft.com/office/drawing/2014/main" id="{31FE9DCE-D8AD-2104-7344-9FD4F2AA7C32}"/>
              </a:ext>
            </a:extLst>
          </p:cNvPr>
          <p:cNvSpPr>
            <a:spLocks noGrp="1"/>
          </p:cNvSpPr>
          <p:nvPr>
            <p:ph type="dt" sz="half" idx="10"/>
          </p:nvPr>
        </p:nvSpPr>
        <p:spPr>
          <a:xfrm>
            <a:off x="8047083" y="6356350"/>
            <a:ext cx="2556791" cy="365125"/>
          </a:xfrm>
          <a:noFill/>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79EC0A4B-AE81-4AD7-86EA-9F753B2B1EB0}" type="datetime1">
              <a:rPr lang="en-US" sz="1200">
                <a:solidFill>
                  <a:schemeClr val="tx1">
                    <a:tint val="75000"/>
                  </a:schemeClr>
                </a:solidFill>
              </a:rPr>
              <a:pPr algn="r" defTabSz="914400">
                <a:spcAft>
                  <a:spcPts val="600"/>
                </a:spcAft>
                <a:defRPr/>
              </a:pPr>
              <a:t>9/16/2026</a:t>
            </a:fld>
            <a:endParaRPr lang="en-US" sz="1200">
              <a:solidFill>
                <a:schemeClr val="tx1">
                  <a:tint val="75000"/>
                </a:schemeClr>
              </a:solidFill>
            </a:endParaRPr>
          </a:p>
        </p:txBody>
      </p:sp>
      <p:sp>
        <p:nvSpPr>
          <p:cNvPr id="5" name="Tijdelijke aanduiding voor dianummer 4">
            <a:extLst>
              <a:ext uri="{FF2B5EF4-FFF2-40B4-BE49-F238E27FC236}">
                <a16:creationId xmlns:a16="http://schemas.microsoft.com/office/drawing/2014/main" id="{CAC8EA8D-8418-B3C0-C354-FC8AB3909ACE}"/>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defTabSz="914400">
              <a:spcAft>
                <a:spcPts val="600"/>
              </a:spcAft>
              <a:defRPr/>
            </a:pPr>
            <a:fld id="{80F073CC-40D5-4B23-8DF0-9BD0A0C12F2C}" type="slidenum">
              <a:rPr lang="en-US" sz="1200">
                <a:solidFill>
                  <a:schemeClr val="tx1">
                    <a:tint val="75000"/>
                  </a:schemeClr>
                </a:solidFill>
              </a:rPr>
              <a:pPr defTabSz="914400">
                <a:spcAft>
                  <a:spcPts val="600"/>
                </a:spcAft>
                <a:defRPr/>
              </a:pPr>
              <a:t>18</a:t>
            </a:fld>
            <a:endParaRPr lang="en-US" sz="1200">
              <a:solidFill>
                <a:schemeClr val="tx1">
                  <a:tint val="75000"/>
                </a:schemeClr>
              </a:solidFill>
            </a:endParaRPr>
          </a:p>
        </p:txBody>
      </p:sp>
    </p:spTree>
    <p:extLst>
      <p:ext uri="{BB962C8B-B14F-4D97-AF65-F5344CB8AC3E}">
        <p14:creationId xmlns:p14="http://schemas.microsoft.com/office/powerpoint/2010/main" val="3361792553"/>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18D5A93-AE1C-223E-73B2-DE5572E1FF15}"/>
              </a:ext>
            </a:extLst>
          </p:cNvPr>
          <p:cNvPicPr>
            <a:picLocks noChangeAspect="1"/>
          </p:cNvPicPr>
          <p:nvPr/>
        </p:nvPicPr>
        <p:blipFill>
          <a:blip r:embed="rId2"/>
          <a:srcRect t="5000" b="5000"/>
          <a:stretch>
            <a:fillRect/>
          </a:stretch>
        </p:blipFill>
        <p:spPr>
          <a:xfrm>
            <a:off x="0" y="1"/>
            <a:ext cx="12192000" cy="6858000"/>
          </a:xfrm>
          <a:prstGeom prst="rect">
            <a:avLst/>
          </a:prstGeom>
        </p:spPr>
      </p:pic>
      <p:sp>
        <p:nvSpPr>
          <p:cNvPr id="3" name="object 3"/>
          <p:cNvSpPr txBox="1"/>
          <p:nvPr/>
        </p:nvSpPr>
        <p:spPr>
          <a:xfrm>
            <a:off x="1320015" y="5513722"/>
            <a:ext cx="10258699" cy="100671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011" dirty="0" err="1">
                <a:solidFill>
                  <a:srgbClr val="FFFF00"/>
                </a:solidFill>
                <a:latin typeface="Arial Black"/>
                <a:cs typeface="Arial Black"/>
              </a:rPr>
              <a:t>Opgelet</a:t>
            </a:r>
            <a:r>
              <a:rPr sz="2011" dirty="0">
                <a:solidFill>
                  <a:srgbClr val="FFFF00"/>
                </a:solidFill>
                <a:latin typeface="Arial Black"/>
                <a:cs typeface="Arial Black"/>
              </a:rPr>
              <a:t>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koersdoel</a:t>
            </a:r>
            <a:r>
              <a:rPr sz="2011" spc="11" dirty="0">
                <a:solidFill>
                  <a:srgbClr val="FFFF00"/>
                </a:solidFill>
                <a:latin typeface="Arial Black"/>
                <a:cs typeface="Arial Black"/>
              </a:rPr>
              <a:t> </a:t>
            </a:r>
            <a:r>
              <a:rPr sz="2011" dirty="0">
                <a:solidFill>
                  <a:srgbClr val="FFFF00"/>
                </a:solidFill>
                <a:latin typeface="Arial Black"/>
                <a:cs typeface="Arial Black"/>
              </a:rPr>
              <a:t>is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hypothetische</a:t>
            </a:r>
            <a:r>
              <a:rPr sz="2011" spc="574" dirty="0">
                <a:solidFill>
                  <a:srgbClr val="FFFF00"/>
                </a:solidFill>
                <a:latin typeface="Arial Black"/>
                <a:cs typeface="Arial Black"/>
              </a:rPr>
              <a:t> </a:t>
            </a:r>
            <a:r>
              <a:rPr sz="2011" spc="-11" dirty="0" err="1">
                <a:solidFill>
                  <a:srgbClr val="FFFF00"/>
                </a:solidFill>
                <a:latin typeface="Arial Black"/>
                <a:cs typeface="Arial Black"/>
              </a:rPr>
              <a:t>cijfer</a:t>
            </a:r>
            <a:r>
              <a:rPr sz="2011" spc="16" dirty="0">
                <a:solidFill>
                  <a:srgbClr val="FFFF00"/>
                </a:solidFill>
                <a:latin typeface="Arial Black"/>
                <a:cs typeface="Arial Black"/>
              </a:rPr>
              <a:t> </a:t>
            </a:r>
            <a:r>
              <a:rPr sz="2011" spc="-30" dirty="0" err="1">
                <a:solidFill>
                  <a:srgbClr val="FFFF00"/>
                </a:solidFill>
                <a:latin typeface="Arial Black"/>
                <a:cs typeface="Arial Black"/>
              </a:rPr>
              <a:t>dat</a:t>
            </a:r>
            <a:r>
              <a:rPr sz="2011" spc="33" dirty="0">
                <a:solidFill>
                  <a:srgbClr val="FFFF00"/>
                </a:solidFill>
                <a:latin typeface="Arial Black"/>
                <a:cs typeface="Arial Black"/>
              </a:rPr>
              <a:t> </a:t>
            </a:r>
            <a:r>
              <a:rPr sz="2011" spc="15" dirty="0" err="1">
                <a:solidFill>
                  <a:srgbClr val="FFFF00"/>
                </a:solidFill>
                <a:latin typeface="Arial Black"/>
                <a:cs typeface="Arial Black"/>
              </a:rPr>
              <a:t>wij</a:t>
            </a:r>
            <a:r>
              <a:rPr sz="2011" spc="15" dirty="0">
                <a:solidFill>
                  <a:srgbClr val="FFFF00"/>
                </a:solidFill>
                <a:latin typeface="Arial Black"/>
                <a:cs typeface="Arial Black"/>
              </a:rPr>
              <a:t> </a:t>
            </a:r>
            <a:r>
              <a:rPr sz="2011" dirty="0" err="1">
                <a:solidFill>
                  <a:srgbClr val="FFFF00"/>
                </a:solidFill>
                <a:latin typeface="Arial Black"/>
                <a:cs typeface="Arial Black"/>
              </a:rPr>
              <a:t>naar</a:t>
            </a:r>
            <a:r>
              <a:rPr sz="2011" spc="12" dirty="0">
                <a:solidFill>
                  <a:srgbClr val="FFFF00"/>
                </a:solidFill>
                <a:latin typeface="Arial Black"/>
                <a:cs typeface="Arial Black"/>
              </a:rPr>
              <a:t> </a:t>
            </a:r>
            <a:r>
              <a:rPr sz="2011" spc="-39" dirty="0" err="1">
                <a:solidFill>
                  <a:srgbClr val="FFFF00"/>
                </a:solidFill>
                <a:latin typeface="Arial Black"/>
                <a:cs typeface="Arial Black"/>
              </a:rPr>
              <a:t>voor</a:t>
            </a:r>
            <a:endParaRPr sz="2011" spc="-39" dirty="0">
              <a:solidFill>
                <a:srgbClr val="FFFF00"/>
              </a:solidFill>
              <a:latin typeface="Arial Black"/>
              <a:cs typeface="Arial Black"/>
            </a:endParaRPr>
          </a:p>
          <a:p>
            <a:pPr marL="0" marR="0">
              <a:lnSpc>
                <a:spcPts val="2412"/>
              </a:lnSpc>
              <a:spcBef>
                <a:spcPts val="0"/>
              </a:spcBef>
              <a:spcAft>
                <a:spcPts val="0"/>
              </a:spcAft>
            </a:pPr>
            <a:r>
              <a:rPr sz="2011" spc="-16" dirty="0" err="1">
                <a:solidFill>
                  <a:srgbClr val="FFFF00"/>
                </a:solidFill>
                <a:latin typeface="Arial Black"/>
                <a:cs typeface="Arial Black"/>
              </a:rPr>
              <a:t>schuiven</a:t>
            </a:r>
            <a:r>
              <a:rPr sz="2011" spc="12" dirty="0">
                <a:solidFill>
                  <a:srgbClr val="FFFF00"/>
                </a:solidFill>
                <a:latin typeface="Arial Black"/>
                <a:cs typeface="Arial Black"/>
              </a:rPr>
              <a:t> </a:t>
            </a:r>
            <a:r>
              <a:rPr sz="2011" dirty="0" err="1">
                <a:solidFill>
                  <a:srgbClr val="FFFF00"/>
                </a:solidFill>
                <a:latin typeface="Arial Black"/>
                <a:cs typeface="Arial Black"/>
              </a:rPr>
              <a:t>als</a:t>
            </a:r>
            <a:r>
              <a:rPr sz="2011" dirty="0">
                <a:solidFill>
                  <a:srgbClr val="FFFF00"/>
                </a:solidFill>
                <a:latin typeface="Arial Black"/>
                <a:cs typeface="Arial Black"/>
              </a:rPr>
              <a:t> </a:t>
            </a:r>
            <a:r>
              <a:rPr sz="2011" dirty="0" err="1">
                <a:solidFill>
                  <a:srgbClr val="FFFF00"/>
                </a:solidFill>
                <a:latin typeface="Arial Black"/>
                <a:cs typeface="Arial Black"/>
              </a:rPr>
              <a:t>streefdoel</a:t>
            </a:r>
            <a:r>
              <a:rPr sz="2011" dirty="0">
                <a:solidFill>
                  <a:srgbClr val="FFFF00"/>
                </a:solidFill>
                <a:latin typeface="Arial Black"/>
                <a:cs typeface="Arial Black"/>
              </a:rPr>
              <a:t> maar</a:t>
            </a:r>
            <a:r>
              <a:rPr sz="2011" spc="26" dirty="0">
                <a:solidFill>
                  <a:srgbClr val="FFFF00"/>
                </a:solidFill>
                <a:latin typeface="Arial Black"/>
                <a:cs typeface="Arial Black"/>
              </a:rPr>
              <a:t> </a:t>
            </a:r>
            <a:r>
              <a:rPr sz="2011" dirty="0" err="1">
                <a:solidFill>
                  <a:srgbClr val="FFFF00"/>
                </a:solidFill>
                <a:latin typeface="Arial Black"/>
                <a:cs typeface="Arial Black"/>
              </a:rPr>
              <a:t>daarom</a:t>
            </a:r>
            <a:r>
              <a:rPr sz="2011" dirty="0">
                <a:solidFill>
                  <a:srgbClr val="FFFF00"/>
                </a:solidFill>
                <a:latin typeface="Arial Black"/>
                <a:cs typeface="Arial Black"/>
              </a:rPr>
              <a:t> </a:t>
            </a:r>
            <a:r>
              <a:rPr sz="2011" dirty="0" err="1">
                <a:solidFill>
                  <a:srgbClr val="FFFF00"/>
                </a:solidFill>
                <a:latin typeface="Arial Black"/>
                <a:cs typeface="Arial Black"/>
              </a:rPr>
              <a:t>niet</a:t>
            </a:r>
            <a:r>
              <a:rPr sz="2011" dirty="0">
                <a:solidFill>
                  <a:srgbClr val="FFFF00"/>
                </a:solidFill>
                <a:latin typeface="Arial Black"/>
                <a:cs typeface="Arial Black"/>
              </a:rPr>
              <a:t> </a:t>
            </a:r>
            <a:r>
              <a:rPr sz="2011" dirty="0" err="1">
                <a:solidFill>
                  <a:srgbClr val="FFFF00"/>
                </a:solidFill>
                <a:latin typeface="Arial Black"/>
                <a:cs typeface="Arial Black"/>
              </a:rPr>
              <a:t>altijd</a:t>
            </a:r>
            <a:r>
              <a:rPr sz="2011" spc="15" dirty="0">
                <a:solidFill>
                  <a:srgbClr val="FFFF00"/>
                </a:solidFill>
                <a:latin typeface="Arial Black"/>
                <a:cs typeface="Arial Black"/>
              </a:rPr>
              <a:t> </a:t>
            </a:r>
            <a:r>
              <a:rPr sz="2011" dirty="0" err="1">
                <a:solidFill>
                  <a:srgbClr val="FFFF00"/>
                </a:solidFill>
                <a:latin typeface="Arial Black"/>
                <a:cs typeface="Arial Black"/>
              </a:rPr>
              <a:t>bereikt</a:t>
            </a:r>
            <a:r>
              <a:rPr sz="2011" dirty="0">
                <a:solidFill>
                  <a:srgbClr val="FFFF00"/>
                </a:solidFill>
                <a:latin typeface="Arial Black"/>
                <a:cs typeface="Arial Black"/>
              </a:rPr>
              <a:t> </a:t>
            </a:r>
            <a:r>
              <a:rPr sz="2011" dirty="0" err="1">
                <a:solidFill>
                  <a:srgbClr val="FFFF00"/>
                </a:solidFill>
                <a:latin typeface="Arial Black"/>
                <a:cs typeface="Arial Black"/>
              </a:rPr>
              <a:t>zal</a:t>
            </a:r>
            <a:r>
              <a:rPr sz="2011" spc="19" dirty="0">
                <a:solidFill>
                  <a:srgbClr val="FFFF00"/>
                </a:solidFill>
                <a:latin typeface="Arial Black"/>
                <a:cs typeface="Arial Black"/>
              </a:rPr>
              <a:t> </a:t>
            </a:r>
            <a:r>
              <a:rPr sz="2011" dirty="0" err="1">
                <a:solidFill>
                  <a:srgbClr val="FFFF00"/>
                </a:solidFill>
                <a:latin typeface="Arial Black"/>
                <a:cs typeface="Arial Black"/>
              </a:rPr>
              <a:t>worden</a:t>
            </a:r>
            <a:r>
              <a:rPr sz="2011" dirty="0">
                <a:solidFill>
                  <a:srgbClr val="FFFF00"/>
                </a:solidFill>
                <a:latin typeface="Arial Black"/>
                <a:cs typeface="Arial Black"/>
              </a:rPr>
              <a:t>!!</a:t>
            </a:r>
          </a:p>
          <a:p>
            <a:pPr marL="0" marR="0">
              <a:lnSpc>
                <a:spcPts val="2360"/>
              </a:lnSpc>
              <a:spcBef>
                <a:spcPts val="0"/>
              </a:spcBef>
              <a:spcAft>
                <a:spcPts val="0"/>
              </a:spcAft>
            </a:pPr>
            <a:r>
              <a:rPr sz="2011" dirty="0">
                <a:solidFill>
                  <a:srgbClr val="FFFF00"/>
                </a:solidFill>
                <a:latin typeface="Arial Black"/>
                <a:cs typeface="Arial Black"/>
              </a:rPr>
              <a:t>Let </a:t>
            </a:r>
            <a:r>
              <a:rPr sz="2011" spc="-18" dirty="0">
                <a:solidFill>
                  <a:srgbClr val="FFFF00"/>
                </a:solidFill>
                <a:latin typeface="Arial Black"/>
                <a:cs typeface="Arial Black"/>
              </a:rPr>
              <a:t>op</a:t>
            </a:r>
            <a:r>
              <a:rPr sz="2011" spc="15" dirty="0">
                <a:solidFill>
                  <a:srgbClr val="FFFF00"/>
                </a:solidFill>
                <a:latin typeface="Arial Black"/>
                <a:cs typeface="Arial Black"/>
              </a:rPr>
              <a:t> </a:t>
            </a:r>
            <a:r>
              <a:rPr sz="2011" dirty="0">
                <a:solidFill>
                  <a:srgbClr val="FFFF00"/>
                </a:solidFill>
                <a:latin typeface="Arial Black"/>
                <a:cs typeface="Arial Black"/>
              </a:rPr>
              <a:t>al</a:t>
            </a:r>
            <a:r>
              <a:rPr sz="2011" spc="11" dirty="0">
                <a:solidFill>
                  <a:srgbClr val="FFFF00"/>
                </a:solidFill>
                <a:latin typeface="Arial Black"/>
                <a:cs typeface="Arial Black"/>
              </a:rPr>
              <a:t> </a:t>
            </a:r>
            <a:r>
              <a:rPr sz="2011" dirty="0" err="1">
                <a:solidFill>
                  <a:srgbClr val="FFFF00"/>
                </a:solidFill>
                <a:latin typeface="Arial Black"/>
                <a:cs typeface="Arial Black"/>
              </a:rPr>
              <a:t>uw</a:t>
            </a:r>
            <a:r>
              <a:rPr sz="2011" spc="49" dirty="0">
                <a:solidFill>
                  <a:srgbClr val="FFFF00"/>
                </a:solidFill>
                <a:latin typeface="Arial Black"/>
                <a:cs typeface="Arial Black"/>
              </a:rPr>
              <a:t> </a:t>
            </a:r>
            <a:r>
              <a:rPr sz="2011" spc="-16" dirty="0" err="1">
                <a:solidFill>
                  <a:srgbClr val="FFFF00"/>
                </a:solidFill>
                <a:latin typeface="Arial Black"/>
                <a:cs typeface="Arial Black"/>
              </a:rPr>
              <a:t>aankopen</a:t>
            </a:r>
            <a:r>
              <a:rPr sz="2011" spc="13" dirty="0">
                <a:solidFill>
                  <a:srgbClr val="FFFF00"/>
                </a:solidFill>
                <a:latin typeface="Arial Black"/>
                <a:cs typeface="Arial Black"/>
              </a:rPr>
              <a:t> </a:t>
            </a:r>
            <a:r>
              <a:rPr sz="2011" dirty="0" err="1">
                <a:solidFill>
                  <a:srgbClr val="FFFF00"/>
                </a:solidFill>
                <a:latin typeface="Arial Black"/>
                <a:cs typeface="Arial Black"/>
              </a:rPr>
              <a:t>en</a:t>
            </a:r>
            <a:r>
              <a:rPr sz="2011" dirty="0">
                <a:solidFill>
                  <a:srgbClr val="FFFF00"/>
                </a:solidFill>
                <a:latin typeface="Arial Black"/>
                <a:cs typeface="Arial Black"/>
              </a:rPr>
              <a:t> </a:t>
            </a:r>
            <a:r>
              <a:rPr sz="2011" spc="-12" dirty="0" err="1">
                <a:solidFill>
                  <a:srgbClr val="FFFF00"/>
                </a:solidFill>
                <a:latin typeface="Arial Black"/>
                <a:cs typeface="Arial Black"/>
              </a:rPr>
              <a:t>verkopen</a:t>
            </a:r>
            <a:r>
              <a:rPr sz="2011" dirty="0">
                <a:solidFill>
                  <a:srgbClr val="FFFF00"/>
                </a:solidFill>
                <a:latin typeface="Arial Black"/>
                <a:cs typeface="Arial Black"/>
              </a:rPr>
              <a:t> steeds </a:t>
            </a:r>
            <a:r>
              <a:rPr sz="2011" dirty="0" err="1">
                <a:solidFill>
                  <a:srgbClr val="FFFF00"/>
                </a:solidFill>
                <a:latin typeface="Arial Black"/>
                <a:cs typeface="Arial Black"/>
              </a:rPr>
              <a:t>te</a:t>
            </a:r>
            <a:r>
              <a:rPr sz="2011" dirty="0">
                <a:solidFill>
                  <a:srgbClr val="FFFF00"/>
                </a:solidFill>
                <a:latin typeface="Arial Black"/>
                <a:cs typeface="Arial Black"/>
              </a:rPr>
              <a:t> </a:t>
            </a:r>
            <a:r>
              <a:rPr sz="2011" dirty="0" err="1">
                <a:solidFill>
                  <a:srgbClr val="FFFF00"/>
                </a:solidFill>
                <a:latin typeface="Arial Black"/>
                <a:cs typeface="Arial Black"/>
              </a:rPr>
              <a:t>bespreken</a:t>
            </a:r>
            <a:r>
              <a:rPr sz="2011" dirty="0">
                <a:solidFill>
                  <a:srgbClr val="FFFF00"/>
                </a:solidFill>
                <a:latin typeface="Arial Black"/>
                <a:cs typeface="Arial Black"/>
              </a:rPr>
              <a:t> met je</a:t>
            </a:r>
            <a:r>
              <a:rPr sz="2011" spc="-16" dirty="0">
                <a:solidFill>
                  <a:srgbClr val="FFFF00"/>
                </a:solidFill>
                <a:latin typeface="Arial Black"/>
                <a:cs typeface="Arial Black"/>
              </a:rPr>
              <a:t> </a:t>
            </a:r>
            <a:r>
              <a:rPr sz="2011" dirty="0" err="1">
                <a:solidFill>
                  <a:srgbClr val="FFFF00"/>
                </a:solidFill>
                <a:latin typeface="Arial Black"/>
                <a:cs typeface="Arial Black"/>
              </a:rPr>
              <a:t>adviseu</a:t>
            </a:r>
            <a:r>
              <a:rPr sz="2011" dirty="0" err="1">
                <a:solidFill>
                  <a:srgbClr val="C00000"/>
                </a:solidFill>
                <a:latin typeface="Arial Black"/>
                <a:cs typeface="Arial Black"/>
              </a:rPr>
              <a:t>r</a:t>
            </a:r>
            <a:endParaRPr sz="2011" dirty="0">
              <a:solidFill>
                <a:srgbClr val="C00000"/>
              </a:solidFill>
              <a:latin typeface="Arial Black"/>
              <a:cs typeface="Arial Black"/>
            </a:endParaRPr>
          </a:p>
        </p:txBody>
      </p:sp>
      <p:sp>
        <p:nvSpPr>
          <p:cNvPr id="4" name="object 4"/>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23</a:t>
            </a:r>
          </a:p>
        </p:txBody>
      </p:sp>
      <p:sp>
        <p:nvSpPr>
          <p:cNvPr id="6" name="Tijdelijke aanduiding voor datum 5">
            <a:extLst>
              <a:ext uri="{FF2B5EF4-FFF2-40B4-BE49-F238E27FC236}">
                <a16:creationId xmlns:a16="http://schemas.microsoft.com/office/drawing/2014/main" id="{0DCE50FF-178B-40E1-BADE-D6AE5DACE578}"/>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10F5962A-CB95-448E-8B92-D90A78C737B1}" type="datetime1">
              <a:rPr lang="en-US" smtClean="0"/>
              <a:pPr/>
              <a:t>9/16/2026</a:t>
            </a:fld>
            <a:endParaRPr lang="en-US"/>
          </a:p>
        </p:txBody>
      </p:sp>
      <p:sp>
        <p:nvSpPr>
          <p:cNvPr id="7" name="Tijdelijke aanduiding voor dianummer 6">
            <a:extLst>
              <a:ext uri="{FF2B5EF4-FFF2-40B4-BE49-F238E27FC236}">
                <a16:creationId xmlns:a16="http://schemas.microsoft.com/office/drawing/2014/main" id="{ACD3BDAE-0B65-4E43-8051-7C163FE5D8B7}"/>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19</a:t>
            </a:fld>
            <a:endParaRPr lang="en-US"/>
          </a:p>
        </p:txBody>
      </p:sp>
      <p:sp>
        <p:nvSpPr>
          <p:cNvPr id="12" name="Rechthoek 11">
            <a:extLst>
              <a:ext uri="{FF2B5EF4-FFF2-40B4-BE49-F238E27FC236}">
                <a16:creationId xmlns:a16="http://schemas.microsoft.com/office/drawing/2014/main" id="{B44AA349-CC23-E973-C8DE-B0C0A5AA9F46}"/>
              </a:ext>
            </a:extLst>
          </p:cNvPr>
          <p:cNvSpPr/>
          <p:nvPr/>
        </p:nvSpPr>
        <p:spPr>
          <a:xfrm>
            <a:off x="768486" y="1345645"/>
            <a:ext cx="8409894" cy="132343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8000" b="1" cap="none" spc="0" dirty="0">
                <a:ln/>
                <a:solidFill>
                  <a:srgbClr val="C00000"/>
                </a:solidFill>
                <a:effectLst/>
              </a:rPr>
              <a:t>Aandelenselectie</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5988170-760A-8731-BB17-241E261867F1}"/>
              </a:ext>
            </a:extLst>
          </p:cNvPr>
          <p:cNvSpPr/>
          <p:nvPr/>
        </p:nvSpPr>
        <p:spPr>
          <a:xfrm>
            <a:off x="727990" y="0"/>
            <a:ext cx="3686312" cy="5526703"/>
          </a:xfrm>
          <a:prstGeom prst="rect">
            <a:avLst/>
          </a:prstGeom>
        </p:spPr>
        <p:style>
          <a:lnRef idx="2">
            <a:schemeClr val="accent2"/>
          </a:lnRef>
          <a:fillRef idx="1">
            <a:schemeClr val="lt1"/>
          </a:fillRef>
          <a:effectRef idx="0">
            <a:schemeClr val="accent2"/>
          </a:effectRef>
          <a:fontRef idx="minor">
            <a:schemeClr val="dk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67801">
              <a:lnSpc>
                <a:spcPct val="90000"/>
              </a:lnSpc>
              <a:spcBef>
                <a:spcPct val="0"/>
              </a:spcBef>
              <a:spcAft>
                <a:spcPts val="635"/>
              </a:spcAft>
            </a:pPr>
            <a:endParaRPr lang="en-US" sz="4763" b="1" cap="all" spc="0"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mj-lt"/>
              <a:ea typeface="+mj-ea"/>
              <a:cs typeface="+mj-cs"/>
            </a:endParaRPr>
          </a:p>
        </p:txBody>
      </p:sp>
      <p:sp>
        <p:nvSpPr>
          <p:cNvPr id="9" name="Rechthoek 8">
            <a:extLst>
              <a:ext uri="{FF2B5EF4-FFF2-40B4-BE49-F238E27FC236}">
                <a16:creationId xmlns:a16="http://schemas.microsoft.com/office/drawing/2014/main" id="{7DB8716D-F4C8-344E-0C79-1E320DFF557F}"/>
              </a:ext>
            </a:extLst>
          </p:cNvPr>
          <p:cNvSpPr/>
          <p:nvPr/>
        </p:nvSpPr>
        <p:spPr>
          <a:xfrm>
            <a:off x="4997176" y="137735"/>
            <a:ext cx="7147140" cy="666573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1258141" lvl="2" algn="just" defTabSz="967801">
              <a:lnSpc>
                <a:spcPct val="90000"/>
              </a:lnSpc>
              <a:spcBef>
                <a:spcPts val="1058"/>
              </a:spcBef>
              <a:buClr>
                <a:schemeClr val="accent1">
                  <a:lumMod val="75000"/>
                </a:schemeClr>
              </a:buClr>
              <a:buSzPct val="85000"/>
            </a:pPr>
            <a:endParaRPr lang="en-US" sz="5715" b="1" dirty="0">
              <a:solidFill>
                <a:srgbClr val="FF0000"/>
              </a:solidFill>
              <a:highlight>
                <a:srgbClr val="FFFF00"/>
              </a:highlight>
            </a:endParaRPr>
          </a:p>
        </p:txBody>
      </p:sp>
      <p:sp>
        <p:nvSpPr>
          <p:cNvPr id="5" name="Tijdelijke aanduiding voor dianummer 4">
            <a:extLst>
              <a:ext uri="{FF2B5EF4-FFF2-40B4-BE49-F238E27FC236}">
                <a16:creationId xmlns:a16="http://schemas.microsoft.com/office/drawing/2014/main" id="{B046F76F-45D1-4394-AFF1-26D6D85F8800}"/>
              </a:ext>
            </a:extLst>
          </p:cNvPr>
          <p:cNvSpPr>
            <a:spLocks noGrp="1"/>
          </p:cNvSpPr>
          <p:nvPr>
            <p:ph type="sldNum" sz="quarter" idx="12"/>
          </p:nvPr>
        </p:nvSpPr>
        <p:spPr>
          <a:xfrm>
            <a:off x="8610600" y="6356350"/>
            <a:ext cx="2743200" cy="365125"/>
          </a:xfrm>
        </p:spPr>
        <p:txBody>
          <a:bodyPr vert="horz" lIns="96783" tIns="48392" rIns="96783" bIns="48392" rtlCol="0" anchor="ctr">
            <a:normAutofit fontScale="92500" lnSpcReduction="10000"/>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dirty="0"/>
              <a:pPr/>
              <a:t>20</a:t>
            </a:fld>
            <a:endParaRPr lang="en-US"/>
          </a:p>
        </p:txBody>
      </p:sp>
      <p:sp>
        <p:nvSpPr>
          <p:cNvPr id="7" name="Rechthoek 6">
            <a:extLst>
              <a:ext uri="{FF2B5EF4-FFF2-40B4-BE49-F238E27FC236}">
                <a16:creationId xmlns:a16="http://schemas.microsoft.com/office/drawing/2014/main" id="{BEBB7476-A81E-1F9E-7F91-CB92FE8F291F}"/>
              </a:ext>
            </a:extLst>
          </p:cNvPr>
          <p:cNvSpPr/>
          <p:nvPr/>
        </p:nvSpPr>
        <p:spPr>
          <a:xfrm>
            <a:off x="8370368" y="1260"/>
            <a:ext cx="400755" cy="977284"/>
          </a:xfrm>
          <a:prstGeom prst="rect">
            <a:avLst/>
          </a:prstGeom>
          <a:noFill/>
        </p:spPr>
        <p:txBody>
          <a:bodyPr wrap="square" lIns="96783" tIns="48392" rIns="96783" bIns="48392">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spcAft>
                <a:spcPts val="635"/>
              </a:spcAft>
            </a:pPr>
            <a:r>
              <a:rPr lang="nl-NL" sz="5715"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3" name="Rechthoek 2">
            <a:extLst>
              <a:ext uri="{FF2B5EF4-FFF2-40B4-BE49-F238E27FC236}">
                <a16:creationId xmlns:a16="http://schemas.microsoft.com/office/drawing/2014/main" id="{EB10C939-127F-55B2-6F8F-73CB09859C6D}"/>
              </a:ext>
            </a:extLst>
          </p:cNvPr>
          <p:cNvSpPr/>
          <p:nvPr/>
        </p:nvSpPr>
        <p:spPr>
          <a:xfrm>
            <a:off x="5361377" y="280531"/>
            <a:ext cx="6418738" cy="5045109"/>
          </a:xfrm>
          <a:prstGeom prst="rect">
            <a:avLst/>
          </a:prstGeom>
          <a:noFill/>
        </p:spPr>
        <p:txBody>
          <a:bodyPr wrap="square" lIns="96783" tIns="48392" rIns="96783" bIns="48392" anchor="t">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r>
              <a:rPr lang="nl-NL" sz="57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Onze aan/verkoop adviezen</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FFFF00"/>
                </a:highlight>
              </a:rPr>
              <a:t>DYNAMISCH BELEGGERS</a:t>
            </a: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Aankopen portfolio de  energy sector wegens de re-escalatie oorlog zowel van </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iran</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vs</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 als  </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middenoosten</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 en Oekraïne/</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rusland</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 </a:t>
            </a:r>
          </a:p>
        </p:txBody>
      </p:sp>
      <p:sp>
        <p:nvSpPr>
          <p:cNvPr id="6" name="Tekstvak 5">
            <a:extLst>
              <a:ext uri="{FF2B5EF4-FFF2-40B4-BE49-F238E27FC236}">
                <a16:creationId xmlns:a16="http://schemas.microsoft.com/office/drawing/2014/main" id="{0EB931B4-C0C9-E79E-6373-360A56E4BD17}"/>
              </a:ext>
            </a:extLst>
          </p:cNvPr>
          <p:cNvSpPr txBox="1"/>
          <p:nvPr/>
        </p:nvSpPr>
        <p:spPr>
          <a:xfrm>
            <a:off x="321547" y="5760145"/>
            <a:ext cx="4249314" cy="923330"/>
          </a:xfrm>
          <a:prstGeom prst="rect">
            <a:avLst/>
          </a:prstGeom>
          <a:noFill/>
        </p:spPr>
        <p:txBody>
          <a:bodyPr wrap="square" rtlCol="0">
            <a:spAutoFit/>
          </a:bodyPr>
          <a:lstStyle/>
          <a:p>
            <a:r>
              <a:rPr lang="nl-BE" b="1" u="sng" dirty="0">
                <a:solidFill>
                  <a:srgbClr val="FF0000"/>
                </a:solidFill>
                <a:highlight>
                  <a:srgbClr val="00FFFF"/>
                </a:highlight>
              </a:rPr>
              <a:t>Voor fractionele aankopen zijn wij de enige in Europa die dit kunnen dankzij platform van IABR</a:t>
            </a:r>
          </a:p>
        </p:txBody>
      </p:sp>
      <p:sp>
        <p:nvSpPr>
          <p:cNvPr id="4" name="Rechthoek 3">
            <a:extLst>
              <a:ext uri="{FF2B5EF4-FFF2-40B4-BE49-F238E27FC236}">
                <a16:creationId xmlns:a16="http://schemas.microsoft.com/office/drawing/2014/main" id="{850CCC36-9473-3EA9-D7DE-45553A5EFBC6}"/>
              </a:ext>
            </a:extLst>
          </p:cNvPr>
          <p:cNvSpPr/>
          <p:nvPr/>
        </p:nvSpPr>
        <p:spPr>
          <a:xfrm>
            <a:off x="805173" y="646830"/>
            <a:ext cx="3609129" cy="4662815"/>
          </a:xfrm>
          <a:prstGeom prst="rect">
            <a:avLst/>
          </a:prstGeom>
          <a:noFill/>
        </p:spPr>
        <p:txBody>
          <a:bodyPr wrap="square" lIns="91440" tIns="45720" rIns="91440" bIns="45720">
            <a:spAutoFit/>
          </a:bodyPr>
          <a:lstStyle/>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2026</a:t>
            </a:r>
          </a:p>
          <a:p>
            <a:pPr algn="ctr"/>
            <a:endParaRPr lang="nl-NL"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Succes met </a:t>
            </a:r>
          </a:p>
          <a:p>
            <a:pPr algn="ctr"/>
            <a:r>
              <a:rPr lang="nl-NL" sz="40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rPr>
              <a:t>B</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5400" b="1" cap="none" spc="0" dirty="0">
                <a:ln w="12700">
                  <a:solidFill>
                    <a:schemeClr val="accent3">
                      <a:lumMod val="50000"/>
                    </a:schemeClr>
                  </a:solidFill>
                  <a:prstDash val="solid"/>
                </a:ln>
                <a:solidFill>
                  <a:srgbClr val="FFFF00"/>
                </a:solidFill>
                <a:effectLst>
                  <a:innerShdw blurRad="177800">
                    <a:schemeClr val="accent3">
                      <a:lumMod val="50000"/>
                    </a:schemeClr>
                  </a:innerShdw>
                </a:effectLst>
              </a:rPr>
              <a:t>T</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3600" b="1" cap="none" spc="0" dirty="0">
                <a:ln w="12700">
                  <a:solidFill>
                    <a:schemeClr val="accent3">
                      <a:lumMod val="50000"/>
                    </a:schemeClr>
                  </a:solidFill>
                  <a:prstDash val="solid"/>
                </a:ln>
                <a:effectLst>
                  <a:innerShdw blurRad="177800">
                    <a:schemeClr val="accent3">
                      <a:lumMod val="50000"/>
                    </a:schemeClr>
                  </a:innerShdw>
                </a:effectLst>
              </a:rPr>
              <a:t>B</a:t>
            </a:r>
            <a:endParaRPr lang="nl-NL" sz="5400" b="1" cap="none" spc="0" dirty="0">
              <a:ln w="12700">
                <a:solidFill>
                  <a:schemeClr val="accent3">
                    <a:lumMod val="50000"/>
                  </a:schemeClr>
                </a:solidFill>
                <a:prstDash val="solid"/>
              </a:ln>
              <a:effectLst>
                <a:innerShdw blurRad="177800">
                  <a:schemeClr val="accent3">
                    <a:lumMod val="50000"/>
                  </a:schemeClr>
                </a:innerShdw>
              </a:effectLst>
            </a:endParaRPr>
          </a:p>
          <a:p>
            <a:pPr algn="ctr"/>
            <a:r>
              <a:rPr lang="nl-NL"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BEURS TRADE </a:t>
            </a:r>
          </a:p>
          <a:p>
            <a:pPr algn="ctr"/>
            <a:r>
              <a:rPr lang="nl-NL" sz="9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BelgiumBUSSCHAERT</a:t>
            </a:r>
            <a:endParaRPr lang="nl-NL" sz="9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endParaRPr>
          </a:p>
        </p:txBody>
      </p:sp>
      <p:sp>
        <p:nvSpPr>
          <p:cNvPr id="8" name="Rectangle 1">
            <a:extLst>
              <a:ext uri="{FF2B5EF4-FFF2-40B4-BE49-F238E27FC236}">
                <a16:creationId xmlns:a16="http://schemas.microsoft.com/office/drawing/2014/main" id="{50B2564A-C4A2-01FD-00E9-B634A87685C9}"/>
              </a:ext>
            </a:extLst>
          </p:cNvPr>
          <p:cNvSpPr>
            <a:spLocks noChangeArrowheads="1"/>
          </p:cNvSpPr>
          <p:nvPr/>
        </p:nvSpPr>
        <p:spPr bwMode="auto">
          <a:xfrm>
            <a:off x="5826695" y="-357124"/>
            <a:ext cx="538609"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800" b="0" i="0" u="none" strike="noStrike" cap="none" normalizeH="0" baseline="0" dirty="0">
                <a:ln>
                  <a:noFill/>
                </a:ln>
                <a:solidFill>
                  <a:schemeClr val="tx1"/>
                </a:solidFill>
                <a:effectLst/>
                <a:latin typeface="Arial" panose="020B0604020202020204" pitchFamily="34" charset="0"/>
              </a:rPr>
              <a:t>Deze</a:t>
            </a: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0" name="Tekstvak 9">
            <a:extLst>
              <a:ext uri="{FF2B5EF4-FFF2-40B4-BE49-F238E27FC236}">
                <a16:creationId xmlns:a16="http://schemas.microsoft.com/office/drawing/2014/main" id="{6433E6AD-A270-6DA1-76D4-EEC316F2D26C}"/>
              </a:ext>
            </a:extLst>
          </p:cNvPr>
          <p:cNvSpPr txBox="1"/>
          <p:nvPr/>
        </p:nvSpPr>
        <p:spPr>
          <a:xfrm>
            <a:off x="5574890" y="5032646"/>
            <a:ext cx="6046839" cy="977284"/>
          </a:xfrm>
          <a:prstGeom prst="rect">
            <a:avLst/>
          </a:prstGeom>
          <a:noFill/>
        </p:spPr>
        <p:txBody>
          <a:bodyPr wrap="square" rtlCol="0">
            <a:spAutoFit/>
          </a:bodyPr>
          <a:lstStyle/>
          <a:p>
            <a:endParaRPr lang="nl-BE" dirty="0"/>
          </a:p>
        </p:txBody>
      </p:sp>
      <p:sp>
        <p:nvSpPr>
          <p:cNvPr id="11" name="Rectangle 3">
            <a:extLst>
              <a:ext uri="{FF2B5EF4-FFF2-40B4-BE49-F238E27FC236}">
                <a16:creationId xmlns:a16="http://schemas.microsoft.com/office/drawing/2014/main" id="{403E9591-A6F9-0DFC-5816-0BBB81CF7BFC}"/>
              </a:ext>
            </a:extLst>
          </p:cNvPr>
          <p:cNvSpPr>
            <a:spLocks noChangeArrowheads="1"/>
          </p:cNvSpPr>
          <p:nvPr/>
        </p:nvSpPr>
        <p:spPr bwMode="auto">
          <a:xfrm>
            <a:off x="6248367" y="-204724"/>
            <a:ext cx="65"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2" name="Tekstvak 11">
            <a:extLst>
              <a:ext uri="{FF2B5EF4-FFF2-40B4-BE49-F238E27FC236}">
                <a16:creationId xmlns:a16="http://schemas.microsoft.com/office/drawing/2014/main" id="{4F952F50-4A28-FE2E-B60E-21AE977ACCD0}"/>
              </a:ext>
            </a:extLst>
          </p:cNvPr>
          <p:cNvSpPr txBox="1"/>
          <p:nvPr/>
        </p:nvSpPr>
        <p:spPr>
          <a:xfrm>
            <a:off x="5466735" y="5325640"/>
            <a:ext cx="6403718" cy="923330"/>
          </a:xfrm>
          <a:prstGeom prst="rect">
            <a:avLst/>
          </a:prstGeom>
          <a:noFill/>
        </p:spPr>
        <p:txBody>
          <a:bodyPr wrap="square" rtlCol="0">
            <a:spAutoFit/>
          </a:bodyPr>
          <a:lstStyle/>
          <a:p>
            <a:r>
              <a:rPr lang="nl-BE" b="1" dirty="0">
                <a:solidFill>
                  <a:srgbClr val="FF0000"/>
                </a:solidFill>
                <a:highlight>
                  <a:srgbClr val="FFFF00"/>
                </a:highlight>
              </a:rPr>
              <a:t>Deze aandelen zijn aandelen die gekocht worden wegens hun</a:t>
            </a:r>
          </a:p>
          <a:p>
            <a:r>
              <a:rPr lang="nl-BE" b="1" dirty="0">
                <a:solidFill>
                  <a:srgbClr val="FF0000"/>
                </a:solidFill>
                <a:highlight>
                  <a:srgbClr val="FFFF00"/>
                </a:highlight>
              </a:rPr>
              <a:t>prijszettingvermogen </a:t>
            </a:r>
          </a:p>
        </p:txBody>
      </p:sp>
    </p:spTree>
    <p:extLst>
      <p:ext uri="{BB962C8B-B14F-4D97-AF65-F5344CB8AC3E}">
        <p14:creationId xmlns:p14="http://schemas.microsoft.com/office/powerpoint/2010/main" val="289464954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14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397005E4-4460-2CAC-972F-9B915AED315C}"/>
              </a:ext>
            </a:extLst>
          </p:cNvPr>
          <p:cNvPicPr>
            <a:picLocks noChangeAspect="1"/>
          </p:cNvPicPr>
          <p:nvPr/>
        </p:nvPicPr>
        <p:blipFill>
          <a:blip r:embed="rId2"/>
          <a:stretch>
            <a:fillRect/>
          </a:stretch>
        </p:blipFill>
        <p:spPr>
          <a:xfrm>
            <a:off x="643467" y="1629665"/>
            <a:ext cx="10905066" cy="3598670"/>
          </a:xfrm>
          <a:prstGeom prst="rect">
            <a:avLst/>
          </a:prstGeom>
        </p:spPr>
      </p:pic>
    </p:spTree>
    <p:extLst>
      <p:ext uri="{BB962C8B-B14F-4D97-AF65-F5344CB8AC3E}">
        <p14:creationId xmlns:p14="http://schemas.microsoft.com/office/powerpoint/2010/main" val="131139147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A4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hthoek 1">
            <a:extLst>
              <a:ext uri="{FF2B5EF4-FFF2-40B4-BE49-F238E27FC236}">
                <a16:creationId xmlns:a16="http://schemas.microsoft.com/office/drawing/2014/main" id="{48A91DA5-666A-E014-5A1A-3E3ACC6F9971}"/>
              </a:ext>
            </a:extLst>
          </p:cNvPr>
          <p:cNvSpPr/>
          <p:nvPr/>
        </p:nvSpPr>
        <p:spPr>
          <a:xfrm>
            <a:off x="704427" y="2043103"/>
            <a:ext cx="10783144" cy="4247317"/>
          </a:xfrm>
          <a:prstGeom prst="rect">
            <a:avLst/>
          </a:prstGeom>
          <a:noFill/>
        </p:spPr>
        <p:txBody>
          <a:bodyPr wrap="none" lIns="91440" tIns="45720" rIns="91440" bIns="45720">
            <a:spAutoFit/>
          </a:bodyPr>
          <a:lstStyle/>
          <a:p>
            <a:pPr algn="ctr"/>
            <a:r>
              <a:rPr lang="nl-NL" sz="5400" b="1" u="sng" cap="none" spc="0" dirty="0">
                <a:ln w="12700">
                  <a:solidFill>
                    <a:schemeClr val="accent5"/>
                  </a:solidFill>
                  <a:prstDash val="solid"/>
                </a:ln>
                <a:solidFill>
                  <a:srgbClr val="FF0000"/>
                </a:solidFill>
                <a:effectLst/>
              </a:rPr>
              <a:t>De AI problemen  zouden normaal</a:t>
            </a:r>
          </a:p>
          <a:p>
            <a:pPr algn="ctr"/>
            <a:r>
              <a:rPr lang="nl-NL" sz="5400" b="1" u="sng" dirty="0">
                <a:ln w="12700">
                  <a:solidFill>
                    <a:schemeClr val="accent5"/>
                  </a:solidFill>
                  <a:prstDash val="solid"/>
                </a:ln>
                <a:solidFill>
                  <a:srgbClr val="FF0000"/>
                </a:solidFill>
              </a:rPr>
              <a:t>de </a:t>
            </a:r>
            <a:r>
              <a:rPr lang="nl-NL" sz="5400" b="1" u="sng" dirty="0" err="1">
                <a:ln w="12700">
                  <a:solidFill>
                    <a:schemeClr val="accent5"/>
                  </a:solidFill>
                  <a:prstDash val="solid"/>
                </a:ln>
                <a:solidFill>
                  <a:srgbClr val="FF0000"/>
                </a:solidFill>
              </a:rPr>
              <a:t>beuzen</a:t>
            </a:r>
            <a:r>
              <a:rPr lang="nl-NL" sz="5400" b="1" u="sng" dirty="0">
                <a:ln w="12700">
                  <a:solidFill>
                    <a:schemeClr val="accent5"/>
                  </a:solidFill>
                  <a:prstDash val="solid"/>
                </a:ln>
                <a:solidFill>
                  <a:srgbClr val="FF0000"/>
                </a:solidFill>
              </a:rPr>
              <a:t> kunnen doen dalen</a:t>
            </a:r>
          </a:p>
          <a:p>
            <a:pPr algn="ctr"/>
            <a:r>
              <a:rPr lang="nl-NL" sz="5400" b="1" u="sng" cap="none" spc="0" dirty="0">
                <a:ln w="12700">
                  <a:solidFill>
                    <a:schemeClr val="accent5"/>
                  </a:solidFill>
                  <a:prstDash val="solid"/>
                </a:ln>
                <a:solidFill>
                  <a:srgbClr val="FF0000"/>
                </a:solidFill>
                <a:effectLst/>
              </a:rPr>
              <a:t>Dus wees heel waakzaam</a:t>
            </a:r>
          </a:p>
          <a:p>
            <a:pPr algn="ctr"/>
            <a:r>
              <a:rPr lang="nl-NL" sz="5400" b="1" u="sng" dirty="0">
                <a:ln w="12700">
                  <a:solidFill>
                    <a:schemeClr val="accent5"/>
                  </a:solidFill>
                  <a:prstDash val="solid"/>
                </a:ln>
                <a:solidFill>
                  <a:srgbClr val="FF0000"/>
                </a:solidFill>
              </a:rPr>
              <a:t>Verkoop aub je winstposities</a:t>
            </a:r>
          </a:p>
          <a:p>
            <a:pPr algn="ctr"/>
            <a:r>
              <a:rPr lang="nl-NL" sz="5400" b="1" u="sng" cap="none" spc="0" dirty="0">
                <a:ln w="12700">
                  <a:solidFill>
                    <a:schemeClr val="accent5"/>
                  </a:solidFill>
                  <a:prstDash val="solid"/>
                </a:ln>
                <a:solidFill>
                  <a:srgbClr val="FF0000"/>
                </a:solidFill>
                <a:effectLst/>
              </a:rPr>
              <a:t>En kijk naar nieuwe adviezen</a:t>
            </a:r>
          </a:p>
        </p:txBody>
      </p:sp>
    </p:spTree>
    <p:extLst>
      <p:ext uri="{BB962C8B-B14F-4D97-AF65-F5344CB8AC3E}">
        <p14:creationId xmlns:p14="http://schemas.microsoft.com/office/powerpoint/2010/main" val="42857696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ijdelijke aanduiding voor inhoud 5">
            <a:extLst>
              <a:ext uri="{FF2B5EF4-FFF2-40B4-BE49-F238E27FC236}">
                <a16:creationId xmlns:a16="http://schemas.microsoft.com/office/drawing/2014/main" id="{9F004A23-E800-170F-F5AA-DC5F80E8BB90}"/>
              </a:ext>
            </a:extLst>
          </p:cNvPr>
          <p:cNvPicPr>
            <a:picLocks noGrp="1" noChangeAspect="1"/>
          </p:cNvPicPr>
          <p:nvPr>
            <p:ph idx="1"/>
          </p:nvPr>
        </p:nvPicPr>
        <p:blipFill>
          <a:blip r:embed="rId2"/>
          <a:srcRect t="1639"/>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36" name="Rectangle 35">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hthoek 6">
            <a:extLst>
              <a:ext uri="{FF2B5EF4-FFF2-40B4-BE49-F238E27FC236}">
                <a16:creationId xmlns:a16="http://schemas.microsoft.com/office/drawing/2014/main" id="{1AC84EF5-73D6-E861-5731-16098D2C7A8D}"/>
              </a:ext>
            </a:extLst>
          </p:cNvPr>
          <p:cNvSpPr/>
          <p:nvPr/>
        </p:nvSpPr>
        <p:spPr>
          <a:xfrm>
            <a:off x="589556" y="5746071"/>
            <a:ext cx="7015499" cy="85226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b="1" cap="none" spc="0">
                <a:ln w="22225">
                  <a:solidFill>
                    <a:schemeClr val="accent2"/>
                  </a:solidFill>
                  <a:prstDash val="solid"/>
                </a:ln>
                <a:effectLst/>
                <a:latin typeface="+mj-lt"/>
                <a:ea typeface="+mj-ea"/>
                <a:cs typeface="+mj-cs"/>
              </a:rPr>
              <a:t>kopen</a:t>
            </a:r>
          </a:p>
        </p:txBody>
      </p:sp>
    </p:spTree>
    <p:extLst>
      <p:ext uri="{BB962C8B-B14F-4D97-AF65-F5344CB8AC3E}">
        <p14:creationId xmlns:p14="http://schemas.microsoft.com/office/powerpoint/2010/main" val="11113002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72E18E3B-BE1F-B993-F7C6-BEB8F033AAF2}"/>
              </a:ext>
            </a:extLst>
          </p:cNvPr>
          <p:cNvPicPr>
            <a:picLocks noGrp="1" noChangeAspect="1"/>
          </p:cNvPicPr>
          <p:nvPr>
            <p:ph idx="1"/>
          </p:nvPr>
        </p:nvPicPr>
        <p:blipFill>
          <a:blip r:embed="rId2"/>
          <a:srcRect/>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9" name="Rectangle 18">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28172E21-03AE-E116-A305-30DEBEE67F8D}"/>
              </a:ext>
            </a:extLst>
          </p:cNvPr>
          <p:cNvSpPr txBox="1"/>
          <p:nvPr/>
        </p:nvSpPr>
        <p:spPr>
          <a:xfrm>
            <a:off x="589556" y="5746071"/>
            <a:ext cx="7015499" cy="85226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b="1" cap="none" spc="0">
                <a:ln w="22225">
                  <a:solidFill>
                    <a:schemeClr val="accent2"/>
                  </a:solidFill>
                  <a:prstDash val="solid"/>
                </a:ln>
                <a:effectLst/>
                <a:latin typeface="+mj-lt"/>
                <a:ea typeface="+mj-ea"/>
                <a:cs typeface="+mj-cs"/>
              </a:rPr>
              <a:t>kopen</a:t>
            </a:r>
          </a:p>
        </p:txBody>
      </p:sp>
    </p:spTree>
    <p:extLst>
      <p:ext uri="{BB962C8B-B14F-4D97-AF65-F5344CB8AC3E}">
        <p14:creationId xmlns:p14="http://schemas.microsoft.com/office/powerpoint/2010/main" val="348619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387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85BD8011-0D43-AC78-6E0C-26DAD7D9B392}"/>
              </a:ext>
            </a:extLst>
          </p:cNvPr>
          <p:cNvSpPr>
            <a:spLocks noGrp="1"/>
          </p:cNvSpPr>
          <p:nvPr>
            <p:ph idx="1"/>
          </p:nvPr>
        </p:nvSpPr>
        <p:spPr/>
        <p:txBody>
          <a:bodyPr/>
          <a:lstStyle/>
          <a:p>
            <a:endParaRPr lang="nl-BE" dirty="0"/>
          </a:p>
        </p:txBody>
      </p:sp>
      <p:sp>
        <p:nvSpPr>
          <p:cNvPr id="8" name="Tekstvak 7">
            <a:extLst>
              <a:ext uri="{FF2B5EF4-FFF2-40B4-BE49-F238E27FC236}">
                <a16:creationId xmlns:a16="http://schemas.microsoft.com/office/drawing/2014/main" id="{5E67813D-DCF1-DF09-DA44-B332CFA74D20}"/>
              </a:ext>
            </a:extLst>
          </p:cNvPr>
          <p:cNvSpPr txBox="1"/>
          <p:nvPr/>
        </p:nvSpPr>
        <p:spPr>
          <a:xfrm>
            <a:off x="4441698" y="2967335"/>
            <a:ext cx="6158484"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pic>
        <p:nvPicPr>
          <p:cNvPr id="4" name="Afbeelding 3">
            <a:extLst>
              <a:ext uri="{FF2B5EF4-FFF2-40B4-BE49-F238E27FC236}">
                <a16:creationId xmlns:a16="http://schemas.microsoft.com/office/drawing/2014/main" id="{B4236D71-E92C-50DC-CCB8-4F04A4A57CDC}"/>
              </a:ext>
            </a:extLst>
          </p:cNvPr>
          <p:cNvPicPr>
            <a:picLocks noChangeAspect="1"/>
          </p:cNvPicPr>
          <p:nvPr/>
        </p:nvPicPr>
        <p:blipFill>
          <a:blip r:embed="rId2"/>
          <a:stretch>
            <a:fillRect/>
          </a:stretch>
        </p:blipFill>
        <p:spPr>
          <a:xfrm>
            <a:off x="0" y="-100484"/>
            <a:ext cx="12192000" cy="6958484"/>
          </a:xfrm>
          <a:prstGeom prst="rect">
            <a:avLst/>
          </a:prstGeom>
        </p:spPr>
      </p:pic>
      <p:sp>
        <p:nvSpPr>
          <p:cNvPr id="7" name="Tekstvak 6">
            <a:extLst>
              <a:ext uri="{FF2B5EF4-FFF2-40B4-BE49-F238E27FC236}">
                <a16:creationId xmlns:a16="http://schemas.microsoft.com/office/drawing/2014/main" id="{84CA1601-991B-5FD9-FF20-49BFD1077661}"/>
              </a:ext>
            </a:extLst>
          </p:cNvPr>
          <p:cNvSpPr txBox="1"/>
          <p:nvPr/>
        </p:nvSpPr>
        <p:spPr>
          <a:xfrm>
            <a:off x="1247202" y="662265"/>
            <a:ext cx="6164662"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1988243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17245368-30B1-38C6-1209-6AA1F6509FE7}"/>
              </a:ext>
            </a:extLst>
          </p:cNvPr>
          <p:cNvPicPr>
            <a:picLocks noGrp="1" noChangeAspect="1"/>
          </p:cNvPicPr>
          <p:nvPr>
            <p:ph idx="1"/>
          </p:nvPr>
        </p:nvPicPr>
        <p:blipFill>
          <a:blip r:embed="rId2"/>
          <a:srcRect b="3226"/>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5" name="Rectangle 14">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6B7ECF32-B877-30D4-648C-92CEEC3E61F9}"/>
              </a:ext>
            </a:extLst>
          </p:cNvPr>
          <p:cNvSpPr txBox="1"/>
          <p:nvPr/>
        </p:nvSpPr>
        <p:spPr>
          <a:xfrm>
            <a:off x="589556" y="5746071"/>
            <a:ext cx="7015499" cy="85226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b="1" cap="none" spc="0">
                <a:ln w="22225">
                  <a:solidFill>
                    <a:schemeClr val="accent2"/>
                  </a:solidFill>
                  <a:prstDash val="solid"/>
                </a:ln>
                <a:effectLst/>
                <a:latin typeface="+mj-lt"/>
                <a:ea typeface="+mj-ea"/>
                <a:cs typeface="+mj-cs"/>
              </a:rPr>
              <a:t>kopen</a:t>
            </a:r>
          </a:p>
        </p:txBody>
      </p:sp>
    </p:spTree>
    <p:extLst>
      <p:ext uri="{BB962C8B-B14F-4D97-AF65-F5344CB8AC3E}">
        <p14:creationId xmlns:p14="http://schemas.microsoft.com/office/powerpoint/2010/main" val="2170444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A928F28D-2DB9-280D-8BF2-5620089F16B1}"/>
              </a:ext>
            </a:extLst>
          </p:cNvPr>
          <p:cNvPicPr>
            <a:picLocks noGrp="1" noChangeAspect="1"/>
          </p:cNvPicPr>
          <p:nvPr>
            <p:ph idx="1"/>
          </p:nvPr>
        </p:nvPicPr>
        <p:blipFill>
          <a:blip r:embed="rId2"/>
          <a:srcRect b="2174"/>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5" name="Rectangle 14">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5678EB50-75BF-51A7-BB63-CE8C947CE4B9}"/>
              </a:ext>
            </a:extLst>
          </p:cNvPr>
          <p:cNvSpPr txBox="1"/>
          <p:nvPr/>
        </p:nvSpPr>
        <p:spPr>
          <a:xfrm>
            <a:off x="589556" y="5746071"/>
            <a:ext cx="7015499" cy="85226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b="1" cap="none" spc="0">
                <a:ln w="22225">
                  <a:solidFill>
                    <a:schemeClr val="accent2"/>
                  </a:solidFill>
                  <a:prstDash val="solid"/>
                </a:ln>
                <a:effectLst/>
                <a:latin typeface="+mj-lt"/>
                <a:ea typeface="+mj-ea"/>
                <a:cs typeface="+mj-cs"/>
              </a:rPr>
              <a:t>kopen</a:t>
            </a:r>
          </a:p>
        </p:txBody>
      </p:sp>
    </p:spTree>
    <p:extLst>
      <p:ext uri="{BB962C8B-B14F-4D97-AF65-F5344CB8AC3E}">
        <p14:creationId xmlns:p14="http://schemas.microsoft.com/office/powerpoint/2010/main" val="91881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a:extLst>
              <a:ext uri="{FF2B5EF4-FFF2-40B4-BE49-F238E27FC236}">
                <a16:creationId xmlns:a16="http://schemas.microsoft.com/office/drawing/2014/main" id="{4DE6B9B5-8052-6F86-DE40-6E3A3681C080}"/>
              </a:ext>
            </a:extLst>
          </p:cNvPr>
          <p:cNvPicPr>
            <a:picLocks noGrp="1" noChangeAspect="1"/>
          </p:cNvPicPr>
          <p:nvPr>
            <p:ph idx="1"/>
          </p:nvPr>
        </p:nvPicPr>
        <p:blipFill>
          <a:blip r:embed="rId2"/>
          <a:srcRect b="1099"/>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34" name="Rectangle 33">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B5CEED5B-205A-AF8E-552D-4CA419E61B77}"/>
              </a:ext>
            </a:extLst>
          </p:cNvPr>
          <p:cNvSpPr txBox="1"/>
          <p:nvPr/>
        </p:nvSpPr>
        <p:spPr>
          <a:xfrm>
            <a:off x="589556" y="5746071"/>
            <a:ext cx="7015499" cy="85226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b="1" cap="none" spc="0">
                <a:ln w="22225">
                  <a:solidFill>
                    <a:schemeClr val="accent2"/>
                  </a:solidFill>
                  <a:prstDash val="solid"/>
                </a:ln>
                <a:effectLst/>
                <a:latin typeface="+mj-lt"/>
                <a:ea typeface="+mj-ea"/>
                <a:cs typeface="+mj-cs"/>
              </a:rPr>
              <a:t>kopen</a:t>
            </a:r>
          </a:p>
        </p:txBody>
      </p:sp>
    </p:spTree>
    <p:extLst>
      <p:ext uri="{BB962C8B-B14F-4D97-AF65-F5344CB8AC3E}">
        <p14:creationId xmlns:p14="http://schemas.microsoft.com/office/powerpoint/2010/main" val="3009499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bstracte vage achtergrond van een warenhuis">
            <a:extLst>
              <a:ext uri="{FF2B5EF4-FFF2-40B4-BE49-F238E27FC236}">
                <a16:creationId xmlns:a16="http://schemas.microsoft.com/office/drawing/2014/main" id="{1D65118D-EA1B-64B9-4CF9-B47A1A9A1627}"/>
              </a:ext>
            </a:extLst>
          </p:cNvPr>
          <p:cNvPicPr>
            <a:picLocks noChangeAspect="1"/>
          </p:cNvPicPr>
          <p:nvPr/>
        </p:nvPicPr>
        <p:blipFill>
          <a:blip r:embed="rId2"/>
          <a:srcRect l="17715" r="29626" b="-2"/>
          <a:stretch>
            <a:fillRect/>
          </a:stretch>
        </p:blipFill>
        <p:spPr>
          <a:xfrm>
            <a:off x="-1" y="-2"/>
            <a:ext cx="5410198" cy="6858002"/>
          </a:xfrm>
          <a:prstGeom prst="rect">
            <a:avLst/>
          </a:prstGeom>
        </p:spPr>
      </p:pic>
      <p:sp useBgFill="1">
        <p:nvSpPr>
          <p:cNvPr id="31" name="Rectangle 3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B70CB9FB-8171-B805-AFA7-5F90F071D8AF}"/>
              </a:ext>
            </a:extLst>
          </p:cNvPr>
          <p:cNvSpPr txBox="1"/>
          <p:nvPr/>
        </p:nvSpPr>
        <p:spPr>
          <a:xfrm>
            <a:off x="6115317" y="405685"/>
            <a:ext cx="5464968" cy="1559301"/>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b="1" cap="none" spc="0">
                <a:ln w="22225">
                  <a:solidFill>
                    <a:schemeClr val="accent2"/>
                  </a:solidFill>
                  <a:prstDash val="solid"/>
                </a:ln>
                <a:effectLst/>
                <a:latin typeface="+mj-lt"/>
                <a:ea typeface="+mj-ea"/>
                <a:cs typeface="+mj-cs"/>
              </a:rPr>
              <a:t>kopen</a:t>
            </a:r>
          </a:p>
        </p:txBody>
      </p:sp>
      <p:sp>
        <p:nvSpPr>
          <p:cNvPr id="3" name="Tijdelijke aanduiding voor inhoud 2">
            <a:extLst>
              <a:ext uri="{FF2B5EF4-FFF2-40B4-BE49-F238E27FC236}">
                <a16:creationId xmlns:a16="http://schemas.microsoft.com/office/drawing/2014/main" id="{05D7E257-24D2-C792-E6E9-281BF1BB6F42}"/>
              </a:ext>
            </a:extLst>
          </p:cNvPr>
          <p:cNvSpPr>
            <a:spLocks noGrp="1"/>
          </p:cNvSpPr>
          <p:nvPr>
            <p:ph idx="1"/>
          </p:nvPr>
        </p:nvSpPr>
        <p:spPr>
          <a:xfrm>
            <a:off x="6115317" y="2743200"/>
            <a:ext cx="5247340" cy="3496878"/>
          </a:xfrm>
        </p:spPr>
        <p:txBody>
          <a:bodyPr vert="horz" lIns="91440" tIns="45720" rIns="91440" bIns="45720" rtlCol="0" anchor="ctr">
            <a:normAutofit/>
          </a:bodyPr>
          <a:lstStyle/>
          <a:p>
            <a:endParaRPr lang="en-US" sz="2000"/>
          </a:p>
        </p:txBody>
      </p:sp>
      <p:pic>
        <p:nvPicPr>
          <p:cNvPr id="4" name="Afbeelding 3">
            <a:extLst>
              <a:ext uri="{FF2B5EF4-FFF2-40B4-BE49-F238E27FC236}">
                <a16:creationId xmlns:a16="http://schemas.microsoft.com/office/drawing/2014/main" id="{48DEEC1B-ED25-690F-AE29-A4F97B5CF2E9}"/>
              </a:ext>
            </a:extLst>
          </p:cNvPr>
          <p:cNvPicPr>
            <a:picLocks noChangeAspect="1"/>
          </p:cNvPicPr>
          <p:nvPr/>
        </p:nvPicPr>
        <p:blipFill>
          <a:blip r:embed="rId3"/>
          <a:stretch>
            <a:fillRect/>
          </a:stretch>
        </p:blipFill>
        <p:spPr>
          <a:xfrm>
            <a:off x="0" y="-120580"/>
            <a:ext cx="12192000" cy="7074039"/>
          </a:xfrm>
          <a:prstGeom prst="rect">
            <a:avLst/>
          </a:prstGeom>
        </p:spPr>
      </p:pic>
    </p:spTree>
    <p:extLst>
      <p:ext uri="{BB962C8B-B14F-4D97-AF65-F5344CB8AC3E}">
        <p14:creationId xmlns:p14="http://schemas.microsoft.com/office/powerpoint/2010/main" val="2675520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CE3D12B-288B-0B2A-5085-2E06DB7A0EC8}"/>
              </a:ext>
            </a:extLst>
          </p:cNvPr>
          <p:cNvSpPr>
            <a:spLocks noGrp="1"/>
          </p:cNvSpPr>
          <p:nvPr>
            <p:ph idx="1"/>
          </p:nvPr>
        </p:nvSpPr>
        <p:spPr/>
        <p:txBody>
          <a:bodyPr/>
          <a:lstStyle/>
          <a:p>
            <a:endParaRPr lang="nl-BE"/>
          </a:p>
        </p:txBody>
      </p:sp>
      <p:sp>
        <p:nvSpPr>
          <p:cNvPr id="10" name="Tekstvak 9">
            <a:extLst>
              <a:ext uri="{FF2B5EF4-FFF2-40B4-BE49-F238E27FC236}">
                <a16:creationId xmlns:a16="http://schemas.microsoft.com/office/drawing/2014/main" id="{DA35AD87-561B-08EE-5E72-904E822B8EE1}"/>
              </a:ext>
            </a:extLst>
          </p:cNvPr>
          <p:cNvSpPr txBox="1"/>
          <p:nvPr/>
        </p:nvSpPr>
        <p:spPr>
          <a:xfrm>
            <a:off x="2324862" y="508132"/>
            <a:ext cx="6094476"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pic>
        <p:nvPicPr>
          <p:cNvPr id="4" name="Afbeelding 3">
            <a:extLst>
              <a:ext uri="{FF2B5EF4-FFF2-40B4-BE49-F238E27FC236}">
                <a16:creationId xmlns:a16="http://schemas.microsoft.com/office/drawing/2014/main" id="{B594F9BA-EB38-010F-B5F1-0768C54910E0}"/>
              </a:ext>
            </a:extLst>
          </p:cNvPr>
          <p:cNvPicPr>
            <a:picLocks noChangeAspect="1"/>
          </p:cNvPicPr>
          <p:nvPr/>
        </p:nvPicPr>
        <p:blipFill>
          <a:blip r:embed="rId2"/>
          <a:stretch>
            <a:fillRect/>
          </a:stretch>
        </p:blipFill>
        <p:spPr>
          <a:xfrm>
            <a:off x="0" y="-70338"/>
            <a:ext cx="12192000" cy="7043893"/>
          </a:xfrm>
          <a:prstGeom prst="rect">
            <a:avLst/>
          </a:prstGeom>
        </p:spPr>
      </p:pic>
    </p:spTree>
    <p:extLst>
      <p:ext uri="{BB962C8B-B14F-4D97-AF65-F5344CB8AC3E}">
        <p14:creationId xmlns:p14="http://schemas.microsoft.com/office/powerpoint/2010/main" val="11580261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Tijdelijke aanduiding voor inhoud 11">
            <a:extLst>
              <a:ext uri="{FF2B5EF4-FFF2-40B4-BE49-F238E27FC236}">
                <a16:creationId xmlns:a16="http://schemas.microsoft.com/office/drawing/2014/main" id="{445F0988-0010-0947-49B2-B4515BC19AFE}"/>
              </a:ext>
            </a:extLst>
          </p:cNvPr>
          <p:cNvPicPr>
            <a:picLocks noGrp="1" noChangeAspect="1"/>
          </p:cNvPicPr>
          <p:nvPr>
            <p:ph idx="1"/>
          </p:nvPr>
        </p:nvPicPr>
        <p:blipFill>
          <a:blip r:embed="rId2"/>
          <a:srcRect t="1837" r="-2" b="17270"/>
          <a:stretch>
            <a:fillRect/>
          </a:stretch>
        </p:blipFill>
        <p:spPr>
          <a:xfrm>
            <a:off x="-6588" y="10"/>
            <a:ext cx="12198588" cy="6857990"/>
          </a:xfrm>
          <a:prstGeom prst="rect">
            <a:avLst/>
          </a:prstGeom>
        </p:spPr>
      </p:pic>
    </p:spTree>
    <p:extLst>
      <p:ext uri="{BB962C8B-B14F-4D97-AF65-F5344CB8AC3E}">
        <p14:creationId xmlns:p14="http://schemas.microsoft.com/office/powerpoint/2010/main" val="21685613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37"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8"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9" name="Group 210">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212"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0"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1" name="Group 21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216" name="Freeform: Shape 21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2" name="Freeform: Shape 21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8" name="Freeform: Shape 21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9" name="Freeform: Shape 21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0" name="Freeform: Shape 21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1" name="Freeform: Shape 22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2" name="Freeform: Shape 22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el 1">
            <a:extLst>
              <a:ext uri="{FF2B5EF4-FFF2-40B4-BE49-F238E27FC236}">
                <a16:creationId xmlns:a16="http://schemas.microsoft.com/office/drawing/2014/main" id="{5C9D9A2D-5A6E-FCD4-DC61-DBD44B0207B9}"/>
              </a:ext>
            </a:extLst>
          </p:cNvPr>
          <p:cNvSpPr>
            <a:spLocks noGrp="1"/>
          </p:cNvSpPr>
          <p:nvPr>
            <p:ph type="title"/>
          </p:nvPr>
        </p:nvSpPr>
        <p:spPr>
          <a:xfrm>
            <a:off x="786385" y="841248"/>
            <a:ext cx="5129600" cy="5340097"/>
          </a:xfrm>
        </p:spPr>
        <p:txBody>
          <a:bodyPr vert="horz" lIns="91440" tIns="45720" rIns="91440" bIns="45720" rtlCol="0" anchor="ctr">
            <a:normAutofit/>
          </a:bodyPr>
          <a:lstStyle/>
          <a:p>
            <a:r>
              <a:rPr lang="en-US" sz="4800" kern="1200">
                <a:solidFill>
                  <a:schemeClr val="bg1"/>
                </a:solidFill>
                <a:latin typeface="+mj-lt"/>
                <a:ea typeface="+mj-ea"/>
                <a:cs typeface="+mj-cs"/>
              </a:rPr>
              <a:t>Hoogste kwaliteit en toch goedkoop en met de modernste tools en ook  met persoonlijke adviseur!!</a:t>
            </a:r>
          </a:p>
        </p:txBody>
      </p:sp>
      <p:sp>
        <p:nvSpPr>
          <p:cNvPr id="3" name="Tijdelijke aanduiding voor tekst 2">
            <a:extLst>
              <a:ext uri="{FF2B5EF4-FFF2-40B4-BE49-F238E27FC236}">
                <a16:creationId xmlns:a16="http://schemas.microsoft.com/office/drawing/2014/main" id="{3C7478D6-2119-F93B-C941-5D43C1665A16}"/>
              </a:ext>
            </a:extLst>
          </p:cNvPr>
          <p:cNvSpPr>
            <a:spLocks noGrp="1"/>
          </p:cNvSpPr>
          <p:nvPr>
            <p:ph type="body" idx="1"/>
          </p:nvPr>
        </p:nvSpPr>
        <p:spPr>
          <a:xfrm>
            <a:off x="6464410" y="841247"/>
            <a:ext cx="4484536" cy="5340097"/>
          </a:xfrm>
        </p:spPr>
        <p:txBody>
          <a:bodyPr vert="horz" lIns="91440" tIns="45720" rIns="91440" bIns="45720" rtlCol="0" anchor="ctr">
            <a:normAutofit/>
          </a:bodyPr>
          <a:lstStyle/>
          <a:p>
            <a:r>
              <a:rPr lang="en-US" sz="1500">
                <a:solidFill>
                  <a:schemeClr val="tx2"/>
                </a:solidFill>
              </a:rPr>
              <a:t>Oei ;ja we zijn de GOEDKOOPSTE BROKER in europa</a:t>
            </a:r>
          </a:p>
          <a:p>
            <a:r>
              <a:rPr lang="en-US" sz="1500">
                <a:solidFill>
                  <a:schemeClr val="tx2"/>
                </a:solidFill>
              </a:rPr>
              <a:t>Ja ons platform is het meest professioneel,,plus ook een basic  dus beiden toppers</a:t>
            </a:r>
          </a:p>
          <a:p>
            <a:r>
              <a:rPr lang="en-US" sz="1500">
                <a:solidFill>
                  <a:schemeClr val="tx2"/>
                </a:solidFill>
              </a:rPr>
              <a:t>Och ja onze klanten  behoren tot de top beleggers</a:t>
            </a:r>
          </a:p>
          <a:p>
            <a:r>
              <a:rPr lang="en-US" sz="1500">
                <a:solidFill>
                  <a:schemeClr val="tx2"/>
                </a:solidFill>
              </a:rPr>
              <a:t>En ja onze klanten  zijn geen hangmat beleggers</a:t>
            </a:r>
          </a:p>
          <a:p>
            <a:r>
              <a:rPr lang="en-US" sz="1500">
                <a:solidFill>
                  <a:schemeClr val="tx2"/>
                </a:solidFill>
              </a:rPr>
              <a:t>Onze klanten volgen hun portefeuille steeds scherp op</a:t>
            </a:r>
          </a:p>
          <a:p>
            <a:r>
              <a:rPr lang="en-US" sz="1500">
                <a:solidFill>
                  <a:schemeClr val="tx2"/>
                </a:solidFill>
              </a:rPr>
              <a:t>Ze lezen onze weekberichten  en reageren</a:t>
            </a:r>
          </a:p>
          <a:p>
            <a:r>
              <a:rPr lang="en-US" sz="1500">
                <a:solidFill>
                  <a:schemeClr val="tx2"/>
                </a:solidFill>
              </a:rPr>
              <a:t>Ja niet iedereen is onmiddellijk weg met beleggen daarom dat ons kantoor hun dagelijks daarin helpt ,,dus de meest moderne tools met de aanpak van vroeger ,,,een assistent die geen computer is maar een MENS</a:t>
            </a:r>
          </a:p>
          <a:p>
            <a:r>
              <a:rPr lang="en-US" sz="1500">
                <a:solidFill>
                  <a:schemeClr val="tx2"/>
                </a:solidFill>
              </a:rPr>
              <a:t>Dus de beste combinatie  modernste tools met uw persoonlijke assistent beheerder/adviseur</a:t>
            </a:r>
          </a:p>
          <a:p>
            <a:r>
              <a:rPr lang="en-US" sz="1500">
                <a:solidFill>
                  <a:schemeClr val="tx2"/>
                </a:solidFill>
              </a:rPr>
              <a:t>En ja wij zijn tussen 50% à 90% goedkoper dan onze collegas,,omdat wij een wereldspeler zijn die aanwezig is in 100 landen !!</a:t>
            </a:r>
          </a:p>
          <a:p>
            <a:endParaRPr lang="en-US" sz="1500">
              <a:solidFill>
                <a:schemeClr val="tx2"/>
              </a:solidFill>
            </a:endParaRPr>
          </a:p>
        </p:txBody>
      </p:sp>
      <p:sp>
        <p:nvSpPr>
          <p:cNvPr id="4" name="Tekstvak 3">
            <a:extLst>
              <a:ext uri="{FF2B5EF4-FFF2-40B4-BE49-F238E27FC236}">
                <a16:creationId xmlns:a16="http://schemas.microsoft.com/office/drawing/2014/main" id="{BCDA59C8-16E3-696D-AA42-1D81C04B8FE1}"/>
              </a:ext>
            </a:extLst>
          </p:cNvPr>
          <p:cNvSpPr txBox="1"/>
          <p:nvPr/>
        </p:nvSpPr>
        <p:spPr>
          <a:xfrm>
            <a:off x="884255" y="5918479"/>
            <a:ext cx="10630411" cy="769441"/>
          </a:xfrm>
          <a:prstGeom prst="rect">
            <a:avLst/>
          </a:prstGeom>
          <a:noFill/>
        </p:spPr>
        <p:txBody>
          <a:bodyPr wrap="square" rtlCol="0">
            <a:spAutoFit/>
          </a:bodyPr>
          <a:lstStyle/>
          <a:p>
            <a:pPr>
              <a:spcAft>
                <a:spcPts val="600"/>
              </a:spcAft>
            </a:pPr>
            <a:r>
              <a:rPr lang="nl-BE" sz="3200" b="1" dirty="0">
                <a:solidFill>
                  <a:srgbClr val="FF0000"/>
                </a:solidFill>
              </a:rPr>
              <a:t>Dat zijn de voordelen van </a:t>
            </a:r>
            <a:r>
              <a:rPr lang="nl-BE" sz="4400" b="1" dirty="0">
                <a:solidFill>
                  <a:schemeClr val="accent4">
                    <a:lumMod val="50000"/>
                  </a:schemeClr>
                </a:solidFill>
                <a:highlight>
                  <a:srgbClr val="FFFF00"/>
                </a:highlight>
              </a:rPr>
              <a:t>Beurs TRADE </a:t>
            </a:r>
            <a:r>
              <a:rPr lang="nl-BE" b="1" dirty="0" err="1">
                <a:solidFill>
                  <a:srgbClr val="FF0000"/>
                </a:solidFill>
                <a:highlight>
                  <a:srgbClr val="FFFF00"/>
                </a:highlight>
              </a:rPr>
              <a:t>belgium</a:t>
            </a:r>
            <a:endParaRPr lang="nl-BE" b="1" dirty="0">
              <a:solidFill>
                <a:srgbClr val="FF0000"/>
              </a:solidFill>
              <a:highlight>
                <a:srgbClr val="FFFF00"/>
              </a:highlight>
            </a:endParaRPr>
          </a:p>
        </p:txBody>
      </p:sp>
    </p:spTree>
    <p:extLst>
      <p:ext uri="{BB962C8B-B14F-4D97-AF65-F5344CB8AC3E}">
        <p14:creationId xmlns:p14="http://schemas.microsoft.com/office/powerpoint/2010/main" val="2865048880"/>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630836C5-85C4-E494-5F34-FC12B68B883F}"/>
              </a:ext>
            </a:extLst>
          </p:cNvPr>
          <p:cNvPicPr>
            <a:picLocks noChangeAspect="1"/>
          </p:cNvPicPr>
          <p:nvPr/>
        </p:nvPicPr>
        <p:blipFill>
          <a:blip r:embed="rId3"/>
          <a:stretch>
            <a:fillRect/>
          </a:stretch>
        </p:blipFill>
        <p:spPr>
          <a:xfrm>
            <a:off x="-126488" y="0"/>
            <a:ext cx="11931267" cy="6858000"/>
          </a:xfrm>
          <a:prstGeom prst="rect">
            <a:avLst/>
          </a:prstGeom>
        </p:spPr>
      </p:pic>
      <p:sp>
        <p:nvSpPr>
          <p:cNvPr id="7" name="Tekstvak 6">
            <a:extLst>
              <a:ext uri="{FF2B5EF4-FFF2-40B4-BE49-F238E27FC236}">
                <a16:creationId xmlns:a16="http://schemas.microsoft.com/office/drawing/2014/main" id="{6A10C189-DBE8-4187-DD23-E4D25D642AE5}"/>
              </a:ext>
            </a:extLst>
          </p:cNvPr>
          <p:cNvSpPr txBox="1"/>
          <p:nvPr/>
        </p:nvSpPr>
        <p:spPr>
          <a:xfrm>
            <a:off x="4705564" y="770562"/>
            <a:ext cx="6524090" cy="646331"/>
          </a:xfrm>
          <a:prstGeom prst="rect">
            <a:avLst/>
          </a:prstGeom>
          <a:noFill/>
        </p:spPr>
        <p:txBody>
          <a:bodyPr wrap="square" rtlCol="0">
            <a:spAutoFit/>
          </a:bodyPr>
          <a:lstStyle/>
          <a:p>
            <a:r>
              <a:rPr lang="nl-BE" b="1" dirty="0">
                <a:solidFill>
                  <a:schemeClr val="bg1"/>
                </a:solidFill>
                <a:highlight>
                  <a:srgbClr val="FFFF00"/>
                </a:highlight>
              </a:rPr>
              <a:t>Stapt in  bij ons via het kantoor  wij leggen jullie alles mooi uit </a:t>
            </a:r>
          </a:p>
          <a:p>
            <a:r>
              <a:rPr lang="nl-BE" b="1" dirty="0">
                <a:solidFill>
                  <a:schemeClr val="bg1"/>
                </a:solidFill>
                <a:highlight>
                  <a:srgbClr val="FFFF00"/>
                </a:highlight>
              </a:rPr>
              <a:t>Wij zijn de private afdeling van mexem hier in 	BELGIË</a:t>
            </a:r>
          </a:p>
        </p:txBody>
      </p:sp>
    </p:spTree>
    <p:extLst>
      <p:ext uri="{BB962C8B-B14F-4D97-AF65-F5344CB8AC3E}">
        <p14:creationId xmlns:p14="http://schemas.microsoft.com/office/powerpoint/2010/main" val="134776249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4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63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A04B77FD-4AFF-FA67-5082-F4B87616FD56}"/>
              </a:ext>
            </a:extLst>
          </p:cNvPr>
          <p:cNvPicPr>
            <a:picLocks noChangeAspect="1"/>
          </p:cNvPicPr>
          <p:nvPr/>
        </p:nvPicPr>
        <p:blipFill>
          <a:blip r:embed="rId2"/>
          <a:stretch>
            <a:fillRect/>
          </a:stretch>
        </p:blipFill>
        <p:spPr>
          <a:xfrm>
            <a:off x="643467" y="716364"/>
            <a:ext cx="10905066" cy="5425271"/>
          </a:xfrm>
          <a:prstGeom prst="rect">
            <a:avLst/>
          </a:prstGeom>
        </p:spPr>
      </p:pic>
    </p:spTree>
    <p:extLst>
      <p:ext uri="{BB962C8B-B14F-4D97-AF65-F5344CB8AC3E}">
        <p14:creationId xmlns:p14="http://schemas.microsoft.com/office/powerpoint/2010/main" val="166975796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42">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44">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46" name="Rectangle 45">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46">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48">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51BA3D3C-64A3-588A-C4AF-C3163A31007F}"/>
              </a:ext>
            </a:extLst>
          </p:cNvPr>
          <p:cNvPicPr>
            <a:picLocks noChangeAspect="1"/>
          </p:cNvPicPr>
          <p:nvPr/>
        </p:nvPicPr>
        <p:blipFill>
          <a:blip r:embed="rId2"/>
          <a:stretch>
            <a:fillRect/>
          </a:stretch>
        </p:blipFill>
        <p:spPr>
          <a:xfrm>
            <a:off x="1941816" y="0"/>
            <a:ext cx="6964764" cy="6858000"/>
          </a:xfrm>
          <a:prstGeom prst="rect">
            <a:avLst/>
          </a:prstGeom>
        </p:spPr>
      </p:pic>
      <p:sp>
        <p:nvSpPr>
          <p:cNvPr id="5" name="Tekstvak 4">
            <a:extLst>
              <a:ext uri="{FF2B5EF4-FFF2-40B4-BE49-F238E27FC236}">
                <a16:creationId xmlns:a16="http://schemas.microsoft.com/office/drawing/2014/main" id="{21BDE8D4-557F-626E-0020-AD5DBBAABD68}"/>
              </a:ext>
            </a:extLst>
          </p:cNvPr>
          <p:cNvSpPr txBox="1"/>
          <p:nvPr/>
        </p:nvSpPr>
        <p:spPr>
          <a:xfrm>
            <a:off x="9493320" y="2260315"/>
            <a:ext cx="2291137" cy="2031325"/>
          </a:xfrm>
          <a:prstGeom prst="rect">
            <a:avLst/>
          </a:prstGeom>
          <a:noFill/>
        </p:spPr>
        <p:txBody>
          <a:bodyPr wrap="square" rtlCol="0">
            <a:spAutoFit/>
          </a:bodyPr>
          <a:lstStyle/>
          <a:p>
            <a:r>
              <a:rPr lang="nl-BE" dirty="0">
                <a:solidFill>
                  <a:srgbClr val="FF0000"/>
                </a:solidFill>
                <a:highlight>
                  <a:srgbClr val="FFFF00"/>
                </a:highlight>
              </a:rPr>
              <a:t>Dit is wat AI zegt over</a:t>
            </a:r>
          </a:p>
          <a:p>
            <a:r>
              <a:rPr lang="nl-BE" dirty="0">
                <a:solidFill>
                  <a:srgbClr val="FF0000"/>
                </a:solidFill>
                <a:highlight>
                  <a:srgbClr val="FFFF00"/>
                </a:highlight>
              </a:rPr>
              <a:t>Onze firma </a:t>
            </a:r>
          </a:p>
          <a:p>
            <a:endParaRPr lang="nl-BE" dirty="0">
              <a:solidFill>
                <a:srgbClr val="FF0000"/>
              </a:solidFill>
              <a:highlight>
                <a:srgbClr val="FFFF00"/>
              </a:highlight>
            </a:endParaRPr>
          </a:p>
          <a:p>
            <a:r>
              <a:rPr lang="nl-BE" dirty="0">
                <a:solidFill>
                  <a:srgbClr val="FF0000"/>
                </a:solidFill>
                <a:highlight>
                  <a:srgbClr val="FFFF00"/>
                </a:highlight>
              </a:rPr>
              <a:t>Wij zijn een TOP broker</a:t>
            </a:r>
          </a:p>
          <a:p>
            <a:endParaRPr lang="nl-BE" dirty="0">
              <a:solidFill>
                <a:srgbClr val="FF0000"/>
              </a:solidFill>
              <a:highlight>
                <a:srgbClr val="FFFF00"/>
              </a:highlight>
            </a:endParaRPr>
          </a:p>
          <a:p>
            <a:r>
              <a:rPr lang="nl-BE" dirty="0">
                <a:solidFill>
                  <a:srgbClr val="FF0000"/>
                </a:solidFill>
                <a:highlight>
                  <a:srgbClr val="FFFF00"/>
                </a:highlight>
              </a:rPr>
              <a:t>Bedankt AI</a:t>
            </a:r>
          </a:p>
        </p:txBody>
      </p:sp>
    </p:spTree>
    <p:extLst>
      <p:ext uri="{BB962C8B-B14F-4D97-AF65-F5344CB8AC3E}">
        <p14:creationId xmlns:p14="http://schemas.microsoft.com/office/powerpoint/2010/main" val="257697590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11AD3B3-1732-6BE5-109B-1A5329CCE68C}"/>
              </a:ext>
            </a:extLst>
          </p:cNvPr>
          <p:cNvSpPr/>
          <p:nvPr/>
        </p:nvSpPr>
        <p:spPr>
          <a:xfrm>
            <a:off x="3371904" y="2451236"/>
            <a:ext cx="3140165"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dirty="0">
                <a:ln w="0"/>
                <a:solidFill>
                  <a:srgbClr val="FF0000"/>
                </a:solidFill>
                <a:effectLst>
                  <a:outerShdw blurRad="38100" dist="25400" dir="5400000" algn="ctr" rotWithShape="0">
                    <a:srgbClr val="6E747A">
                      <a:alpha val="43000"/>
                    </a:srgbClr>
                  </a:outerShdw>
                </a:effectLst>
              </a:rPr>
              <a:t>Beurs</a:t>
            </a:r>
          </a:p>
        </p:txBody>
      </p:sp>
      <p:sp>
        <p:nvSpPr>
          <p:cNvPr id="4" name="Rechthoek 3">
            <a:extLst>
              <a:ext uri="{FF2B5EF4-FFF2-40B4-BE49-F238E27FC236}">
                <a16:creationId xmlns:a16="http://schemas.microsoft.com/office/drawing/2014/main" id="{C80932DF-4816-B3B8-D751-CF60F40DADD6}"/>
              </a:ext>
            </a:extLst>
          </p:cNvPr>
          <p:cNvSpPr/>
          <p:nvPr/>
        </p:nvSpPr>
        <p:spPr>
          <a:xfrm>
            <a:off x="3371904" y="3613665"/>
            <a:ext cx="3263394"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cap="none" spc="0" dirty="0" err="1">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rPr>
              <a:t>Bourse</a:t>
            </a:r>
            <a:endParaRPr lang="nl-NL" sz="5400" b="1" cap="none" spc="0"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endParaRPr>
          </a:p>
        </p:txBody>
      </p:sp>
      <p:sp>
        <p:nvSpPr>
          <p:cNvPr id="5" name="Rechthoek 4">
            <a:extLst>
              <a:ext uri="{FF2B5EF4-FFF2-40B4-BE49-F238E27FC236}">
                <a16:creationId xmlns:a16="http://schemas.microsoft.com/office/drawing/2014/main" id="{3107DBAA-5EE6-D03A-3C31-B7EE69844249}"/>
              </a:ext>
            </a:extLst>
          </p:cNvPr>
          <p:cNvSpPr/>
          <p:nvPr/>
        </p:nvSpPr>
        <p:spPr>
          <a:xfrm>
            <a:off x="6242002" y="2321004"/>
            <a:ext cx="4598567" cy="2215991"/>
          </a:xfrm>
          <a:prstGeom prst="rect">
            <a:avLst/>
          </a:prstGeom>
          <a:noFill/>
        </p:spPr>
        <p:txBody>
          <a:bodyPr wrap="none" lIns="91440" tIns="45720" rIns="91440" bIns="45720">
            <a:spAutoFit/>
          </a:bodyPr>
          <a:lstStyle/>
          <a:p>
            <a:pPr algn="ctr"/>
            <a:r>
              <a:rPr lang="nl-NL" sz="13800" b="1" cap="none" spc="0" dirty="0">
                <a:ln w="13462">
                  <a:solidFill>
                    <a:schemeClr val="bg1"/>
                  </a:solidFill>
                  <a:prstDash val="solid"/>
                </a:ln>
                <a:effectLst>
                  <a:outerShdw dist="38100" dir="2700000" algn="bl" rotWithShape="0">
                    <a:schemeClr val="accent5"/>
                  </a:outerShdw>
                </a:effectLst>
              </a:rPr>
              <a:t>Trade</a:t>
            </a:r>
          </a:p>
        </p:txBody>
      </p:sp>
      <p:sp>
        <p:nvSpPr>
          <p:cNvPr id="6" name="Rechthoek 5">
            <a:extLst>
              <a:ext uri="{FF2B5EF4-FFF2-40B4-BE49-F238E27FC236}">
                <a16:creationId xmlns:a16="http://schemas.microsoft.com/office/drawing/2014/main" id="{A69694E8-1CF7-CB63-A1D8-A2A96DF1E799}"/>
              </a:ext>
            </a:extLst>
          </p:cNvPr>
          <p:cNvSpPr/>
          <p:nvPr/>
        </p:nvSpPr>
        <p:spPr>
          <a:xfrm>
            <a:off x="9206827" y="4445004"/>
            <a:ext cx="2162130" cy="757055"/>
          </a:xfrm>
          <a:prstGeom prst="rect">
            <a:avLst/>
          </a:prstGeom>
          <a:noFill/>
        </p:spPr>
        <p:txBody>
          <a:bodyPr wrap="none" lIns="91440" tIns="45720" rIns="91440" bIns="45720">
            <a:normAutofit/>
          </a:bodyPr>
          <a:lstStyle/>
          <a:p>
            <a:pPr algn="ctr"/>
            <a:r>
              <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nl-NL"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by </a:t>
            </a:r>
            <a:r>
              <a:rPr lang="nl-NL"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Busschaert&amp;co</a:t>
            </a:r>
            <a:endPar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endParaRPr>
          </a:p>
        </p:txBody>
      </p:sp>
      <p:sp>
        <p:nvSpPr>
          <p:cNvPr id="9" name="Rechthoek 8">
            <a:extLst>
              <a:ext uri="{FF2B5EF4-FFF2-40B4-BE49-F238E27FC236}">
                <a16:creationId xmlns:a16="http://schemas.microsoft.com/office/drawing/2014/main" id="{13926419-98DF-3E94-5EE0-2A2C9C3968A3}"/>
              </a:ext>
            </a:extLst>
          </p:cNvPr>
          <p:cNvSpPr/>
          <p:nvPr/>
        </p:nvSpPr>
        <p:spPr>
          <a:xfrm>
            <a:off x="5801360" y="164584"/>
            <a:ext cx="6537316" cy="2259220"/>
          </a:xfrm>
          <a:prstGeom prst="rect">
            <a:avLst/>
          </a:prstGeom>
          <a:noFill/>
        </p:spPr>
        <p:txBody>
          <a:bodyPr wrap="square" lIns="91440" tIns="45720" rIns="91440" bIns="45720">
            <a:norm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BEURS .</a:t>
            </a:r>
            <a:r>
              <a:rPr lang="nl-BE" sz="5400" b="1" cap="none" spc="0" dirty="0">
                <a:ln w="6600">
                  <a:solidFill>
                    <a:schemeClr val="accent2"/>
                  </a:solidFill>
                  <a:prstDash val="solid"/>
                </a:ln>
                <a:solidFill>
                  <a:srgbClr val="FFFFFF"/>
                </a:solidFill>
                <a:effectLst>
                  <a:outerShdw dist="38100" dir="2700000" algn="tl" rotWithShape="0">
                    <a:schemeClr val="accent2"/>
                  </a:outerShdw>
                </a:effectLst>
              </a:rPr>
              <a:t>TRADE. </a:t>
            </a:r>
            <a:r>
              <a:rPr lang="nl-BE" sz="2800" b="1" cap="none" spc="0" dirty="0">
                <a:ln w="6600">
                  <a:solidFill>
                    <a:schemeClr val="accent2"/>
                  </a:solidFill>
                  <a:prstDash val="solid"/>
                </a:ln>
                <a:solidFill>
                  <a:srgbClr val="FFFFFF"/>
                </a:solidFill>
                <a:effectLst>
                  <a:outerShdw dist="38100" dir="2700000" algn="tl" rotWithShape="0">
                    <a:schemeClr val="accent2"/>
                  </a:outerShdw>
                </a:effectLst>
              </a:rPr>
              <a:t>Belgium</a:t>
            </a:r>
          </a:p>
          <a:p>
            <a:pPr algn="ctr"/>
            <a:r>
              <a:rPr lang="nl-BE" sz="1400" b="1" cap="none" spc="0">
                <a:ln w="6600">
                  <a:solidFill>
                    <a:schemeClr val="accent2"/>
                  </a:solidFill>
                  <a:prstDash val="solid"/>
                </a:ln>
                <a:solidFill>
                  <a:srgbClr val="FFFFFF"/>
                </a:solidFill>
                <a:effectLst>
                  <a:outerShdw dist="38100" dir="2700000" algn="tl" rotWithShape="0">
                    <a:schemeClr val="accent2"/>
                  </a:outerShdw>
                </a:effectLst>
              </a:rPr>
              <a:t>Busschaert</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Afbeelding 12">
            <a:extLst>
              <a:ext uri="{FF2B5EF4-FFF2-40B4-BE49-F238E27FC236}">
                <a16:creationId xmlns:a16="http://schemas.microsoft.com/office/drawing/2014/main" id="{C4722DFE-3357-82B5-9B83-B6B3B0450A2A}"/>
              </a:ext>
            </a:extLst>
          </p:cNvPr>
          <p:cNvPicPr>
            <a:picLocks noChangeAspect="1"/>
          </p:cNvPicPr>
          <p:nvPr/>
        </p:nvPicPr>
        <p:blipFill>
          <a:blip r:embed="rId2"/>
          <a:stretch>
            <a:fillRect/>
          </a:stretch>
        </p:blipFill>
        <p:spPr>
          <a:xfrm>
            <a:off x="2381304" y="467253"/>
            <a:ext cx="3347973" cy="1043991"/>
          </a:xfrm>
          <a:prstGeom prst="rect">
            <a:avLst/>
          </a:prstGeom>
        </p:spPr>
      </p:pic>
      <p:sp>
        <p:nvSpPr>
          <p:cNvPr id="3" name="Rechthoek 2">
            <a:extLst>
              <a:ext uri="{FF2B5EF4-FFF2-40B4-BE49-F238E27FC236}">
                <a16:creationId xmlns:a16="http://schemas.microsoft.com/office/drawing/2014/main" id="{CC097785-BDAA-2400-7A66-1A68FDFD435F}"/>
              </a:ext>
            </a:extLst>
          </p:cNvPr>
          <p:cNvSpPr/>
          <p:nvPr/>
        </p:nvSpPr>
        <p:spPr>
          <a:xfrm>
            <a:off x="1092163" y="5229491"/>
            <a:ext cx="9722854"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9600" b="1" cap="none" spc="0" dirty="0">
                <a:ln/>
                <a:solidFill>
                  <a:srgbClr val="FFFF00"/>
                </a:solidFill>
                <a:effectLst/>
              </a:rPr>
              <a:t>U</a:t>
            </a:r>
            <a:r>
              <a:rPr lang="nl-NL" sz="8000" b="1" cap="none" spc="0" dirty="0">
                <a:ln/>
                <a:solidFill>
                  <a:srgbClr val="FFFF00"/>
                </a:solidFill>
                <a:effectLst/>
              </a:rPr>
              <a:t>w Europese Broker</a:t>
            </a:r>
            <a:endParaRPr lang="nl-NL" sz="9600" b="1" cap="none" spc="0" dirty="0">
              <a:ln/>
              <a:solidFill>
                <a:srgbClr val="FFFF00"/>
              </a:solidFill>
              <a:effectLst/>
            </a:endParaRPr>
          </a:p>
        </p:txBody>
      </p:sp>
      <p:sp>
        <p:nvSpPr>
          <p:cNvPr id="8" name="Tekstvak 7">
            <a:extLst>
              <a:ext uri="{FF2B5EF4-FFF2-40B4-BE49-F238E27FC236}">
                <a16:creationId xmlns:a16="http://schemas.microsoft.com/office/drawing/2014/main" id="{040D6BA6-70FB-F55D-7903-EBA1D872E35C}"/>
              </a:ext>
            </a:extLst>
          </p:cNvPr>
          <p:cNvSpPr txBox="1"/>
          <p:nvPr/>
        </p:nvSpPr>
        <p:spPr>
          <a:xfrm>
            <a:off x="9622350" y="989249"/>
            <a:ext cx="6108568" cy="307777"/>
          </a:xfrm>
          <a:prstGeom prst="rect">
            <a:avLst/>
          </a:prstGeom>
          <a:noFill/>
        </p:spPr>
        <p:txBody>
          <a:bodyPr wrap="square">
            <a:spAutoFit/>
          </a:bodyPr>
          <a:lstStyle/>
          <a:p>
            <a:r>
              <a:rPr lang="nl-NL" sz="1400" b="1" cap="none" spc="0" dirty="0">
                <a:ln/>
                <a:solidFill>
                  <a:srgbClr val="FFFF00"/>
                </a:solidFill>
                <a:effectLst/>
              </a:rPr>
              <a:t>beursagent mexem </a:t>
            </a:r>
            <a:r>
              <a:rPr lang="nl-NL" sz="1400" b="1" cap="none" spc="0" dirty="0" err="1">
                <a:ln/>
                <a:solidFill>
                  <a:srgbClr val="FFFF00"/>
                </a:solidFill>
                <a:effectLst/>
              </a:rPr>
              <a:t>ltd</a:t>
            </a:r>
            <a:endParaRPr lang="nl-BE" sz="1400" dirty="0"/>
          </a:p>
        </p:txBody>
      </p:sp>
    </p:spTree>
    <p:extLst>
      <p:ext uri="{BB962C8B-B14F-4D97-AF65-F5344CB8AC3E}">
        <p14:creationId xmlns:p14="http://schemas.microsoft.com/office/powerpoint/2010/main" val="766417534"/>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6" name="Rectangle 147">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F7FF148-7036-904A-332F-2E4DDC7834DB}"/>
              </a:ext>
            </a:extLst>
          </p:cNvPr>
          <p:cNvSpPr>
            <a:spLocks noGrp="1"/>
          </p:cNvSpPr>
          <p:nvPr>
            <p:ph type="title"/>
          </p:nvPr>
        </p:nvSpPr>
        <p:spPr>
          <a:xfrm>
            <a:off x="638884" y="5792164"/>
            <a:ext cx="10909640" cy="1065836"/>
          </a:xfrm>
        </p:spPr>
        <p:txBody>
          <a:bodyPr vert="horz" lIns="91440" tIns="45720" rIns="91440" bIns="45720" rtlCol="0" anchor="ctr">
            <a:normAutofit/>
          </a:bodyPr>
          <a:lstStyle/>
          <a:p>
            <a:pPr algn="ctr"/>
            <a:br>
              <a:rPr lang="en-US" sz="3100" dirty="0"/>
            </a:br>
            <a:r>
              <a:rPr lang="en-US" sz="3100" b="1" dirty="0"/>
              <a:t>www.goldbugs.finance/gouden-munten</a:t>
            </a:r>
            <a:r>
              <a:rPr lang="en-US" sz="3100" dirty="0"/>
              <a:t>/</a:t>
            </a:r>
          </a:p>
        </p:txBody>
      </p:sp>
      <p:sp>
        <p:nvSpPr>
          <p:cNvPr id="3" name="Tijdelijke aanduiding voor tekst 2">
            <a:extLst>
              <a:ext uri="{FF2B5EF4-FFF2-40B4-BE49-F238E27FC236}">
                <a16:creationId xmlns:a16="http://schemas.microsoft.com/office/drawing/2014/main" id="{ADB2729E-D61E-03EF-1AAB-1C580D87162A}"/>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marL="0" indent="0" algn="ctr">
              <a:buNone/>
            </a:pPr>
            <a:r>
              <a:rPr lang="en-US" sz="2400" b="1" cap="none" spc="0" dirty="0">
                <a:ln w="22225">
                  <a:solidFill>
                    <a:schemeClr val="accent2"/>
                  </a:solidFill>
                  <a:prstDash val="solid"/>
                </a:ln>
                <a:effectLst/>
              </a:rPr>
              <a:t>Goldbugs </a:t>
            </a:r>
            <a:r>
              <a:rPr lang="en-US" sz="2400" b="1" cap="none" spc="0" dirty="0" err="1">
                <a:ln w="22225">
                  <a:solidFill>
                    <a:schemeClr val="accent2"/>
                  </a:solidFill>
                  <a:prstDash val="solid"/>
                </a:ln>
                <a:effectLst/>
              </a:rPr>
              <a:t>uw</a:t>
            </a:r>
            <a:r>
              <a:rPr lang="en-US" sz="2400" b="1" cap="none" spc="0" dirty="0">
                <a:ln w="22225">
                  <a:solidFill>
                    <a:schemeClr val="accent2"/>
                  </a:solidFill>
                  <a:prstDash val="solid"/>
                </a:ln>
                <a:effectLst/>
              </a:rPr>
              <a:t> </a:t>
            </a:r>
            <a:r>
              <a:rPr lang="en-US" sz="2400" b="1" cap="none" spc="0" dirty="0" err="1">
                <a:ln w="22225">
                  <a:solidFill>
                    <a:schemeClr val="accent2"/>
                  </a:solidFill>
                  <a:prstDash val="solid"/>
                </a:ln>
                <a:effectLst/>
              </a:rPr>
              <a:t>goudbroker</a:t>
            </a:r>
            <a:endParaRPr lang="en-US" sz="2400" b="1" cap="none" spc="0" dirty="0">
              <a:ln w="22225">
                <a:solidFill>
                  <a:schemeClr val="accent2"/>
                </a:solidFill>
                <a:prstDash val="solid"/>
              </a:ln>
              <a:effectLst/>
            </a:endParaRPr>
          </a:p>
        </p:txBody>
      </p:sp>
      <p:pic>
        <p:nvPicPr>
          <p:cNvPr id="12" name="Afbeelding 11">
            <a:extLst>
              <a:ext uri="{FF2B5EF4-FFF2-40B4-BE49-F238E27FC236}">
                <a16:creationId xmlns:a16="http://schemas.microsoft.com/office/drawing/2014/main" id="{941CE63E-C004-0AC1-85D1-26DE1564A9FB}"/>
              </a:ext>
            </a:extLst>
          </p:cNvPr>
          <p:cNvPicPr>
            <a:picLocks noChangeAspect="1"/>
          </p:cNvPicPr>
          <p:nvPr/>
        </p:nvPicPr>
        <p:blipFill>
          <a:blip r:embed="rId3"/>
          <a:stretch>
            <a:fillRect/>
          </a:stretch>
        </p:blipFill>
        <p:spPr>
          <a:xfrm>
            <a:off x="0" y="320039"/>
            <a:ext cx="7232903" cy="5221174"/>
          </a:xfrm>
          <a:prstGeom prst="rect">
            <a:avLst/>
          </a:prstGeom>
        </p:spPr>
      </p:pic>
      <p:pic>
        <p:nvPicPr>
          <p:cNvPr id="5" name="Afbeelding 4">
            <a:extLst>
              <a:ext uri="{FF2B5EF4-FFF2-40B4-BE49-F238E27FC236}">
                <a16:creationId xmlns:a16="http://schemas.microsoft.com/office/drawing/2014/main" id="{68BE6EE7-8F90-E2C1-40B5-4FE5F7300FEC}"/>
              </a:ext>
            </a:extLst>
          </p:cNvPr>
          <p:cNvPicPr>
            <a:picLocks noChangeAspect="1"/>
          </p:cNvPicPr>
          <p:nvPr/>
        </p:nvPicPr>
        <p:blipFill>
          <a:blip r:embed="rId4"/>
          <a:stretch>
            <a:fillRect/>
          </a:stretch>
        </p:blipFill>
        <p:spPr>
          <a:xfrm>
            <a:off x="7391897" y="3027049"/>
            <a:ext cx="4636008" cy="898306"/>
          </a:xfrm>
          <a:prstGeom prst="rect">
            <a:avLst/>
          </a:prstGeom>
        </p:spPr>
      </p:pic>
      <p:sp>
        <p:nvSpPr>
          <p:cNvPr id="16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hthoek 5">
            <a:extLst>
              <a:ext uri="{FF2B5EF4-FFF2-40B4-BE49-F238E27FC236}">
                <a16:creationId xmlns:a16="http://schemas.microsoft.com/office/drawing/2014/main" id="{6892BF5F-9153-ED27-865C-0863602B3E3B}"/>
              </a:ext>
            </a:extLst>
          </p:cNvPr>
          <p:cNvSpPr/>
          <p:nvPr/>
        </p:nvSpPr>
        <p:spPr>
          <a:xfrm>
            <a:off x="8987748" y="4126508"/>
            <a:ext cx="1444306" cy="923330"/>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Live</a:t>
            </a:r>
          </a:p>
        </p:txBody>
      </p:sp>
      <p:pic>
        <p:nvPicPr>
          <p:cNvPr id="7" name="Afbeelding 6">
            <a:extLst>
              <a:ext uri="{FF2B5EF4-FFF2-40B4-BE49-F238E27FC236}">
                <a16:creationId xmlns:a16="http://schemas.microsoft.com/office/drawing/2014/main" id="{78399301-78C4-56D5-B23C-1F815CBE018B}"/>
              </a:ext>
            </a:extLst>
          </p:cNvPr>
          <p:cNvPicPr>
            <a:picLocks noChangeAspect="1"/>
          </p:cNvPicPr>
          <p:nvPr/>
        </p:nvPicPr>
        <p:blipFill>
          <a:blip r:embed="rId5"/>
          <a:stretch>
            <a:fillRect/>
          </a:stretch>
        </p:blipFill>
        <p:spPr>
          <a:xfrm>
            <a:off x="8296112" y="251267"/>
            <a:ext cx="3252412" cy="2574629"/>
          </a:xfrm>
          <a:prstGeom prst="rect">
            <a:avLst/>
          </a:prstGeom>
        </p:spPr>
      </p:pic>
    </p:spTree>
    <p:extLst>
      <p:ext uri="{BB962C8B-B14F-4D97-AF65-F5344CB8AC3E}">
        <p14:creationId xmlns:p14="http://schemas.microsoft.com/office/powerpoint/2010/main" val="2223258566"/>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6" name="Picture 395">
            <a:extLst>
              <a:ext uri="{FF2B5EF4-FFF2-40B4-BE49-F238E27FC236}">
                <a16:creationId xmlns:a16="http://schemas.microsoft.com/office/drawing/2014/main" id="{99135F0C-F5B6-C705-4B1C-EFB20BC885BC}"/>
              </a:ext>
            </a:extLst>
          </p:cNvPr>
          <p:cNvPicPr>
            <a:picLocks noChangeAspect="1"/>
          </p:cNvPicPr>
          <p:nvPr/>
        </p:nvPicPr>
        <p:blipFill>
          <a:blip r:embed="rId3">
            <a:duotone>
              <a:schemeClr val="bg2">
                <a:shade val="45000"/>
                <a:satMod val="135000"/>
              </a:schemeClr>
              <a:prstClr val="white"/>
            </a:duotone>
          </a:blip>
          <a:srcRect l="3545" t="23894" r="4112" b="-1"/>
          <a:stretch>
            <a:fillRect/>
          </a:stretch>
        </p:blipFill>
        <p:spPr>
          <a:xfrm>
            <a:off x="20" y="10"/>
            <a:ext cx="12191980" cy="6857990"/>
          </a:xfrm>
          <a:prstGeom prst="rect">
            <a:avLst/>
          </a:prstGeom>
        </p:spPr>
      </p:pic>
      <p:sp>
        <p:nvSpPr>
          <p:cNvPr id="410" name="Rectangle 41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A529B33-BCC5-02DC-FF56-6F6F86D7655E}"/>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b="1" dirty="0" err="1">
                <a:solidFill>
                  <a:srgbClr val="FF0000"/>
                </a:solidFill>
                <a:highlight>
                  <a:srgbClr val="FFFF00"/>
                </a:highlight>
              </a:rPr>
              <a:t>Wij</a:t>
            </a:r>
            <a:r>
              <a:rPr lang="en-US" b="1" dirty="0">
                <a:solidFill>
                  <a:srgbClr val="FF0000"/>
                </a:solidFill>
                <a:highlight>
                  <a:srgbClr val="FFFF00"/>
                </a:highlight>
              </a:rPr>
              <a:t> </a:t>
            </a:r>
            <a:r>
              <a:rPr lang="en-US" b="1" dirty="0" err="1">
                <a:solidFill>
                  <a:srgbClr val="FF0000"/>
                </a:solidFill>
                <a:highlight>
                  <a:srgbClr val="FFFF00"/>
                </a:highlight>
              </a:rPr>
              <a:t>zoeken</a:t>
            </a:r>
            <a:r>
              <a:rPr lang="en-US" b="1" dirty="0">
                <a:solidFill>
                  <a:srgbClr val="FF0000"/>
                </a:solidFill>
                <a:highlight>
                  <a:srgbClr val="FFFF00"/>
                </a:highlight>
              </a:rPr>
              <a:t> 5 </a:t>
            </a:r>
            <a:r>
              <a:rPr lang="en-US" b="1" dirty="0" err="1">
                <a:solidFill>
                  <a:srgbClr val="FF0000"/>
                </a:solidFill>
                <a:highlight>
                  <a:srgbClr val="FFFF00"/>
                </a:highlight>
              </a:rPr>
              <a:t>gepensioneerde</a:t>
            </a:r>
            <a:r>
              <a:rPr lang="en-US" b="1" dirty="0">
                <a:solidFill>
                  <a:srgbClr val="FF0000"/>
                </a:solidFill>
                <a:highlight>
                  <a:srgbClr val="FFFF00"/>
                </a:highlight>
              </a:rPr>
              <a:t> private bankers </a:t>
            </a:r>
            <a:r>
              <a:rPr lang="en-US" b="1" dirty="0" err="1">
                <a:solidFill>
                  <a:srgbClr val="FF0000"/>
                </a:solidFill>
                <a:highlight>
                  <a:srgbClr val="FFFF00"/>
                </a:highlight>
              </a:rPr>
              <a:t>voor</a:t>
            </a:r>
            <a:r>
              <a:rPr lang="en-US" b="1" dirty="0">
                <a:solidFill>
                  <a:srgbClr val="FF0000"/>
                </a:solidFill>
                <a:highlight>
                  <a:srgbClr val="FFFF00"/>
                </a:highlight>
              </a:rPr>
              <a:t> de </a:t>
            </a:r>
            <a:r>
              <a:rPr lang="en-US" b="1" dirty="0" err="1">
                <a:solidFill>
                  <a:srgbClr val="FF0000"/>
                </a:solidFill>
                <a:highlight>
                  <a:srgbClr val="FFFF00"/>
                </a:highlight>
              </a:rPr>
              <a:t>klantenservice</a:t>
            </a:r>
            <a:r>
              <a:rPr lang="en-US" b="1" dirty="0">
                <a:solidFill>
                  <a:srgbClr val="FF0000"/>
                </a:solidFill>
                <a:highlight>
                  <a:srgbClr val="FFFF00"/>
                </a:highlight>
              </a:rPr>
              <a:t>=FLEXIJOBS </a:t>
            </a:r>
          </a:p>
        </p:txBody>
      </p:sp>
      <p:graphicFrame>
        <p:nvGraphicFramePr>
          <p:cNvPr id="383" name="Tijdelijke aanduiding voor tekst 2">
            <a:extLst>
              <a:ext uri="{FF2B5EF4-FFF2-40B4-BE49-F238E27FC236}">
                <a16:creationId xmlns:a16="http://schemas.microsoft.com/office/drawing/2014/main" id="{57312B09-38CE-2267-E3A1-7D46770D9F09}"/>
              </a:ext>
            </a:extLst>
          </p:cNvPr>
          <p:cNvGraphicFramePr/>
          <p:nvPr>
            <p:extLst>
              <p:ext uri="{D42A27DB-BD31-4B8C-83A1-F6EECF244321}">
                <p14:modId xmlns:p14="http://schemas.microsoft.com/office/powerpoint/2010/main" val="20442256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613969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 dockstate="right" visibility="0" width="350"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E56CA119-6D88-48BA-8F08-27A7E0B7AB69}">
  <we:reference id="wa200005566" version="3.0.0.2" store="nl-NL" storeType="OMEX"/>
  <we:alternateReferences>
    <we:reference id="wa200005566" version="3.0.0.2"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E78136A5-969D-4817-9CA1-4CFBFEEF2160}">
  <we:reference id="wa200007130" version="1.0.0.1" store="en-US" storeType="OMEX"/>
  <we:alternateReferences>
    <we:reference id="WA200007130"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660</Words>
  <Application>Microsoft Office PowerPoint</Application>
  <PresentationFormat>Breedbeeld</PresentationFormat>
  <Paragraphs>131</Paragraphs>
  <Slides>38</Slides>
  <Notes>9</Notes>
  <HiddenSlides>1</HiddenSlides>
  <MMClips>0</MMClips>
  <ScaleCrop>false</ScaleCrop>
  <HeadingPairs>
    <vt:vector size="6" baseType="variant">
      <vt:variant>
        <vt:lpstr>Gebruikte lettertypen</vt:lpstr>
      </vt:variant>
      <vt:variant>
        <vt:i4>10</vt:i4>
      </vt:variant>
      <vt:variant>
        <vt:lpstr>Thema</vt:lpstr>
      </vt:variant>
      <vt:variant>
        <vt:i4>1</vt:i4>
      </vt:variant>
      <vt:variant>
        <vt:lpstr>Diatitels</vt:lpstr>
      </vt:variant>
      <vt:variant>
        <vt:i4>38</vt:i4>
      </vt:variant>
    </vt:vector>
  </HeadingPairs>
  <TitlesOfParts>
    <vt:vector size="49" baseType="lpstr">
      <vt:lpstr>Meiryo</vt:lpstr>
      <vt:lpstr>Aptos</vt:lpstr>
      <vt:lpstr>Aptos Display</vt:lpstr>
      <vt:lpstr>Arial</vt:lpstr>
      <vt:lpstr>Arial Black</vt:lpstr>
      <vt:lpstr>Arial Unicode MS</vt:lpstr>
      <vt:lpstr>Calibri</vt:lpstr>
      <vt:lpstr>Constantia</vt:lpstr>
      <vt:lpstr>Lato</vt:lpstr>
      <vt:lpstr>LJQQAM+ITC Zapf Chancery Medium Italic</vt:lpstr>
      <vt:lpstr>Office Theme</vt:lpstr>
      <vt:lpstr>PowerPoint-presentatie</vt:lpstr>
      <vt:lpstr>Regionale Beleggingsclub Knokke-heist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Alle  informatie op kantoor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Hoogste kwaliteit en toch goedkoop en met de modernste tools en ook  met persoonlijke adviseur!!</vt:lpstr>
      <vt:lpstr>PowerPoint-presentatie</vt:lpstr>
      <vt:lpstr>PowerPoint-presentatie</vt:lpstr>
      <vt:lpstr>PowerPoint-presentatie</vt:lpstr>
      <vt:lpstr>PowerPoint-presentatie</vt:lpstr>
      <vt:lpstr> www.goldbugs.finance/gouden-munten/</vt:lpstr>
      <vt:lpstr>Wij zoeken 5 gepensioneerde private bankers voor de klantenservice=FLEXIJOBS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bernard busschaert</cp:lastModifiedBy>
  <cp:revision>98</cp:revision>
  <cp:lastPrinted>2025-12-10T10:36:58Z</cp:lastPrinted>
  <dcterms:created xsi:type="dcterms:W3CDTF">2024-10-30T09:13:17Z</dcterms:created>
  <dcterms:modified xsi:type="dcterms:W3CDTF">2026-09-16T08:39:29Z</dcterms:modified>
</cp:coreProperties>
</file>