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249_AC88D8C7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38"/>
  </p:notesMasterIdLst>
  <p:sldIdLst>
    <p:sldId id="734" r:id="rId2"/>
    <p:sldId id="715" r:id="rId3"/>
    <p:sldId id="260" r:id="rId4"/>
    <p:sldId id="762" r:id="rId5"/>
    <p:sldId id="767" r:id="rId6"/>
    <p:sldId id="761" r:id="rId7"/>
    <p:sldId id="756" r:id="rId8"/>
    <p:sldId id="791" r:id="rId9"/>
    <p:sldId id="764" r:id="rId10"/>
    <p:sldId id="759" r:id="rId11"/>
    <p:sldId id="264" r:id="rId12"/>
    <p:sldId id="790" r:id="rId13"/>
    <p:sldId id="808" r:id="rId14"/>
    <p:sldId id="805" r:id="rId15"/>
    <p:sldId id="792" r:id="rId16"/>
    <p:sldId id="809" r:id="rId17"/>
    <p:sldId id="272" r:id="rId18"/>
    <p:sldId id="496" r:id="rId19"/>
    <p:sldId id="274" r:id="rId20"/>
    <p:sldId id="585" r:id="rId21"/>
    <p:sldId id="811" r:id="rId22"/>
    <p:sldId id="801" r:id="rId23"/>
    <p:sldId id="802" r:id="rId24"/>
    <p:sldId id="800" r:id="rId25"/>
    <p:sldId id="799" r:id="rId26"/>
    <p:sldId id="797" r:id="rId27"/>
    <p:sldId id="796" r:id="rId28"/>
    <p:sldId id="795" r:id="rId29"/>
    <p:sldId id="794" r:id="rId30"/>
    <p:sldId id="810" r:id="rId31"/>
    <p:sldId id="812" r:id="rId32"/>
    <p:sldId id="803" r:id="rId33"/>
    <p:sldId id="804" r:id="rId34"/>
    <p:sldId id="793" r:id="rId35"/>
    <p:sldId id="806" r:id="rId36"/>
    <p:sldId id="652" r:id="rId37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99F5351A-311E-4500-A7AE-011DE2309631}">
          <p14:sldIdLst>
            <p14:sldId id="734"/>
            <p14:sldId id="715"/>
            <p14:sldId id="260"/>
            <p14:sldId id="762"/>
            <p14:sldId id="767"/>
            <p14:sldId id="761"/>
            <p14:sldId id="756"/>
            <p14:sldId id="791"/>
            <p14:sldId id="764"/>
            <p14:sldId id="759"/>
            <p14:sldId id="264"/>
            <p14:sldId id="790"/>
            <p14:sldId id="808"/>
            <p14:sldId id="805"/>
            <p14:sldId id="792"/>
            <p14:sldId id="809"/>
            <p14:sldId id="272"/>
            <p14:sldId id="496"/>
            <p14:sldId id="274"/>
            <p14:sldId id="585"/>
            <p14:sldId id="811"/>
            <p14:sldId id="801"/>
            <p14:sldId id="802"/>
            <p14:sldId id="800"/>
            <p14:sldId id="799"/>
            <p14:sldId id="797"/>
            <p14:sldId id="796"/>
            <p14:sldId id="795"/>
            <p14:sldId id="794"/>
            <p14:sldId id="810"/>
            <p14:sldId id="812"/>
          </p14:sldIdLst>
        </p14:section>
        <p14:section name="Naamloze sectie" id="{4D3E691D-4B87-4E1C-9453-ACD939039494}">
          <p14:sldIdLst>
            <p14:sldId id="803"/>
            <p14:sldId id="804"/>
            <p14:sldId id="793"/>
            <p14:sldId id="806"/>
            <p14:sldId id="6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51C59D-46F4-1959-0DE5-581D64E716F9}" name="bernard busschaert" initials="bb" userId="3712a37b8b467b7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9" autoAdjust="0"/>
    <p:restoredTop sz="94673" autoAdjust="0"/>
  </p:normalViewPr>
  <p:slideViewPr>
    <p:cSldViewPr snapToGrid="0">
      <p:cViewPr varScale="1">
        <p:scale>
          <a:sx n="95" d="100"/>
          <a:sy n="95" d="100"/>
        </p:scale>
        <p:origin x="1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rd busschaert" userId="3712a37b8b467b77" providerId="LiveId" clId="{EFB90E21-745E-46FD-BCB5-160E98EE24FB}"/>
    <pc:docChg chg="modSld">
      <pc:chgData name="bernard busschaert" userId="3712a37b8b467b77" providerId="LiveId" clId="{EFB90E21-745E-46FD-BCB5-160E98EE24FB}" dt="2026-09-23T08:57:34.566" v="23" actId="20577"/>
      <pc:docMkLst>
        <pc:docMk/>
      </pc:docMkLst>
      <pc:sldChg chg="modSp mod">
        <pc:chgData name="bernard busschaert" userId="3712a37b8b467b77" providerId="LiveId" clId="{EFB90E21-745E-46FD-BCB5-160E98EE24FB}" dt="2026-09-23T08:57:34.566" v="23" actId="20577"/>
        <pc:sldMkLst>
          <pc:docMk/>
          <pc:sldMk cId="2894649543" sldId="585"/>
        </pc:sldMkLst>
        <pc:spChg chg="mod">
          <ac:chgData name="bernard busschaert" userId="3712a37b8b467b77" providerId="LiveId" clId="{EFB90E21-745E-46FD-BCB5-160E98EE24FB}" dt="2026-09-23T08:57:34.566" v="23" actId="20577"/>
          <ac:spMkLst>
            <pc:docMk/>
            <pc:sldMk cId="2894649543" sldId="585"/>
            <ac:spMk id="3" creationId="{EB10C939-127F-55B2-6F8F-73CB09859C6D}"/>
          </ac:spMkLst>
        </pc:spChg>
      </pc:sldChg>
    </pc:docChg>
  </pc:docChgLst>
</pc:chgInfo>
</file>

<file path=ppt/comments/modernComment_249_AC88D8C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CC5CE35-DFAF-47A0-A044-B6D55C151115}" authorId="{A351C59D-46F4-1959-0DE5-581D64E716F9}" created="2025-01-22T08:57:01.72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94649543" sldId="585"/>
      <ac:spMk id="3" creationId="{EB10C939-127F-55B2-6F8F-73CB09859C6D}"/>
    </ac:deMkLst>
    <p188:txBody>
      <a:bodyPr/>
      <a:lstStyle/>
      <a:p>
        <a:r>
          <a:rPr lang="nl-BE"/>
          <a:t>Deze parameters zijn bedoeld om beleggers te helpen met het kopen van veilige, ondergewaardeerde aandelen waarvan de koers stijgende is.
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3F3CA2-B759-4E39-A53C-9CF9C8B648BF}" type="doc">
      <dgm:prSet loTypeId="urn:microsoft.com/office/officeart/2005/8/layout/default" loCatId="list" qsTypeId="urn:microsoft.com/office/officeart/2005/8/quickstyle/simple5#2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2140EB9B-7AEF-459E-BFA3-CFBF07F64B2F}">
      <dgm:prSet/>
      <dgm:spPr/>
      <dgm:t>
        <a:bodyPr/>
        <a:lstStyle/>
        <a:p>
          <a:r>
            <a:rPr lang="en-US" b="1" dirty="0" err="1"/>
            <a:t>Sinds</a:t>
          </a:r>
          <a:r>
            <a:rPr lang="en-US" b="1" dirty="0"/>
            <a:t> </a:t>
          </a:r>
          <a:r>
            <a:rPr lang="en-US" b="1" dirty="0" err="1"/>
            <a:t>flexijobs</a:t>
          </a:r>
          <a:r>
            <a:rPr lang="en-US" b="1" dirty="0"/>
            <a:t> </a:t>
          </a:r>
          <a:r>
            <a:rPr lang="en-US" b="1" dirty="0" err="1"/>
            <a:t>ook</a:t>
          </a:r>
          <a:r>
            <a:rPr lang="en-US" b="1" dirty="0"/>
            <a:t> in de </a:t>
          </a:r>
          <a:r>
            <a:rPr lang="en-US" b="1" dirty="0" err="1"/>
            <a:t>financiële</a:t>
          </a:r>
          <a:r>
            <a:rPr lang="en-US" b="1" dirty="0"/>
            <a:t> sector </a:t>
          </a:r>
          <a:r>
            <a:rPr lang="en-US" b="1" dirty="0" err="1"/>
            <a:t>zijn</a:t>
          </a:r>
          <a:r>
            <a:rPr lang="en-US" b="1" dirty="0"/>
            <a:t> </a:t>
          </a:r>
          <a:r>
            <a:rPr lang="en-US" b="1" dirty="0" err="1"/>
            <a:t>toegestaan</a:t>
          </a:r>
          <a:r>
            <a:rPr lang="en-US" b="1" dirty="0"/>
            <a:t>, </a:t>
          </a:r>
          <a:r>
            <a:rPr lang="en-US" b="1" dirty="0" err="1"/>
            <a:t>staat</a:t>
          </a:r>
          <a:r>
            <a:rPr lang="en-US" b="1" dirty="0"/>
            <a:t> </a:t>
          </a:r>
          <a:r>
            <a:rPr lang="en-US" b="1" dirty="0" err="1"/>
            <a:t>onze</a:t>
          </a:r>
          <a:r>
            <a:rPr lang="en-US" b="1" dirty="0"/>
            <a:t> </a:t>
          </a:r>
          <a:r>
            <a:rPr lang="en-US" b="1" dirty="0" err="1"/>
            <a:t>deur</a:t>
          </a:r>
          <a:r>
            <a:rPr lang="en-US" b="1" dirty="0"/>
            <a:t> open </a:t>
          </a:r>
          <a:r>
            <a:rPr lang="en-US" b="1" dirty="0" err="1"/>
            <a:t>voor</a:t>
          </a:r>
          <a:r>
            <a:rPr lang="en-US" b="1" dirty="0"/>
            <a:t> </a:t>
          </a:r>
          <a:r>
            <a:rPr lang="en-US" b="1" dirty="0" err="1"/>
            <a:t>gepensioneerde</a:t>
          </a:r>
          <a:r>
            <a:rPr lang="en-US" b="1" dirty="0"/>
            <a:t> private bankers die </a:t>
          </a:r>
          <a:r>
            <a:rPr lang="en-US" b="1" dirty="0" err="1"/>
            <a:t>nog</a:t>
          </a:r>
          <a:r>
            <a:rPr lang="en-US" b="1" dirty="0"/>
            <a:t> wat </a:t>
          </a:r>
          <a:r>
            <a:rPr lang="en-US" b="1" dirty="0" err="1"/>
            <a:t>voeling</a:t>
          </a:r>
          <a:r>
            <a:rPr lang="en-US" b="1" dirty="0"/>
            <a:t> </a:t>
          </a:r>
          <a:r>
            <a:rPr lang="en-US" b="1" dirty="0" err="1"/>
            <a:t>willen</a:t>
          </a:r>
          <a:r>
            <a:rPr lang="en-US" b="1" dirty="0"/>
            <a:t> </a:t>
          </a:r>
          <a:r>
            <a:rPr lang="en-US" b="1" dirty="0" err="1"/>
            <a:t>houden</a:t>
          </a:r>
          <a:r>
            <a:rPr lang="en-US" b="1" dirty="0"/>
            <a:t> met </a:t>
          </a:r>
          <a:r>
            <a:rPr lang="en-US" b="1" dirty="0" err="1"/>
            <a:t>hun</a:t>
          </a:r>
          <a:r>
            <a:rPr lang="en-US" b="1" dirty="0"/>
            <a:t> </a:t>
          </a:r>
          <a:r>
            <a:rPr lang="en-US" b="1" dirty="0" err="1"/>
            <a:t>vorige</a:t>
          </a:r>
          <a:r>
            <a:rPr lang="en-US" b="1"/>
            <a:t> job</a:t>
          </a:r>
          <a:endParaRPr lang="en-US" dirty="0"/>
        </a:p>
      </dgm:t>
    </dgm:pt>
    <dgm:pt modelId="{F04DC851-E453-4C2B-8953-8CADE31FFBBD}" type="parTrans" cxnId="{49673C94-D454-4C4F-B4D9-6A8C62525BE2}">
      <dgm:prSet/>
      <dgm:spPr/>
      <dgm:t>
        <a:bodyPr/>
        <a:lstStyle/>
        <a:p>
          <a:endParaRPr lang="en-US"/>
        </a:p>
      </dgm:t>
    </dgm:pt>
    <dgm:pt modelId="{6E0E6D1C-DF32-4D78-A668-F99A35BD9DE4}" type="sibTrans" cxnId="{49673C94-D454-4C4F-B4D9-6A8C62525BE2}">
      <dgm:prSet phldrT="1"/>
      <dgm:spPr/>
      <dgm:t>
        <a:bodyPr/>
        <a:lstStyle/>
        <a:p>
          <a:endParaRPr lang="en-US"/>
        </a:p>
      </dgm:t>
    </dgm:pt>
    <dgm:pt modelId="{635E8E2D-7702-452E-81E1-F87D02540622}">
      <dgm:prSet/>
      <dgm:spPr/>
      <dgm:t>
        <a:bodyPr/>
        <a:lstStyle/>
        <a:p>
          <a:r>
            <a:rPr lang="en-US" b="1"/>
            <a:t>Wie jaren ervaring heeft opgebouwd, brengt daarmee extra inzicht naar de markt</a:t>
          </a:r>
          <a:endParaRPr lang="en-US"/>
        </a:p>
      </dgm:t>
    </dgm:pt>
    <dgm:pt modelId="{9FFC2409-6C0B-463F-A450-689202052F5D}" type="parTrans" cxnId="{9E0410E1-ED18-43B4-9A68-1054F1250172}">
      <dgm:prSet/>
      <dgm:spPr/>
      <dgm:t>
        <a:bodyPr/>
        <a:lstStyle/>
        <a:p>
          <a:endParaRPr lang="en-US"/>
        </a:p>
      </dgm:t>
    </dgm:pt>
    <dgm:pt modelId="{409CB575-32D5-43C4-A34B-5C7DF698553C}" type="sibTrans" cxnId="{9E0410E1-ED18-43B4-9A68-1054F1250172}">
      <dgm:prSet phldrT="2"/>
      <dgm:spPr/>
      <dgm:t>
        <a:bodyPr/>
        <a:lstStyle/>
        <a:p>
          <a:endParaRPr lang="en-US"/>
        </a:p>
      </dgm:t>
    </dgm:pt>
    <dgm:pt modelId="{11ABD907-1FD0-46AA-B596-2D4C92F0213E}">
      <dgm:prSet/>
      <dgm:spPr/>
      <dgm:t>
        <a:bodyPr/>
        <a:lstStyle/>
        <a:p>
          <a:r>
            <a:rPr lang="en-US" b="1"/>
            <a:t>Daarnaast helpt een flexijob om ritme in het dagelijks leven te houden en contact te onderhouden met mensen en vrienden</a:t>
          </a:r>
          <a:endParaRPr lang="en-US"/>
        </a:p>
      </dgm:t>
    </dgm:pt>
    <dgm:pt modelId="{B7F8CD82-7374-4C25-8B97-C7C9C47A9829}" type="parTrans" cxnId="{CE0D7C36-9388-4962-B605-A3B7624A4C3C}">
      <dgm:prSet/>
      <dgm:spPr/>
      <dgm:t>
        <a:bodyPr/>
        <a:lstStyle/>
        <a:p>
          <a:endParaRPr lang="en-US"/>
        </a:p>
      </dgm:t>
    </dgm:pt>
    <dgm:pt modelId="{C77C32A4-14B0-48EE-A56F-940E24529CF6}" type="sibTrans" cxnId="{CE0D7C36-9388-4962-B605-A3B7624A4C3C}">
      <dgm:prSet phldrT="3"/>
      <dgm:spPr/>
      <dgm:t>
        <a:bodyPr/>
        <a:lstStyle/>
        <a:p>
          <a:endParaRPr lang="en-US"/>
        </a:p>
      </dgm:t>
    </dgm:pt>
    <dgm:pt modelId="{C91ECF12-AD78-4B04-9289-E5910AAE2251}">
      <dgm:prSet/>
      <dgm:spPr/>
      <dgm:t>
        <a:bodyPr/>
        <a:lstStyle/>
        <a:p>
          <a:r>
            <a:rPr lang="en-US" b="1"/>
            <a:t>In de praktijk gaat het doorgaans om één dag of twee halve dagen per week</a:t>
          </a:r>
          <a:endParaRPr lang="en-US"/>
        </a:p>
      </dgm:t>
    </dgm:pt>
    <dgm:pt modelId="{ADFB9D12-74B3-4F04-96FF-2394C0678F4C}" type="parTrans" cxnId="{6EB35941-8A49-4D09-91DB-05EFE41CCC44}">
      <dgm:prSet/>
      <dgm:spPr/>
      <dgm:t>
        <a:bodyPr/>
        <a:lstStyle/>
        <a:p>
          <a:endParaRPr lang="en-US"/>
        </a:p>
      </dgm:t>
    </dgm:pt>
    <dgm:pt modelId="{0C5BEB4F-2189-40D6-B176-19CBDF08064D}" type="sibTrans" cxnId="{6EB35941-8A49-4D09-91DB-05EFE41CCC44}">
      <dgm:prSet phldrT="4"/>
      <dgm:spPr/>
      <dgm:t>
        <a:bodyPr/>
        <a:lstStyle/>
        <a:p>
          <a:endParaRPr lang="en-US"/>
        </a:p>
      </dgm:t>
    </dgm:pt>
    <dgm:pt modelId="{B2E5DFA3-A98E-4D0B-A9EB-095278C6EB7F}">
      <dgm:prSet/>
      <dgm:spPr/>
      <dgm:t>
        <a:bodyPr/>
        <a:lstStyle/>
        <a:p>
          <a:r>
            <a:rPr lang="en-US" b="1"/>
            <a:t>Met vragen kunt u terecht op ons kantoor bij B Busschaert</a:t>
          </a:r>
          <a:endParaRPr lang="en-US"/>
        </a:p>
      </dgm:t>
    </dgm:pt>
    <dgm:pt modelId="{A1CE09EB-6426-4E9B-A241-0BA53761D7DC}" type="parTrans" cxnId="{D6183401-BF3E-48C7-9260-C481D67F9C48}">
      <dgm:prSet/>
      <dgm:spPr/>
      <dgm:t>
        <a:bodyPr/>
        <a:lstStyle/>
        <a:p>
          <a:endParaRPr lang="en-US"/>
        </a:p>
      </dgm:t>
    </dgm:pt>
    <dgm:pt modelId="{89E0EFFF-2490-497E-B279-9E1EC07E851B}" type="sibTrans" cxnId="{D6183401-BF3E-48C7-9260-C481D67F9C48}">
      <dgm:prSet phldrT="5"/>
      <dgm:spPr/>
      <dgm:t>
        <a:bodyPr/>
        <a:lstStyle/>
        <a:p>
          <a:endParaRPr lang="en-US"/>
        </a:p>
      </dgm:t>
    </dgm:pt>
    <dgm:pt modelId="{D9C7CA4C-0E16-4A59-9A94-6A1C1D2A217F}">
      <dgm:prSet/>
      <dgm:spPr/>
      <dgm:t>
        <a:bodyPr/>
        <a:lstStyle/>
        <a:p>
          <a:r>
            <a:rPr lang="en-US" b="1"/>
            <a:t>Zo begint een tweede loopbaanfase die u zelf vormgeeft</a:t>
          </a:r>
          <a:endParaRPr lang="en-US"/>
        </a:p>
      </dgm:t>
    </dgm:pt>
    <dgm:pt modelId="{E6DB0B11-7891-4A92-BCC9-936C59B1D176}" type="parTrans" cxnId="{F9494E9E-7CE0-4803-B5C1-3E1582470C1A}">
      <dgm:prSet/>
      <dgm:spPr/>
      <dgm:t>
        <a:bodyPr/>
        <a:lstStyle/>
        <a:p>
          <a:endParaRPr lang="en-US"/>
        </a:p>
      </dgm:t>
    </dgm:pt>
    <dgm:pt modelId="{BD9DA670-3BFD-4450-A481-1487C39EDF96}" type="sibTrans" cxnId="{F9494E9E-7CE0-4803-B5C1-3E1582470C1A}">
      <dgm:prSet phldrT="6"/>
      <dgm:spPr/>
      <dgm:t>
        <a:bodyPr/>
        <a:lstStyle/>
        <a:p>
          <a:endParaRPr lang="en-US"/>
        </a:p>
      </dgm:t>
    </dgm:pt>
    <dgm:pt modelId="{AC5A550F-0E0E-4851-ACCF-25D422B7CFBA}" type="pres">
      <dgm:prSet presAssocID="{D63F3CA2-B759-4E39-A53C-9CF9C8B648BF}" presName="diagram" presStyleCnt="0">
        <dgm:presLayoutVars>
          <dgm:dir/>
          <dgm:resizeHandles val="exact"/>
        </dgm:presLayoutVars>
      </dgm:prSet>
      <dgm:spPr/>
    </dgm:pt>
    <dgm:pt modelId="{C1404709-6D66-43D6-89B7-516B6ACB600C}" type="pres">
      <dgm:prSet presAssocID="{2140EB9B-7AEF-459E-BFA3-CFBF07F64B2F}" presName="node" presStyleLbl="node1" presStyleIdx="0" presStyleCnt="6">
        <dgm:presLayoutVars>
          <dgm:bulletEnabled val="1"/>
        </dgm:presLayoutVars>
      </dgm:prSet>
      <dgm:spPr/>
    </dgm:pt>
    <dgm:pt modelId="{E5AA3D4F-682B-4D48-87AB-8B945EE575EC}" type="pres">
      <dgm:prSet presAssocID="{6E0E6D1C-DF32-4D78-A668-F99A35BD9DE4}" presName="sibTrans" presStyleCnt="0"/>
      <dgm:spPr/>
    </dgm:pt>
    <dgm:pt modelId="{1C431520-BEB5-41A4-BC78-1DA6F581263B}" type="pres">
      <dgm:prSet presAssocID="{635E8E2D-7702-452E-81E1-F87D02540622}" presName="node" presStyleLbl="node1" presStyleIdx="1" presStyleCnt="6">
        <dgm:presLayoutVars>
          <dgm:bulletEnabled val="1"/>
        </dgm:presLayoutVars>
      </dgm:prSet>
      <dgm:spPr/>
    </dgm:pt>
    <dgm:pt modelId="{9708594A-C811-49D3-99C5-5812C1DC0A72}" type="pres">
      <dgm:prSet presAssocID="{409CB575-32D5-43C4-A34B-5C7DF698553C}" presName="sibTrans" presStyleCnt="0"/>
      <dgm:spPr/>
    </dgm:pt>
    <dgm:pt modelId="{13530A42-D6DB-4FD1-A687-7966E7EBF4D4}" type="pres">
      <dgm:prSet presAssocID="{11ABD907-1FD0-46AA-B596-2D4C92F0213E}" presName="node" presStyleLbl="node1" presStyleIdx="2" presStyleCnt="6">
        <dgm:presLayoutVars>
          <dgm:bulletEnabled val="1"/>
        </dgm:presLayoutVars>
      </dgm:prSet>
      <dgm:spPr/>
    </dgm:pt>
    <dgm:pt modelId="{B5DC75F3-73A5-4E38-B0FC-5967888A8CA7}" type="pres">
      <dgm:prSet presAssocID="{C77C32A4-14B0-48EE-A56F-940E24529CF6}" presName="sibTrans" presStyleCnt="0"/>
      <dgm:spPr/>
    </dgm:pt>
    <dgm:pt modelId="{1427E35C-6589-4211-881F-CD60E10E4B78}" type="pres">
      <dgm:prSet presAssocID="{C91ECF12-AD78-4B04-9289-E5910AAE2251}" presName="node" presStyleLbl="node1" presStyleIdx="3" presStyleCnt="6">
        <dgm:presLayoutVars>
          <dgm:bulletEnabled val="1"/>
        </dgm:presLayoutVars>
      </dgm:prSet>
      <dgm:spPr/>
    </dgm:pt>
    <dgm:pt modelId="{C52B81E5-128B-4B34-BE87-53167DA145C4}" type="pres">
      <dgm:prSet presAssocID="{0C5BEB4F-2189-40D6-B176-19CBDF08064D}" presName="sibTrans" presStyleCnt="0"/>
      <dgm:spPr/>
    </dgm:pt>
    <dgm:pt modelId="{32D0FB15-10C9-4C22-936E-8E50897A061A}" type="pres">
      <dgm:prSet presAssocID="{B2E5DFA3-A98E-4D0B-A9EB-095278C6EB7F}" presName="node" presStyleLbl="node1" presStyleIdx="4" presStyleCnt="6">
        <dgm:presLayoutVars>
          <dgm:bulletEnabled val="1"/>
        </dgm:presLayoutVars>
      </dgm:prSet>
      <dgm:spPr/>
    </dgm:pt>
    <dgm:pt modelId="{3CF0E216-547F-4810-AED9-9B653E06C91B}" type="pres">
      <dgm:prSet presAssocID="{89E0EFFF-2490-497E-B279-9E1EC07E851B}" presName="sibTrans" presStyleCnt="0"/>
      <dgm:spPr/>
    </dgm:pt>
    <dgm:pt modelId="{6B8C173F-CA96-4918-B928-2C4C21DEFE8F}" type="pres">
      <dgm:prSet presAssocID="{D9C7CA4C-0E16-4A59-9A94-6A1C1D2A217F}" presName="node" presStyleLbl="node1" presStyleIdx="5" presStyleCnt="6">
        <dgm:presLayoutVars>
          <dgm:bulletEnabled val="1"/>
        </dgm:presLayoutVars>
      </dgm:prSet>
      <dgm:spPr/>
    </dgm:pt>
  </dgm:ptLst>
  <dgm:cxnLst>
    <dgm:cxn modelId="{D6183401-BF3E-48C7-9260-C481D67F9C48}" srcId="{D63F3CA2-B759-4E39-A53C-9CF9C8B648BF}" destId="{B2E5DFA3-A98E-4D0B-A9EB-095278C6EB7F}" srcOrd="4" destOrd="0" parTransId="{A1CE09EB-6426-4E9B-A241-0BA53761D7DC}" sibTransId="{89E0EFFF-2490-497E-B279-9E1EC07E851B}"/>
    <dgm:cxn modelId="{C429180D-7B88-4B03-B785-B360573B827E}" type="presOf" srcId="{11ABD907-1FD0-46AA-B596-2D4C92F0213E}" destId="{13530A42-D6DB-4FD1-A687-7966E7EBF4D4}" srcOrd="0" destOrd="0" presId="urn:microsoft.com/office/officeart/2005/8/layout/default"/>
    <dgm:cxn modelId="{F67B1322-1343-46A4-8725-3173CDC0781C}" type="presOf" srcId="{D63F3CA2-B759-4E39-A53C-9CF9C8B648BF}" destId="{AC5A550F-0E0E-4851-ACCF-25D422B7CFBA}" srcOrd="0" destOrd="0" presId="urn:microsoft.com/office/officeart/2005/8/layout/default"/>
    <dgm:cxn modelId="{CE0D7C36-9388-4962-B605-A3B7624A4C3C}" srcId="{D63F3CA2-B759-4E39-A53C-9CF9C8B648BF}" destId="{11ABD907-1FD0-46AA-B596-2D4C92F0213E}" srcOrd="2" destOrd="0" parTransId="{B7F8CD82-7374-4C25-8B97-C7C9C47A9829}" sibTransId="{C77C32A4-14B0-48EE-A56F-940E24529CF6}"/>
    <dgm:cxn modelId="{6EB35941-8A49-4D09-91DB-05EFE41CCC44}" srcId="{D63F3CA2-B759-4E39-A53C-9CF9C8B648BF}" destId="{C91ECF12-AD78-4B04-9289-E5910AAE2251}" srcOrd="3" destOrd="0" parTransId="{ADFB9D12-74B3-4F04-96FF-2394C0678F4C}" sibTransId="{0C5BEB4F-2189-40D6-B176-19CBDF08064D}"/>
    <dgm:cxn modelId="{BEE2B04B-B249-41D4-9535-EDAD7341A225}" type="presOf" srcId="{C91ECF12-AD78-4B04-9289-E5910AAE2251}" destId="{1427E35C-6589-4211-881F-CD60E10E4B78}" srcOrd="0" destOrd="0" presId="urn:microsoft.com/office/officeart/2005/8/layout/default"/>
    <dgm:cxn modelId="{55A7B773-4112-428A-87A1-98F5F6C01342}" type="presOf" srcId="{2140EB9B-7AEF-459E-BFA3-CFBF07F64B2F}" destId="{C1404709-6D66-43D6-89B7-516B6ACB600C}" srcOrd="0" destOrd="0" presId="urn:microsoft.com/office/officeart/2005/8/layout/default"/>
    <dgm:cxn modelId="{49673C94-D454-4C4F-B4D9-6A8C62525BE2}" srcId="{D63F3CA2-B759-4E39-A53C-9CF9C8B648BF}" destId="{2140EB9B-7AEF-459E-BFA3-CFBF07F64B2F}" srcOrd="0" destOrd="0" parTransId="{F04DC851-E453-4C2B-8953-8CADE31FFBBD}" sibTransId="{6E0E6D1C-DF32-4D78-A668-F99A35BD9DE4}"/>
    <dgm:cxn modelId="{EFBC9394-D8D7-4E2C-8180-1266DC0EFD41}" type="presOf" srcId="{635E8E2D-7702-452E-81E1-F87D02540622}" destId="{1C431520-BEB5-41A4-BC78-1DA6F581263B}" srcOrd="0" destOrd="0" presId="urn:microsoft.com/office/officeart/2005/8/layout/default"/>
    <dgm:cxn modelId="{70FB9797-1C3E-436D-AD19-B68920CCEDD3}" type="presOf" srcId="{B2E5DFA3-A98E-4D0B-A9EB-095278C6EB7F}" destId="{32D0FB15-10C9-4C22-936E-8E50897A061A}" srcOrd="0" destOrd="0" presId="urn:microsoft.com/office/officeart/2005/8/layout/default"/>
    <dgm:cxn modelId="{F9494E9E-7CE0-4803-B5C1-3E1582470C1A}" srcId="{D63F3CA2-B759-4E39-A53C-9CF9C8B648BF}" destId="{D9C7CA4C-0E16-4A59-9A94-6A1C1D2A217F}" srcOrd="5" destOrd="0" parTransId="{E6DB0B11-7891-4A92-BCC9-936C59B1D176}" sibTransId="{BD9DA670-3BFD-4450-A481-1487C39EDF96}"/>
    <dgm:cxn modelId="{37D4EAA4-EF58-4ADB-B17B-9EB7FF58C267}" type="presOf" srcId="{D9C7CA4C-0E16-4A59-9A94-6A1C1D2A217F}" destId="{6B8C173F-CA96-4918-B928-2C4C21DEFE8F}" srcOrd="0" destOrd="0" presId="urn:microsoft.com/office/officeart/2005/8/layout/default"/>
    <dgm:cxn modelId="{9E0410E1-ED18-43B4-9A68-1054F1250172}" srcId="{D63F3CA2-B759-4E39-A53C-9CF9C8B648BF}" destId="{635E8E2D-7702-452E-81E1-F87D02540622}" srcOrd="1" destOrd="0" parTransId="{9FFC2409-6C0B-463F-A450-689202052F5D}" sibTransId="{409CB575-32D5-43C4-A34B-5C7DF698553C}"/>
    <dgm:cxn modelId="{2D87A7EA-5F77-4BEA-831F-19E6E2781BF1}" type="presParOf" srcId="{AC5A550F-0E0E-4851-ACCF-25D422B7CFBA}" destId="{C1404709-6D66-43D6-89B7-516B6ACB600C}" srcOrd="0" destOrd="0" presId="urn:microsoft.com/office/officeart/2005/8/layout/default"/>
    <dgm:cxn modelId="{92849090-0EB0-45CE-BAA1-0ECC104AA5F6}" type="presParOf" srcId="{AC5A550F-0E0E-4851-ACCF-25D422B7CFBA}" destId="{E5AA3D4F-682B-4D48-87AB-8B945EE575EC}" srcOrd="1" destOrd="0" presId="urn:microsoft.com/office/officeart/2005/8/layout/default"/>
    <dgm:cxn modelId="{312D7AF6-597D-4F67-9D34-F4FA2C932BBF}" type="presParOf" srcId="{AC5A550F-0E0E-4851-ACCF-25D422B7CFBA}" destId="{1C431520-BEB5-41A4-BC78-1DA6F581263B}" srcOrd="2" destOrd="0" presId="urn:microsoft.com/office/officeart/2005/8/layout/default"/>
    <dgm:cxn modelId="{C92938B3-24BD-4720-B8B4-49CC6AF136B0}" type="presParOf" srcId="{AC5A550F-0E0E-4851-ACCF-25D422B7CFBA}" destId="{9708594A-C811-49D3-99C5-5812C1DC0A72}" srcOrd="3" destOrd="0" presId="urn:microsoft.com/office/officeart/2005/8/layout/default"/>
    <dgm:cxn modelId="{51E4EDD4-4F76-489E-A281-7C255D634AF1}" type="presParOf" srcId="{AC5A550F-0E0E-4851-ACCF-25D422B7CFBA}" destId="{13530A42-D6DB-4FD1-A687-7966E7EBF4D4}" srcOrd="4" destOrd="0" presId="urn:microsoft.com/office/officeart/2005/8/layout/default"/>
    <dgm:cxn modelId="{F55830D8-06C4-412F-93A2-DF9D739A5C66}" type="presParOf" srcId="{AC5A550F-0E0E-4851-ACCF-25D422B7CFBA}" destId="{B5DC75F3-73A5-4E38-B0FC-5967888A8CA7}" srcOrd="5" destOrd="0" presId="urn:microsoft.com/office/officeart/2005/8/layout/default"/>
    <dgm:cxn modelId="{FFD33A6C-E304-4D85-8D44-F9B2BDBE1564}" type="presParOf" srcId="{AC5A550F-0E0E-4851-ACCF-25D422B7CFBA}" destId="{1427E35C-6589-4211-881F-CD60E10E4B78}" srcOrd="6" destOrd="0" presId="urn:microsoft.com/office/officeart/2005/8/layout/default"/>
    <dgm:cxn modelId="{453B0FF5-A29B-43B0-AB42-64930443DAD4}" type="presParOf" srcId="{AC5A550F-0E0E-4851-ACCF-25D422B7CFBA}" destId="{C52B81E5-128B-4B34-BE87-53167DA145C4}" srcOrd="7" destOrd="0" presId="urn:microsoft.com/office/officeart/2005/8/layout/default"/>
    <dgm:cxn modelId="{5FDE7166-2826-4668-A376-BCE26EECE90D}" type="presParOf" srcId="{AC5A550F-0E0E-4851-ACCF-25D422B7CFBA}" destId="{32D0FB15-10C9-4C22-936E-8E50897A061A}" srcOrd="8" destOrd="0" presId="urn:microsoft.com/office/officeart/2005/8/layout/default"/>
    <dgm:cxn modelId="{39EABDB0-0D50-4042-87EB-03F89BFFB6D7}" type="presParOf" srcId="{AC5A550F-0E0E-4851-ACCF-25D422B7CFBA}" destId="{3CF0E216-547F-4810-AED9-9B653E06C91B}" srcOrd="9" destOrd="0" presId="urn:microsoft.com/office/officeart/2005/8/layout/default"/>
    <dgm:cxn modelId="{8BEBFBAA-35AB-4D4C-B954-ABD768F6D119}" type="presParOf" srcId="{AC5A550F-0E0E-4851-ACCF-25D422B7CFBA}" destId="{6B8C173F-CA96-4918-B928-2C4C21DEFE8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04709-6D66-43D6-89B7-516B6ACB600C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Sinds</a:t>
          </a:r>
          <a:r>
            <a:rPr lang="en-US" sz="1800" b="1" kern="1200" dirty="0"/>
            <a:t> </a:t>
          </a:r>
          <a:r>
            <a:rPr lang="en-US" sz="1800" b="1" kern="1200" dirty="0" err="1"/>
            <a:t>flexijobs</a:t>
          </a:r>
          <a:r>
            <a:rPr lang="en-US" sz="1800" b="1" kern="1200" dirty="0"/>
            <a:t> </a:t>
          </a:r>
          <a:r>
            <a:rPr lang="en-US" sz="1800" b="1" kern="1200" dirty="0" err="1"/>
            <a:t>ook</a:t>
          </a:r>
          <a:r>
            <a:rPr lang="en-US" sz="1800" b="1" kern="1200" dirty="0"/>
            <a:t> in de </a:t>
          </a:r>
          <a:r>
            <a:rPr lang="en-US" sz="1800" b="1" kern="1200" dirty="0" err="1"/>
            <a:t>financiële</a:t>
          </a:r>
          <a:r>
            <a:rPr lang="en-US" sz="1800" b="1" kern="1200" dirty="0"/>
            <a:t> sector </a:t>
          </a:r>
          <a:r>
            <a:rPr lang="en-US" sz="1800" b="1" kern="1200" dirty="0" err="1"/>
            <a:t>zijn</a:t>
          </a:r>
          <a:r>
            <a:rPr lang="en-US" sz="1800" b="1" kern="1200" dirty="0"/>
            <a:t> </a:t>
          </a:r>
          <a:r>
            <a:rPr lang="en-US" sz="1800" b="1" kern="1200" dirty="0" err="1"/>
            <a:t>toegestaan</a:t>
          </a:r>
          <a:r>
            <a:rPr lang="en-US" sz="1800" b="1" kern="1200" dirty="0"/>
            <a:t>, </a:t>
          </a:r>
          <a:r>
            <a:rPr lang="en-US" sz="1800" b="1" kern="1200" dirty="0" err="1"/>
            <a:t>staat</a:t>
          </a:r>
          <a:r>
            <a:rPr lang="en-US" sz="1800" b="1" kern="1200" dirty="0"/>
            <a:t> </a:t>
          </a:r>
          <a:r>
            <a:rPr lang="en-US" sz="1800" b="1" kern="1200" dirty="0" err="1"/>
            <a:t>onze</a:t>
          </a:r>
          <a:r>
            <a:rPr lang="en-US" sz="1800" b="1" kern="1200" dirty="0"/>
            <a:t> </a:t>
          </a:r>
          <a:r>
            <a:rPr lang="en-US" sz="1800" b="1" kern="1200" dirty="0" err="1"/>
            <a:t>deur</a:t>
          </a:r>
          <a:r>
            <a:rPr lang="en-US" sz="1800" b="1" kern="1200" dirty="0"/>
            <a:t> open </a:t>
          </a:r>
          <a:r>
            <a:rPr lang="en-US" sz="1800" b="1" kern="1200" dirty="0" err="1"/>
            <a:t>voor</a:t>
          </a:r>
          <a:r>
            <a:rPr lang="en-US" sz="1800" b="1" kern="1200" dirty="0"/>
            <a:t> </a:t>
          </a:r>
          <a:r>
            <a:rPr lang="en-US" sz="1800" b="1" kern="1200" dirty="0" err="1"/>
            <a:t>gepensioneerde</a:t>
          </a:r>
          <a:r>
            <a:rPr lang="en-US" sz="1800" b="1" kern="1200" dirty="0"/>
            <a:t> private bankers die </a:t>
          </a:r>
          <a:r>
            <a:rPr lang="en-US" sz="1800" b="1" kern="1200" dirty="0" err="1"/>
            <a:t>nog</a:t>
          </a:r>
          <a:r>
            <a:rPr lang="en-US" sz="1800" b="1" kern="1200" dirty="0"/>
            <a:t> wat </a:t>
          </a:r>
          <a:r>
            <a:rPr lang="en-US" sz="1800" b="1" kern="1200" dirty="0" err="1"/>
            <a:t>voeling</a:t>
          </a:r>
          <a:r>
            <a:rPr lang="en-US" sz="1800" b="1" kern="1200" dirty="0"/>
            <a:t> </a:t>
          </a:r>
          <a:r>
            <a:rPr lang="en-US" sz="1800" b="1" kern="1200" dirty="0" err="1"/>
            <a:t>willen</a:t>
          </a:r>
          <a:r>
            <a:rPr lang="en-US" sz="1800" b="1" kern="1200" dirty="0"/>
            <a:t> </a:t>
          </a:r>
          <a:r>
            <a:rPr lang="en-US" sz="1800" b="1" kern="1200" dirty="0" err="1"/>
            <a:t>houden</a:t>
          </a:r>
          <a:r>
            <a:rPr lang="en-US" sz="1800" b="1" kern="1200" dirty="0"/>
            <a:t> met </a:t>
          </a:r>
          <a:r>
            <a:rPr lang="en-US" sz="1800" b="1" kern="1200" dirty="0" err="1"/>
            <a:t>hun</a:t>
          </a:r>
          <a:r>
            <a:rPr lang="en-US" sz="1800" b="1" kern="1200" dirty="0"/>
            <a:t> </a:t>
          </a:r>
          <a:r>
            <a:rPr lang="en-US" sz="1800" b="1" kern="1200" dirty="0" err="1"/>
            <a:t>vorige</a:t>
          </a:r>
          <a:r>
            <a:rPr lang="en-US" sz="1800" b="1" kern="1200"/>
            <a:t> job</a:t>
          </a:r>
          <a:endParaRPr lang="en-US" sz="1800" kern="1200" dirty="0"/>
        </a:p>
      </dsp:txBody>
      <dsp:txXfrm>
        <a:off x="0" y="39687"/>
        <a:ext cx="3286125" cy="1971675"/>
      </dsp:txXfrm>
    </dsp:sp>
    <dsp:sp modelId="{1C431520-BEB5-41A4-BC78-1DA6F581263B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Wie jaren ervaring heeft opgebouwd, brengt daarmee extra inzicht naar de markt</a:t>
          </a:r>
          <a:endParaRPr lang="en-US" sz="1800" kern="1200"/>
        </a:p>
      </dsp:txBody>
      <dsp:txXfrm>
        <a:off x="3614737" y="39687"/>
        <a:ext cx="3286125" cy="1971675"/>
      </dsp:txXfrm>
    </dsp:sp>
    <dsp:sp modelId="{13530A42-D6DB-4FD1-A687-7966E7EBF4D4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Daarnaast helpt een flexijob om ritme in het dagelijks leven te houden en contact te onderhouden met mensen en vrienden</a:t>
          </a:r>
          <a:endParaRPr lang="en-US" sz="1800" kern="1200"/>
        </a:p>
      </dsp:txBody>
      <dsp:txXfrm>
        <a:off x="7229475" y="39687"/>
        <a:ext cx="3286125" cy="1971675"/>
      </dsp:txXfrm>
    </dsp:sp>
    <dsp:sp modelId="{1427E35C-6589-4211-881F-CD60E10E4B78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In de praktijk gaat het doorgaans om één dag of twee halve dagen per week</a:t>
          </a:r>
          <a:endParaRPr lang="en-US" sz="1800" kern="1200"/>
        </a:p>
      </dsp:txBody>
      <dsp:txXfrm>
        <a:off x="0" y="2339975"/>
        <a:ext cx="3286125" cy="1971675"/>
      </dsp:txXfrm>
    </dsp:sp>
    <dsp:sp modelId="{32D0FB15-10C9-4C22-936E-8E50897A061A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Met vragen kunt u terecht op ons kantoor bij B Busschaert</a:t>
          </a:r>
          <a:endParaRPr lang="en-US" sz="1800" kern="1200"/>
        </a:p>
      </dsp:txBody>
      <dsp:txXfrm>
        <a:off x="3614737" y="2339975"/>
        <a:ext cx="3286125" cy="1971675"/>
      </dsp:txXfrm>
    </dsp:sp>
    <dsp:sp modelId="{6B8C173F-CA96-4918-B928-2C4C21DEFE8F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Zo begint een tweede loopbaanfase die u zelf vormgeeft</a:t>
          </a:r>
          <a:endParaRPr lang="en-US" sz="1800" kern="1200"/>
        </a:p>
      </dsp:txBody>
      <dsp:txXfrm>
        <a:off x="7229475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85B5F-3492-4D5E-9382-6BC44A493532}" type="datetimeFigureOut">
              <a:t>23/09/2026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4A5BA-A066-41BE-B88D-5915C9664E5F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536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91921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997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5730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85769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690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5126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34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8662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9365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59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33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78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25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079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04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490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09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560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38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589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0A4B-AE81-4AD7-86EA-9F753B2B1EB0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6193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nd/3.0/" TargetMode="External"/><Relationship Id="rId4" Type="http://schemas.openxmlformats.org/officeDocument/2006/relationships/hyperlink" Target="https://www.flickr.com/photos/bullionvault/3591732069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49_AC88D8C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6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8" name="Rectangle 197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5184EE59-3061-456B-9FB5-98A8E0E74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F7E07B5E-9FB5-4C91-8BE4-6167EB58D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37524947-EB09-4DD9-973B-9F75BBCD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D30C8E25-2DD1-45C6-9F04-0F0CBF666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BC57EA3C-C239-4132-A618-5CBE9F89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2EFB4097-713F-F32D-2EFF-354A17AF6CC6}"/>
              </a:ext>
            </a:extLst>
          </p:cNvPr>
          <p:cNvSpPr/>
          <p:nvPr/>
        </p:nvSpPr>
        <p:spPr>
          <a:xfrm>
            <a:off x="498143" y="456345"/>
            <a:ext cx="3179929" cy="57736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+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/>
                </a:solidFill>
                <a:effectLst/>
                <a:latin typeface="+mj-lt"/>
                <a:ea typeface="+mj-ea"/>
                <a:cs typeface="+mj-cs"/>
              </a:rPr>
              <a:t>24,5%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 </a:t>
            </a:r>
            <a:r>
              <a:rPr lang="en-US" sz="4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rendement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2024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/>
                </a:solidFill>
                <a:effectLst/>
                <a:latin typeface="+mj-lt"/>
                <a:ea typeface="+mj-ea"/>
                <a:cs typeface="+mj-cs"/>
              </a:rPr>
              <a:t>+97,2%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rendement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in 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2025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n w="12700" cmpd="sng">
                  <a:solidFill>
                    <a:schemeClr val="accent4"/>
                  </a:solidFill>
                  <a:prstDash val="solid"/>
                </a:ln>
                <a:latin typeface="+mj-lt"/>
                <a:ea typeface="+mj-ea"/>
                <a:cs typeface="+mj-cs"/>
              </a:rPr>
              <a:t>Deze</a:t>
            </a:r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latin typeface="+mj-lt"/>
                <a:ea typeface="+mj-ea"/>
                <a:cs typeface="+mj-cs"/>
              </a:rPr>
              <a:t> week 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Alert 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n w="12700" cmpd="sng">
                  <a:solidFill>
                    <a:schemeClr val="accent4"/>
                  </a:solidFill>
                  <a:prstDash val="solid"/>
                </a:ln>
                <a:latin typeface="+mj-lt"/>
                <a:ea typeface="+mj-ea"/>
                <a:cs typeface="+mj-cs"/>
              </a:rPr>
              <a:t>berichten</a:t>
            </a:r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effectLst/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13" name="Afbeelding 12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F7A64C14-B85A-DC53-61BE-3216348D8D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69" r="6469" b="1"/>
          <a:stretch>
            <a:fillRect/>
          </a:stretch>
        </p:blipFill>
        <p:spPr>
          <a:xfrm>
            <a:off x="5325626" y="425705"/>
            <a:ext cx="5496449" cy="4182491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ED40CE6C-D9BC-2397-06E6-35D1256A7600}"/>
              </a:ext>
            </a:extLst>
          </p:cNvPr>
          <p:cNvSpPr txBox="1"/>
          <p:nvPr/>
        </p:nvSpPr>
        <p:spPr>
          <a:xfrm>
            <a:off x="4905052" y="4665824"/>
            <a:ext cx="6483958" cy="169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</a:rPr>
              <a:t>Piers de </a:t>
            </a:r>
            <a:r>
              <a:rPr lang="en-US" sz="2800" b="1" dirty="0" err="1">
                <a:solidFill>
                  <a:srgbClr val="FFC000"/>
                </a:solidFill>
              </a:rPr>
              <a:t>raveschootlaan</a:t>
            </a:r>
            <a:r>
              <a:rPr lang="en-US" sz="2800" b="1" dirty="0">
                <a:solidFill>
                  <a:srgbClr val="FFC000"/>
                </a:solidFill>
              </a:rPr>
              <a:t> 113  </a:t>
            </a:r>
            <a:r>
              <a:rPr lang="en-US" sz="2800" b="1" dirty="0" err="1">
                <a:solidFill>
                  <a:srgbClr val="FFC000"/>
                </a:solidFill>
              </a:rPr>
              <a:t>hoek</a:t>
            </a:r>
            <a:r>
              <a:rPr lang="en-US" sz="2800" b="1" dirty="0">
                <a:solidFill>
                  <a:srgbClr val="FFC000"/>
                </a:solidFill>
              </a:rPr>
              <a:t> De </a:t>
            </a:r>
            <a:r>
              <a:rPr lang="en-US" sz="2800" b="1" dirty="0" err="1">
                <a:solidFill>
                  <a:srgbClr val="FFC000"/>
                </a:solidFill>
              </a:rPr>
              <a:t>smidplein</a:t>
            </a:r>
            <a:r>
              <a:rPr lang="en-US" sz="2800" b="1" dirty="0">
                <a:solidFill>
                  <a:srgbClr val="FFC000"/>
                </a:solidFill>
              </a:rPr>
              <a:t>  050344777  </a:t>
            </a:r>
            <a:r>
              <a:rPr lang="en-US" sz="2800" b="1" dirty="0" err="1">
                <a:solidFill>
                  <a:srgbClr val="FFC000"/>
                </a:solidFill>
              </a:rPr>
              <a:t>samen</a:t>
            </a:r>
            <a:r>
              <a:rPr lang="en-US" sz="2800" b="1" dirty="0">
                <a:solidFill>
                  <a:srgbClr val="FFC000"/>
                </a:solidFill>
              </a:rPr>
              <a:t> met Goldbugs finance 050 731 789 </a:t>
            </a:r>
            <a:r>
              <a:rPr lang="en-US" sz="2800" b="1" dirty="0" err="1">
                <a:solidFill>
                  <a:srgbClr val="FFC000"/>
                </a:solidFill>
              </a:rPr>
              <a:t>uw</a:t>
            </a:r>
            <a:r>
              <a:rPr lang="en-US" sz="2800" b="1" dirty="0">
                <a:solidFill>
                  <a:srgbClr val="FFC000"/>
                </a:solidFill>
              </a:rPr>
              <a:t> </a:t>
            </a:r>
            <a:r>
              <a:rPr lang="en-US" sz="2800" b="1" dirty="0" err="1">
                <a:solidFill>
                  <a:srgbClr val="FFC000"/>
                </a:solidFill>
              </a:rPr>
              <a:t>goudbank</a:t>
            </a:r>
            <a:endParaRPr lang="en-US" sz="2800" b="1" dirty="0">
              <a:solidFill>
                <a:srgbClr val="FFC000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Centrum </a:t>
            </a:r>
            <a:r>
              <a:rPr lang="en-US" sz="2000" dirty="0" err="1"/>
              <a:t>knokke</a:t>
            </a:r>
            <a:r>
              <a:rPr lang="en-US" sz="2000" dirty="0"/>
              <a:t> </a:t>
            </a:r>
            <a:r>
              <a:rPr lang="en-US" sz="2000" dirty="0" err="1"/>
              <a:t>kruispunt</a:t>
            </a:r>
            <a:r>
              <a:rPr lang="en-US" sz="2000" dirty="0"/>
              <a:t> </a:t>
            </a:r>
            <a:r>
              <a:rPr lang="en-US" sz="2000" dirty="0" err="1"/>
              <a:t>lippenslaan</a:t>
            </a:r>
            <a:r>
              <a:rPr lang="en-US" sz="2000" dirty="0"/>
              <a:t> /</a:t>
            </a:r>
            <a:r>
              <a:rPr lang="en-US" sz="2000" dirty="0" err="1"/>
              <a:t>elisabethlaan</a:t>
            </a:r>
            <a:r>
              <a:rPr lang="en-US" sz="2000" dirty="0"/>
              <a:t>/</a:t>
            </a:r>
            <a:r>
              <a:rPr lang="en-US" sz="2000" dirty="0" err="1"/>
              <a:t>burgemeester</a:t>
            </a:r>
            <a:r>
              <a:rPr lang="en-US" sz="2000" dirty="0"/>
              <a:t> </a:t>
            </a:r>
            <a:r>
              <a:rPr lang="en-US" sz="2000" dirty="0" err="1"/>
              <a:t>desmidtplein</a:t>
            </a:r>
            <a:r>
              <a:rPr lang="en-US" sz="2000" dirty="0"/>
              <a:t> /</a:t>
            </a:r>
            <a:r>
              <a:rPr lang="en-US" sz="2000" dirty="0" err="1"/>
              <a:t>pierslaan</a:t>
            </a:r>
            <a:r>
              <a:rPr lang="en-US" sz="2000" dirty="0"/>
              <a:t> </a:t>
            </a:r>
            <a:r>
              <a:rPr lang="en-US" sz="2000" dirty="0" err="1"/>
              <a:t>hoekgebouw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683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3ED58-316F-CBB7-EF03-44FA07D3E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703" y="296969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b="1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Regionale </a:t>
            </a:r>
            <a:r>
              <a:rPr lang="en-US" sz="8000" b="1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Beleggingsclub</a:t>
            </a:r>
            <a:r>
              <a:rPr lang="en-US" sz="8000" b="1" kern="120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Knokke-heist</a:t>
            </a:r>
            <a:endParaRPr lang="en-US" sz="8000" b="1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9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E09D2D2-29E2-0B5C-0C0A-6F890015A6FC}"/>
              </a:ext>
            </a:extLst>
          </p:cNvPr>
          <p:cNvSpPr/>
          <p:nvPr/>
        </p:nvSpPr>
        <p:spPr>
          <a:xfrm flipH="1">
            <a:off x="146304" y="-676778"/>
            <a:ext cx="423602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nl-NL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nl-NL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Scharpoord</a:t>
            </a:r>
            <a:r>
              <a:rPr lang="nl-NL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19 uur  gratis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AFC05936-09A8-DEBA-BA49-A2D22B869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978087"/>
              </p:ext>
            </p:extLst>
          </p:nvPr>
        </p:nvGraphicFramePr>
        <p:xfrm>
          <a:off x="0" y="3516350"/>
          <a:ext cx="3221502" cy="33528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25251">
                  <a:extLst>
                    <a:ext uri="{9D8B030D-6E8A-4147-A177-3AD203B41FA5}">
                      <a16:colId xmlns:a16="http://schemas.microsoft.com/office/drawing/2014/main" val="4160022343"/>
                    </a:ext>
                  </a:extLst>
                </a:gridCol>
                <a:gridCol w="2296251">
                  <a:extLst>
                    <a:ext uri="{9D8B030D-6E8A-4147-A177-3AD203B41FA5}">
                      <a16:colId xmlns:a16="http://schemas.microsoft.com/office/drawing/2014/main" val="935920100"/>
                    </a:ext>
                  </a:extLst>
                </a:gridCol>
              </a:tblGrid>
              <a:tr h="65689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460407"/>
                  </a:ext>
                </a:extLst>
              </a:tr>
              <a:tr h="643467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085608"/>
                  </a:ext>
                </a:extLst>
              </a:tr>
              <a:tr h="450428">
                <a:tc>
                  <a:txBody>
                    <a:bodyPr/>
                    <a:lstStyle/>
                    <a:p>
                      <a:endParaRPr lang="nl-BE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400" b="1" dirty="0">
                          <a:solidFill>
                            <a:srgbClr val="FF0000"/>
                          </a:solidFill>
                        </a:rPr>
                        <a:t>volgende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332195"/>
                  </a:ext>
                </a:extLst>
              </a:tr>
              <a:tr h="594329">
                <a:tc>
                  <a:txBody>
                    <a:bodyPr/>
                    <a:lstStyle/>
                    <a:p>
                      <a:endParaRPr lang="nl-BE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highlight>
                            <a:srgbClr val="FFFF00"/>
                          </a:highlight>
                        </a:rPr>
                        <a:t>28 oktober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744337"/>
                  </a:ext>
                </a:extLst>
              </a:tr>
              <a:tr h="531768">
                <a:tc>
                  <a:txBody>
                    <a:bodyPr/>
                    <a:lstStyle/>
                    <a:p>
                      <a:endParaRPr lang="nl-BE" sz="2800" b="1" i="1" u="sng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highlight>
                            <a:srgbClr val="00FFFF"/>
                          </a:highlight>
                        </a:rPr>
                        <a:t>18 november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69283"/>
                  </a:ext>
                </a:extLst>
              </a:tr>
              <a:tr h="469207">
                <a:tc>
                  <a:txBody>
                    <a:bodyPr/>
                    <a:lstStyle/>
                    <a:p>
                      <a:endParaRPr lang="nl-BE" sz="2400" b="1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highlight>
                            <a:srgbClr val="00FF00"/>
                          </a:highlight>
                        </a:rPr>
                        <a:t>16 december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82588"/>
                  </a:ext>
                </a:extLst>
              </a:tr>
            </a:tbl>
          </a:graphicData>
        </a:graphic>
      </p:graphicFrame>
      <p:sp>
        <p:nvSpPr>
          <p:cNvPr id="5" name="Rechthoek 4">
            <a:extLst>
              <a:ext uri="{FF2B5EF4-FFF2-40B4-BE49-F238E27FC236}">
                <a16:creationId xmlns:a16="http://schemas.microsoft.com/office/drawing/2014/main" id="{C2C7FB1D-D4A9-7887-174C-6461A859286E}"/>
              </a:ext>
            </a:extLst>
          </p:cNvPr>
          <p:cNvSpPr/>
          <p:nvPr/>
        </p:nvSpPr>
        <p:spPr>
          <a:xfrm>
            <a:off x="1235823" y="1826389"/>
            <a:ext cx="237757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2026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23041B2-E53C-FAC0-27BF-A61E0F037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48" y="3601978"/>
            <a:ext cx="7971006" cy="3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2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31850" y="5209460"/>
            <a:ext cx="10003122" cy="659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2328"/>
              </a:lnSpc>
              <a:spcBef>
                <a:spcPts val="0"/>
              </a:spcBef>
              <a:spcAft>
                <a:spcPts val="0"/>
              </a:spcAft>
            </a:pPr>
            <a:r>
              <a:rPr sz="2328" spc="-22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Technische</a:t>
            </a:r>
            <a:r>
              <a:rPr sz="2328" spc="-7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en</a:t>
            </a:r>
            <a:r>
              <a:rPr sz="2328" spc="-30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fundamentele</a:t>
            </a:r>
            <a:r>
              <a:rPr sz="2328" spc="-53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spc="-11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analyse</a:t>
            </a:r>
            <a:r>
              <a:rPr sz="2328" spc="-99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spc="-16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van</a:t>
            </a:r>
            <a:r>
              <a:rPr sz="2328" spc="-72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onze</a:t>
            </a:r>
            <a:r>
              <a:rPr sz="2328" spc="-9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economie</a:t>
            </a:r>
            <a:r>
              <a:rPr sz="2328" spc="-11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;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financiële</a:t>
            </a:r>
            <a:r>
              <a:rPr sz="2328" spc="-106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spc="-19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wereld</a:t>
            </a:r>
            <a:r>
              <a:rPr sz="2328" spc="-36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en</a:t>
            </a:r>
            <a:endParaRPr sz="2328" dirty="0">
              <a:solidFill>
                <a:srgbClr val="FF0000"/>
              </a:solidFill>
              <a:highlight>
                <a:srgbClr val="FFFF00"/>
              </a:highlight>
              <a:latin typeface="Constantia"/>
              <a:cs typeface="Constantia"/>
            </a:endParaRPr>
          </a:p>
          <a:p>
            <a:pPr marL="0" marR="0">
              <a:lnSpc>
                <a:spcPts val="2328"/>
              </a:lnSpc>
              <a:spcBef>
                <a:spcPts val="454"/>
              </a:spcBef>
              <a:spcAft>
                <a:spcPts val="0"/>
              </a:spcAft>
            </a:pP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aandelen</a:t>
            </a:r>
            <a:r>
              <a:rPr sz="232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beurzen</a:t>
            </a:r>
            <a:endParaRPr sz="2328" dirty="0">
              <a:solidFill>
                <a:srgbClr val="FF0000"/>
              </a:solidFill>
              <a:highlight>
                <a:srgbClr val="FFFF00"/>
              </a:highlight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37081" y="6311299"/>
            <a:ext cx="310822" cy="335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2835"/>
              </a:lnSpc>
              <a:spcBef>
                <a:spcPts val="0"/>
              </a:spcBef>
              <a:spcAft>
                <a:spcPts val="0"/>
              </a:spcAft>
            </a:pPr>
            <a:r>
              <a:rPr sz="2117">
                <a:solidFill>
                  <a:srgbClr val="FEFEFE"/>
                </a:solidFill>
                <a:latin typeface="Arial Unicode MS"/>
                <a:cs typeface="Arial Unicode MS"/>
              </a:rPr>
              <a:t>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0273" y="6505548"/>
            <a:ext cx="791227" cy="203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701"/>
              </a:lnSpc>
              <a:spcBef>
                <a:spcPts val="0"/>
              </a:spcBef>
              <a:spcAft>
                <a:spcPts val="0"/>
              </a:spcAft>
            </a:pPr>
            <a:r>
              <a:rPr sz="1270">
                <a:solidFill>
                  <a:srgbClr val="FEFEFE"/>
                </a:solidFill>
                <a:latin typeface="Arial Unicode MS"/>
                <a:cs typeface="Arial Unicode MS"/>
              </a:rPr>
              <a:t>20/02/16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301D67BD-1B8E-40A3-9F02-50B4155834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99CD06-1599-46A3-927D-61B578B04A02}" type="datetime1">
              <a:rPr lang="en-US" smtClean="0"/>
              <a:pPr/>
              <a:t>9/23/2026</a:t>
            </a:fld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C3C419D-B64D-44A1-8715-E7F6E1B95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2FEB76C-16FA-53E4-68E3-D9287ECBA09E}"/>
              </a:ext>
            </a:extLst>
          </p:cNvPr>
          <p:cNvSpPr/>
          <p:nvPr/>
        </p:nvSpPr>
        <p:spPr>
          <a:xfrm>
            <a:off x="1871574" y="736601"/>
            <a:ext cx="8448851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Private portfolio beleggers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699841B-F375-AA2E-4B8C-434EDF8C0F4B}"/>
              </a:ext>
            </a:extLst>
          </p:cNvPr>
          <p:cNvSpPr/>
          <p:nvPr/>
        </p:nvSpPr>
        <p:spPr>
          <a:xfrm>
            <a:off x="1768508" y="2967335"/>
            <a:ext cx="8551917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ighlight>
                  <a:srgbClr val="FFFF00"/>
                </a:highlight>
              </a:rPr>
              <a:t>Macro economische  items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2" name="Rectangle 141">
            <a:extLst>
              <a:ext uri="{FF2B5EF4-FFF2-40B4-BE49-F238E27FC236}">
                <a16:creationId xmlns:a16="http://schemas.microsoft.com/office/drawing/2014/main" id="{E914257E-1E2A-4AC7-89EC-1FB65C9C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03E1C8F1-97F5-489C-8308-958F09657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1269336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38F09BC-2EC9-4F40-3035-CB0AE2226244}"/>
              </a:ext>
            </a:extLst>
          </p:cNvPr>
          <p:cNvSpPr txBox="1"/>
          <p:nvPr/>
        </p:nvSpPr>
        <p:spPr>
          <a:xfrm>
            <a:off x="723901" y="509587"/>
            <a:ext cx="7649239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                 </a:t>
            </a:r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Goldbugs news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4C5115A-2F88-4020-8E0D-67170EDC1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72" y="2292657"/>
            <a:ext cx="10768181" cy="3688101"/>
          </a:xfrm>
          <a:prstGeom prst="rect">
            <a:avLst/>
          </a:prstGeom>
        </p:spPr>
      </p:pic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DEB62645-D4DA-4E99-8344-B1536F63D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277971"/>
            <a:ext cx="6884912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9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6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9A45B71-45C7-63BF-CC94-5AB46B3B1DEC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Goldbugs news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8E6676E-9AB8-1DA2-DAC3-AC1E1B81F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673" y="0"/>
            <a:ext cx="9777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1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129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5" name="Freeform: Shape 131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2450E28-49A7-4735-E86C-220998CBD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381" y="643466"/>
            <a:ext cx="6362095" cy="5566833"/>
          </a:xfrm>
          <a:prstGeom prst="rect">
            <a:avLst/>
          </a:prstGeom>
        </p:spPr>
      </p:pic>
      <p:grpSp>
        <p:nvGrpSpPr>
          <p:cNvPr id="146" name="Group 133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35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45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5FB12A2-F268-26BF-F32B-E20F9DE8E7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19" b="1"/>
          <a:stretch>
            <a:fillRect/>
          </a:stretch>
        </p:blipFill>
        <p:spPr>
          <a:xfrm>
            <a:off x="643467" y="1395142"/>
            <a:ext cx="10905066" cy="406771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77308B94-FB87-6887-62D6-468D188A7197}"/>
              </a:ext>
            </a:extLst>
          </p:cNvPr>
          <p:cNvSpPr txBox="1"/>
          <p:nvPr/>
        </p:nvSpPr>
        <p:spPr>
          <a:xfrm>
            <a:off x="630936" y="630936"/>
            <a:ext cx="3599688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1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244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F38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81867EA-DAC7-F4EE-B667-543255F9F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61" y="381000"/>
            <a:ext cx="838032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56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F6B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F126A34-21A0-AF5A-F622-4A4F8BA86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403" y="643467"/>
            <a:ext cx="3649047" cy="55710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E3616B1-B0EE-2C28-3021-EAFDE7865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63" y="643467"/>
            <a:ext cx="388581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5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!!Rectangle">
            <a:extLst>
              <a:ext uri="{FF2B5EF4-FFF2-40B4-BE49-F238E27FC236}">
                <a16:creationId xmlns:a16="http://schemas.microsoft.com/office/drawing/2014/main" id="{D5997EA8-5EFC-40CD-A85F-C3C3BC5F9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0DB51EB-A6EF-ED51-24CC-4AD017C61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5730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5" name="Rectangle 88">
            <a:extLst>
              <a:ext uri="{FF2B5EF4-FFF2-40B4-BE49-F238E27FC236}">
                <a16:creationId xmlns:a16="http://schemas.microsoft.com/office/drawing/2014/main" id="{1CF6A1EC-BD15-42D9-A339-A3970CF7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F9F4F03-7729-681A-A5EB-DA7618D04D01}"/>
              </a:ext>
            </a:extLst>
          </p:cNvPr>
          <p:cNvSpPr/>
          <p:nvPr/>
        </p:nvSpPr>
        <p:spPr>
          <a:xfrm>
            <a:off x="1051560" y="4498848"/>
            <a:ext cx="3611880" cy="1536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none" spc="0">
                <a:ln w="12700" cmpd="sng">
                  <a:solidFill>
                    <a:schemeClr val="accent4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Tel   050344777</a:t>
            </a:r>
          </a:p>
        </p:txBody>
      </p:sp>
      <p:sp>
        <p:nvSpPr>
          <p:cNvPr id="86" name="Rectangle 90">
            <a:extLst>
              <a:ext uri="{FF2B5EF4-FFF2-40B4-BE49-F238E27FC236}">
                <a16:creationId xmlns:a16="http://schemas.microsoft.com/office/drawing/2014/main" id="{A720C27D-5C39-492B-BD68-C220C0F83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6" name="Rectangle 92">
            <a:extLst>
              <a:ext uri="{FF2B5EF4-FFF2-40B4-BE49-F238E27FC236}">
                <a16:creationId xmlns:a16="http://schemas.microsoft.com/office/drawing/2014/main" id="{A4F3394A-A959-460A-ACF9-5FA682C76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C63BD58-0D4B-CCA6-3D1F-5796A89BF3D4}"/>
              </a:ext>
            </a:extLst>
          </p:cNvPr>
          <p:cNvSpPr txBox="1"/>
          <p:nvPr/>
        </p:nvSpPr>
        <p:spPr>
          <a:xfrm>
            <a:off x="5295826" y="4498848"/>
            <a:ext cx="6061022" cy="1536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Goldbugs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Uw goudbroker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Heeft waarschijnlijk de scherpste aankoop en verkoop prijzen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 voor uw beleggingsgoud,,klanten in Knokke zijn veeleisend en trouw!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7695C65-3EC0-C9A7-D81A-4FA773CD2199}"/>
              </a:ext>
            </a:extLst>
          </p:cNvPr>
          <p:cNvSpPr txBox="1"/>
          <p:nvPr/>
        </p:nvSpPr>
        <p:spPr>
          <a:xfrm>
            <a:off x="9469780" y="6657945"/>
            <a:ext cx="272221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nl-BE" sz="700">
                <a:solidFill>
                  <a:srgbClr val="FFFFFF"/>
                </a:solidFill>
                <a:hlinkClick r:id="rId4" tooltip="https://www.flickr.com/photos/bullionvault/3591732069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Deze foto</a:t>
            </a:r>
            <a:r>
              <a:rPr lang="nl-BE" sz="700">
                <a:solidFill>
                  <a:srgbClr val="FFFFFF"/>
                </a:solidFill>
              </a:rPr>
              <a:t> van Onbekende auteur is gelicentieerd onder </a:t>
            </a:r>
            <a:r>
              <a:rPr lang="nl-BE" sz="700">
                <a:solidFill>
                  <a:srgbClr val="FFFFFF"/>
                </a:solidFill>
                <a:hlinkClick r:id="rId5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nl-BE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32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0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90" name="Group 82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24149DC-0D9C-C64A-E438-B6382A2E4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938" y="2083024"/>
            <a:ext cx="7560860" cy="2589594"/>
          </a:xfrm>
          <a:prstGeom prst="rect">
            <a:avLst/>
          </a:prstGeom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4F86CD0-B6B2-4F13-95D0-2C51CD5E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356350"/>
            <a:ext cx="2843784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spcAft>
                <a:spcPts val="600"/>
              </a:spcAft>
            </a:pPr>
            <a:fld id="{B1269E3D-046A-4E0E-A8F6-516780ECFE19}" type="datetime1"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</a:rPr>
              <a:pPr algn="r" defTabSz="914400">
                <a:spcAft>
                  <a:spcPts val="600"/>
                </a:spcAft>
              </a:pPr>
              <a:t>9/23/2026</a:t>
            </a:fld>
            <a:endParaRPr 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291D39C-43DE-4685-9DD4-64EFE3D6D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1188720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600"/>
              </a:spcAft>
            </a:pPr>
            <a:fld id="{80F073CC-40D5-4B23-8DF0-9BD0A0C12F2C}" type="slidenum"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pPr defTabSz="914400">
                <a:spcAft>
                  <a:spcPts val="600"/>
                </a:spcAft>
              </a:pPr>
              <a:t>11</a:t>
            </a:fld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94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96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A7D1149-23E5-19DA-CF81-FF07CBCCF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804" y="643467"/>
            <a:ext cx="714239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2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6A70F7-028F-E347-B05C-7315F72CB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01745E-786C-0D91-5588-D7BB50EF1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20AE26F-8568-90E9-8B5A-7C2EFA512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5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366EE08-DD9B-BF05-B113-1A867572B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747" y="0"/>
            <a:ext cx="98725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958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41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43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: Shape 45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0D12C6A-41BE-7FA6-73D5-8B718F2E8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88" y="963385"/>
            <a:ext cx="10620375" cy="5715000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94FA145E-99B5-0812-7487-49A9B625D14D}"/>
              </a:ext>
            </a:extLst>
          </p:cNvPr>
          <p:cNvSpPr/>
          <p:nvPr/>
        </p:nvSpPr>
        <p:spPr>
          <a:xfrm>
            <a:off x="251039" y="40055"/>
            <a:ext cx="119409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Placeuro gold mines nu koopwaardig</a:t>
            </a:r>
          </a:p>
        </p:txBody>
      </p:sp>
    </p:spTree>
    <p:extLst>
      <p:ext uri="{BB962C8B-B14F-4D97-AF65-F5344CB8AC3E}">
        <p14:creationId xmlns:p14="http://schemas.microsoft.com/office/powerpoint/2010/main" val="419082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7597BD5-FE21-6145-BB8B-70574FECD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153" y="643467"/>
            <a:ext cx="673239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60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01A1356C-0032-4839-BB89-14B41094ED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5" r="2925"/>
          <a:stretch>
            <a:fillRect/>
          </a:stretch>
        </p:blipFill>
        <p:spPr>
          <a:xfrm>
            <a:off x="0" y="383239"/>
            <a:ext cx="12192000" cy="64747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72325" y="4522402"/>
            <a:ext cx="3295980" cy="8040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3148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1" u="sng" dirty="0" err="1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Bedrijfsobligati</a:t>
            </a:r>
            <a:r>
              <a:rPr lang="nl-BE"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e</a:t>
            </a:r>
            <a:r>
              <a:rPr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s</a:t>
            </a:r>
            <a:r>
              <a:rPr sz="3200" b="1" i="1" u="sng" spc="46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in</a:t>
            </a:r>
            <a:r>
              <a:rPr sz="3200" b="1" i="1" u="sng" spc="22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€.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2325" y="5258416"/>
            <a:ext cx="7405841" cy="795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3148"/>
              </a:lnSpc>
              <a:spcBef>
                <a:spcPts val="0"/>
              </a:spcBef>
              <a:spcAft>
                <a:spcPts val="0"/>
              </a:spcAft>
            </a:pPr>
            <a:r>
              <a:rPr sz="2800" b="1" u="sng" spc="11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Selectie</a:t>
            </a:r>
            <a:r>
              <a:rPr sz="2800" b="1" u="sng" spc="19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van</a:t>
            </a:r>
            <a:r>
              <a:rPr sz="2800" b="1" u="sng" spc="21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emissie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spc="11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van</a:t>
            </a:r>
            <a:r>
              <a:rPr sz="2800" b="1" u="sng" spc="19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euro-</a:t>
            </a:r>
            <a:r>
              <a:rPr sz="28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obligaties</a:t>
            </a:r>
            <a:r>
              <a:rPr sz="2800" b="1" u="sng" spc="11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in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verschillende</a:t>
            </a:r>
            <a:r>
              <a:rPr sz="2800" b="1" u="sng" spc="77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spc="11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munten</a:t>
            </a:r>
            <a:endParaRPr sz="2800" b="1" u="sng" spc="11" dirty="0">
              <a:solidFill>
                <a:srgbClr val="FF0000"/>
              </a:solidFill>
              <a:highlight>
                <a:srgbClr val="FFFF00"/>
              </a:highlight>
              <a:latin typeface="LJQQAM+ITC Zapf Chancery Medium Italic"/>
              <a:cs typeface="LJQQAM+ITC Zapf Chancery Medium Ital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22294" y="6384151"/>
            <a:ext cx="325773" cy="190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59"/>
              </a:lnSpc>
              <a:spcBef>
                <a:spcPts val="0"/>
              </a:spcBef>
              <a:spcAft>
                <a:spcPts val="0"/>
              </a:spcAft>
            </a:pPr>
            <a:r>
              <a:rPr sz="1164">
                <a:solidFill>
                  <a:srgbClr val="4D4D4D"/>
                </a:solidFill>
                <a:latin typeface="Arial Unicode MS"/>
                <a:cs typeface="Arial Unicode MS"/>
              </a:rPr>
              <a:t>18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9B6CDDE-32B2-43E0-B68D-30F4F0E48C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0F50FA9-D619-4A9B-BD42-A06B36CAB371}" type="datetime1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659BE715-56BA-49C5-A1D3-836E1C4CE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lowchart: Document 4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C8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441B1F-10FF-5A9F-0014-D7AA3E6E9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Alle  informatie op kantoor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E33A366-D554-E523-0721-96E1790AF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889" y="640080"/>
            <a:ext cx="6357624" cy="5578816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FE9DCE-D8AD-2104-7344-9FD4F2AA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7083" y="6356350"/>
            <a:ext cx="2556791" cy="365125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spcAft>
                <a:spcPts val="600"/>
              </a:spcAft>
              <a:defRPr/>
            </a:pPr>
            <a:fld id="{79EC0A4B-AE81-4AD7-86EA-9F753B2B1EB0}" type="datetime1">
              <a:rPr lang="en-US" sz="1200">
                <a:solidFill>
                  <a:schemeClr val="tx1">
                    <a:tint val="75000"/>
                  </a:schemeClr>
                </a:solidFill>
              </a:rPr>
              <a:pPr algn="r" defTabSz="914400">
                <a:spcAft>
                  <a:spcPts val="600"/>
                </a:spcAft>
                <a:defRPr/>
              </a:pPr>
              <a:t>9/23/2026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AC8EA8D-8418-B3C0-C354-FC8AB390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26476" y="6356350"/>
            <a:ext cx="625443" cy="365125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600"/>
              </a:spcAft>
              <a:defRPr/>
            </a:pPr>
            <a:fld id="{80F073CC-40D5-4B23-8DF0-9BD0A0C12F2C}" type="slidenum">
              <a:rPr lang="en-US" sz="1200">
                <a:solidFill>
                  <a:schemeClr val="tx1">
                    <a:tint val="75000"/>
                  </a:schemeClr>
                </a:solidFill>
              </a:rPr>
              <a:pPr defTabSz="914400">
                <a:spcAft>
                  <a:spcPts val="600"/>
                </a:spcAft>
                <a:defRPr/>
              </a:pPr>
              <a:t>18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79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818D5A93-AE1C-223E-73B2-DE5572E1FF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20015" y="5513722"/>
            <a:ext cx="10258699" cy="1006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2835"/>
              </a:lnSpc>
              <a:spcBef>
                <a:spcPts val="0"/>
              </a:spcBef>
              <a:spcAft>
                <a:spcPts val="0"/>
              </a:spcAft>
            </a:pP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Opgelet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een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koersdoel</a:t>
            </a:r>
            <a:r>
              <a:rPr sz="2011" spc="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is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een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hypothetische</a:t>
            </a:r>
            <a:r>
              <a:rPr sz="2011" spc="574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11" dirty="0" err="1">
                <a:solidFill>
                  <a:srgbClr val="FFFF00"/>
                </a:solidFill>
                <a:latin typeface="Arial Black"/>
                <a:cs typeface="Arial Black"/>
              </a:rPr>
              <a:t>cijfer</a:t>
            </a:r>
            <a:r>
              <a:rPr sz="2011" spc="16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30" dirty="0" err="1">
                <a:solidFill>
                  <a:srgbClr val="FFFF00"/>
                </a:solidFill>
                <a:latin typeface="Arial Black"/>
                <a:cs typeface="Arial Black"/>
              </a:rPr>
              <a:t>dat</a:t>
            </a:r>
            <a:r>
              <a:rPr sz="2011" spc="33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15" dirty="0" err="1">
                <a:solidFill>
                  <a:srgbClr val="FFFF00"/>
                </a:solidFill>
                <a:latin typeface="Arial Black"/>
                <a:cs typeface="Arial Black"/>
              </a:rPr>
              <a:t>wij</a:t>
            </a:r>
            <a:r>
              <a:rPr sz="2011" spc="15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naar</a:t>
            </a:r>
            <a:r>
              <a:rPr sz="2011" spc="12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39" dirty="0" err="1">
                <a:solidFill>
                  <a:srgbClr val="FFFF00"/>
                </a:solidFill>
                <a:latin typeface="Arial Black"/>
                <a:cs typeface="Arial Black"/>
              </a:rPr>
              <a:t>voor</a:t>
            </a:r>
            <a:endParaRPr sz="2011" spc="-39" dirty="0">
              <a:solidFill>
                <a:srgbClr val="FFFF00"/>
              </a:solidFill>
              <a:latin typeface="Arial Black"/>
              <a:cs typeface="Arial Black"/>
            </a:endParaRPr>
          </a:p>
          <a:p>
            <a:pPr marL="0" marR="0">
              <a:lnSpc>
                <a:spcPts val="2412"/>
              </a:lnSpc>
              <a:spcBef>
                <a:spcPts val="0"/>
              </a:spcBef>
              <a:spcAft>
                <a:spcPts val="0"/>
              </a:spcAft>
            </a:pPr>
            <a:r>
              <a:rPr sz="2011" spc="-16" dirty="0" err="1">
                <a:solidFill>
                  <a:srgbClr val="FFFF00"/>
                </a:solidFill>
                <a:latin typeface="Arial Black"/>
                <a:cs typeface="Arial Black"/>
              </a:rPr>
              <a:t>schuiven</a:t>
            </a:r>
            <a:r>
              <a:rPr sz="2011" spc="12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als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streefdoel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maar</a:t>
            </a:r>
            <a:r>
              <a:rPr sz="2011" spc="26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daarom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niet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altijd</a:t>
            </a:r>
            <a:r>
              <a:rPr sz="2011" spc="15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bereikt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zal</a:t>
            </a:r>
            <a:r>
              <a:rPr sz="2011" spc="19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worden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!!</a:t>
            </a:r>
          </a:p>
          <a:p>
            <a:pPr marL="0" marR="0">
              <a:lnSpc>
                <a:spcPts val="2360"/>
              </a:lnSpc>
              <a:spcBef>
                <a:spcPts val="0"/>
              </a:spcBef>
              <a:spcAft>
                <a:spcPts val="0"/>
              </a:spcAft>
            </a:pP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Let </a:t>
            </a:r>
            <a:r>
              <a:rPr sz="2011" spc="-18" dirty="0">
                <a:solidFill>
                  <a:srgbClr val="FFFF00"/>
                </a:solidFill>
                <a:latin typeface="Arial Black"/>
                <a:cs typeface="Arial Black"/>
              </a:rPr>
              <a:t>op</a:t>
            </a:r>
            <a:r>
              <a:rPr sz="2011" spc="15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al</a:t>
            </a:r>
            <a:r>
              <a:rPr sz="2011" spc="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uw</a:t>
            </a:r>
            <a:r>
              <a:rPr sz="2011" spc="49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16" dirty="0" err="1">
                <a:solidFill>
                  <a:srgbClr val="FFFF00"/>
                </a:solidFill>
                <a:latin typeface="Arial Black"/>
                <a:cs typeface="Arial Black"/>
              </a:rPr>
              <a:t>aankopen</a:t>
            </a:r>
            <a:r>
              <a:rPr sz="2011" spc="13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12" dirty="0" err="1">
                <a:solidFill>
                  <a:srgbClr val="FFFF00"/>
                </a:solidFill>
                <a:latin typeface="Arial Black"/>
                <a:cs typeface="Arial Black"/>
              </a:rPr>
              <a:t>verkopen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steeds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te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bespreken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met je</a:t>
            </a:r>
            <a:r>
              <a:rPr sz="2011" spc="-16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adviseu</a:t>
            </a:r>
            <a:r>
              <a:rPr sz="2011" dirty="0" err="1">
                <a:solidFill>
                  <a:srgbClr val="C00000"/>
                </a:solidFill>
                <a:latin typeface="Arial Black"/>
                <a:cs typeface="Arial Black"/>
              </a:rPr>
              <a:t>r</a:t>
            </a:r>
            <a:endParaRPr sz="2011" dirty="0">
              <a:solidFill>
                <a:srgbClr val="C00000"/>
              </a:solidFill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22294" y="6384151"/>
            <a:ext cx="325773" cy="190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59"/>
              </a:lnSpc>
              <a:spcBef>
                <a:spcPts val="0"/>
              </a:spcBef>
              <a:spcAft>
                <a:spcPts val="0"/>
              </a:spcAft>
            </a:pPr>
            <a:r>
              <a:rPr sz="1164">
                <a:solidFill>
                  <a:srgbClr val="4D4D4D"/>
                </a:solidFill>
                <a:latin typeface="Arial Unicode MS"/>
                <a:cs typeface="Arial Unicode MS"/>
              </a:rPr>
              <a:t>23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0DCE50FF-178B-40E1-BADE-D6AE5DACE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F5962A-CB95-448E-8B92-D90A78C737B1}" type="datetime1">
              <a:rPr lang="en-US" smtClean="0"/>
              <a:pPr/>
              <a:t>9/23/2026</a:t>
            </a:fld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CD3BDAE-0B65-4E43-8051-7C163FE5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44AA349-CC23-E973-C8DE-B0C0A5AA9F46}"/>
              </a:ext>
            </a:extLst>
          </p:cNvPr>
          <p:cNvSpPr/>
          <p:nvPr/>
        </p:nvSpPr>
        <p:spPr>
          <a:xfrm>
            <a:off x="768486" y="1345645"/>
            <a:ext cx="840989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8000" b="1" cap="none" spc="0" dirty="0">
                <a:ln/>
                <a:solidFill>
                  <a:srgbClr val="C00000"/>
                </a:solidFill>
                <a:effectLst/>
              </a:rPr>
              <a:t>Aandelenselectie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55988170-760A-8731-BB17-241E261867F1}"/>
              </a:ext>
            </a:extLst>
          </p:cNvPr>
          <p:cNvSpPr/>
          <p:nvPr/>
        </p:nvSpPr>
        <p:spPr>
          <a:xfrm>
            <a:off x="727990" y="0"/>
            <a:ext cx="3686312" cy="55267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6783" tIns="48392" rIns="96783" bIns="48392" rtlCol="0" anchor="ctr">
            <a:norm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67801">
              <a:lnSpc>
                <a:spcPct val="90000"/>
              </a:lnSpc>
              <a:spcBef>
                <a:spcPct val="0"/>
              </a:spcBef>
              <a:spcAft>
                <a:spcPts val="635"/>
              </a:spcAft>
            </a:pPr>
            <a:endParaRPr lang="en-US" sz="4763" b="1" cap="all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DB8716D-F4C8-344E-0C79-1E320DFF557F}"/>
              </a:ext>
            </a:extLst>
          </p:cNvPr>
          <p:cNvSpPr/>
          <p:nvPr/>
        </p:nvSpPr>
        <p:spPr>
          <a:xfrm>
            <a:off x="4997176" y="137735"/>
            <a:ext cx="7147140" cy="666573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6783" tIns="48392" rIns="96783" bIns="48392" rtlCol="0" anchor="ctr">
            <a:norm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8141" lvl="2" algn="just" defTabSz="967801">
              <a:lnSpc>
                <a:spcPct val="90000"/>
              </a:lnSpc>
              <a:spcBef>
                <a:spcPts val="1058"/>
              </a:spcBef>
              <a:buClr>
                <a:schemeClr val="accent1">
                  <a:lumMod val="75000"/>
                </a:schemeClr>
              </a:buClr>
              <a:buSzPct val="85000"/>
            </a:pPr>
            <a:endParaRPr lang="en-US" sz="5715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046F76F-45D1-4394-AFF1-26D6D85F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6783" tIns="48392" rIns="96783" bIns="48392" rtlCol="0" anchor="ctr">
            <a:normAutofit fontScale="92500" lnSpcReduction="10000"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dirty="0"/>
              <a:pPr/>
              <a:t>20</a:t>
            </a:fld>
            <a:endParaRPr lang="en-US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EBB7476-A81E-1F9E-7F91-CB92FE8F291F}"/>
              </a:ext>
            </a:extLst>
          </p:cNvPr>
          <p:cNvSpPr/>
          <p:nvPr/>
        </p:nvSpPr>
        <p:spPr>
          <a:xfrm>
            <a:off x="8370368" y="1260"/>
            <a:ext cx="400755" cy="977284"/>
          </a:xfrm>
          <a:prstGeom prst="rect">
            <a:avLst/>
          </a:prstGeom>
          <a:noFill/>
        </p:spPr>
        <p:txBody>
          <a:bodyPr wrap="square" lIns="96783" tIns="48392" rIns="96783" bIns="48392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35"/>
              </a:spcAft>
            </a:pPr>
            <a:r>
              <a:rPr lang="nl-NL" sz="5715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B10C939-127F-55B2-6F8F-73CB09859C6D}"/>
              </a:ext>
            </a:extLst>
          </p:cNvPr>
          <p:cNvSpPr/>
          <p:nvPr/>
        </p:nvSpPr>
        <p:spPr>
          <a:xfrm>
            <a:off x="5361377" y="280531"/>
            <a:ext cx="6418738" cy="4132808"/>
          </a:xfrm>
          <a:prstGeom prst="rect">
            <a:avLst/>
          </a:prstGeom>
          <a:noFill/>
        </p:spPr>
        <p:txBody>
          <a:bodyPr wrap="square" lIns="96783" tIns="48392" rIns="96783" bIns="48392" anchor="t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57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Onze aan/verkoop adviezen</a:t>
            </a:r>
          </a:p>
          <a:p>
            <a:pPr algn="ctr"/>
            <a:r>
              <a:rPr lang="nl-NL" sz="2964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FFFF00"/>
                </a:highlight>
              </a:rPr>
              <a:t>DYNAMISCH BELEGGERS</a:t>
            </a:r>
          </a:p>
          <a:p>
            <a:pPr algn="ctr"/>
            <a:endParaRPr lang="nl-NL" sz="2964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  <a:highlight>
                <a:srgbClr val="FFFF00"/>
              </a:highlight>
            </a:endParaRPr>
          </a:p>
          <a:p>
            <a:pPr algn="ctr"/>
            <a:endParaRPr lang="nl-NL" sz="2964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  <a:highlight>
                <a:srgbClr val="FFFF00"/>
              </a:highlight>
            </a:endParaRPr>
          </a:p>
          <a:p>
            <a:pPr algn="ctr"/>
            <a:r>
              <a:rPr lang="nl-NL" sz="2964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Aankopen portfolio in  </a:t>
            </a:r>
            <a:r>
              <a:rPr lang="nl-NL" sz="2964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usa</a:t>
            </a:r>
            <a:r>
              <a:rPr lang="nl-NL" sz="2964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 computersector</a:t>
            </a:r>
            <a:endParaRPr lang="nl-NL" sz="2964" b="1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  <a:highlight>
                <a:srgbClr val="00FF00"/>
              </a:highlight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EB931B4-C0C9-E79E-6373-360A56E4BD17}"/>
              </a:ext>
            </a:extLst>
          </p:cNvPr>
          <p:cNvSpPr txBox="1"/>
          <p:nvPr/>
        </p:nvSpPr>
        <p:spPr>
          <a:xfrm>
            <a:off x="321547" y="5760145"/>
            <a:ext cx="4249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>
                <a:solidFill>
                  <a:srgbClr val="FF0000"/>
                </a:solidFill>
                <a:highlight>
                  <a:srgbClr val="00FFFF"/>
                </a:highlight>
              </a:rPr>
              <a:t>Voor fractionele aankopen zijn wij de enige in Europa die dit kunnen dankzij platform van IABR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50CCC36-9473-3EA9-D7DE-45553A5EFBC6}"/>
              </a:ext>
            </a:extLst>
          </p:cNvPr>
          <p:cNvSpPr/>
          <p:nvPr/>
        </p:nvSpPr>
        <p:spPr>
          <a:xfrm>
            <a:off x="805173" y="646830"/>
            <a:ext cx="3609129" cy="46628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2026</a:t>
            </a:r>
          </a:p>
          <a:p>
            <a:pPr algn="ctr"/>
            <a:endParaRPr lang="nl-NL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Succes met </a:t>
            </a:r>
          </a:p>
          <a:p>
            <a:pPr algn="ctr"/>
            <a:r>
              <a:rPr lang="nl-NL" sz="4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B</a:t>
            </a:r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.</a:t>
            </a:r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</a:t>
            </a:r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.</a:t>
            </a:r>
            <a:r>
              <a:rPr lang="nl-NL" sz="3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B</a:t>
            </a:r>
            <a:endParaRPr lang="nl-NL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nl-NL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highlight>
                  <a:srgbClr val="00FF00"/>
                </a:highlight>
              </a:rPr>
              <a:t>BEURS TRADE </a:t>
            </a:r>
          </a:p>
          <a:p>
            <a:pPr algn="ctr"/>
            <a:r>
              <a:rPr lang="nl-NL" sz="9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highlight>
                  <a:srgbClr val="00FF00"/>
                </a:highlight>
              </a:rPr>
              <a:t>BelgiumBUSSCHAERT</a:t>
            </a:r>
            <a:endParaRPr lang="nl-NL" sz="9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FF00"/>
              </a:highlight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0B2564A-C4A2-01FD-00E9-B634A8768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695" y="-357124"/>
            <a:ext cx="538609" cy="71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Deze</a:t>
            </a:r>
            <a:b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ato" panose="020F0502020204030203" pitchFamily="34" charset="0"/>
              </a:rPr>
            </a:br>
            <a:endParaRPr kumimoji="0" lang="nl-BE" alt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433E6AD-A270-6DA1-76D4-EEC316F2D26C}"/>
              </a:ext>
            </a:extLst>
          </p:cNvPr>
          <p:cNvSpPr txBox="1"/>
          <p:nvPr/>
        </p:nvSpPr>
        <p:spPr>
          <a:xfrm>
            <a:off x="5574890" y="5032646"/>
            <a:ext cx="6046839" cy="977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03E9591-A6F9-0DFC-5816-0BBB81CF7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67" y="-204724"/>
            <a:ext cx="65" cy="71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ato" panose="020F0502020204030203" pitchFamily="34" charset="0"/>
              </a:rPr>
            </a:br>
            <a:endParaRPr kumimoji="0" lang="nl-BE" alt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F952F50-4A28-FE2E-B60E-21AE977ACCD0}"/>
              </a:ext>
            </a:extLst>
          </p:cNvPr>
          <p:cNvSpPr txBox="1"/>
          <p:nvPr/>
        </p:nvSpPr>
        <p:spPr>
          <a:xfrm>
            <a:off x="5466735" y="5325640"/>
            <a:ext cx="6403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FF0000"/>
                </a:solidFill>
                <a:highlight>
                  <a:srgbClr val="FFFF00"/>
                </a:highlight>
              </a:rPr>
              <a:t>Deze aandelen zijn aandelen die gekocht worden wegens hun</a:t>
            </a:r>
          </a:p>
          <a:p>
            <a:r>
              <a:rPr lang="nl-BE" b="1" dirty="0">
                <a:solidFill>
                  <a:srgbClr val="FF0000"/>
                </a:solidFill>
                <a:highlight>
                  <a:srgbClr val="FFFF00"/>
                </a:highlight>
              </a:rPr>
              <a:t>prijszettingvermogen </a:t>
            </a:r>
          </a:p>
        </p:txBody>
      </p:sp>
    </p:spTree>
    <p:extLst>
      <p:ext uri="{BB962C8B-B14F-4D97-AF65-F5344CB8AC3E}">
        <p14:creationId xmlns:p14="http://schemas.microsoft.com/office/powerpoint/2010/main" val="28946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F5F4157-FD8D-7959-52B4-902244E1F0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72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9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4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2BE01CB-9B60-61A4-F73E-144C02371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6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EB329815-5766-BE33-6490-D447C7708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762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AC84EF5-73D6-E861-5731-16098D2C7A8D}"/>
              </a:ext>
            </a:extLst>
          </p:cNvPr>
          <p:cNvSpPr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</p:spTree>
    <p:extLst>
      <p:ext uri="{BB962C8B-B14F-4D97-AF65-F5344CB8AC3E}">
        <p14:creationId xmlns:p14="http://schemas.microsoft.com/office/powerpoint/2010/main" val="111130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8172E21-03AE-E116-A305-30DEBEE67F8D}"/>
              </a:ext>
            </a:extLst>
          </p:cNvPr>
          <p:cNvSpPr txBox="1"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820ABC-5CE9-8836-85CB-D935F3EC2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09D194C-AA05-7323-6559-0FA114F18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1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5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kstvak 6">
            <a:extLst>
              <a:ext uri="{FF2B5EF4-FFF2-40B4-BE49-F238E27FC236}">
                <a16:creationId xmlns:a16="http://schemas.microsoft.com/office/drawing/2014/main" id="{84CA1601-991B-5FD9-FF20-49BFD1077661}"/>
              </a:ext>
            </a:extLst>
          </p:cNvPr>
          <p:cNvSpPr txBox="1"/>
          <p:nvPr/>
        </p:nvSpPr>
        <p:spPr>
          <a:xfrm>
            <a:off x="838200" y="5609902"/>
            <a:ext cx="6924026" cy="91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7428915-4845-FF28-D531-9D6E03A69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593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4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B7ECF32-B877-30D4-648C-92CEEC3E61F9}"/>
              </a:ext>
            </a:extLst>
          </p:cNvPr>
          <p:cNvSpPr txBox="1"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259867B-33EC-149E-B906-1E07222E17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1014" y="0"/>
            <a:ext cx="12510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4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678EB50-75BF-51A7-BB63-CE8C947CE4B9}"/>
              </a:ext>
            </a:extLst>
          </p:cNvPr>
          <p:cNvSpPr txBox="1"/>
          <p:nvPr/>
        </p:nvSpPr>
        <p:spPr>
          <a:xfrm>
            <a:off x="556532" y="643467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8EF53B8-5F36-E0DF-071C-F267E71787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197" y="1675227"/>
            <a:ext cx="11653679" cy="488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8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kstvak 7">
            <a:extLst>
              <a:ext uri="{FF2B5EF4-FFF2-40B4-BE49-F238E27FC236}">
                <a16:creationId xmlns:a16="http://schemas.microsoft.com/office/drawing/2014/main" id="{B5CEED5B-205A-AF8E-552D-4CA419E61B77}"/>
              </a:ext>
            </a:extLst>
          </p:cNvPr>
          <p:cNvSpPr txBox="1"/>
          <p:nvPr/>
        </p:nvSpPr>
        <p:spPr>
          <a:xfrm>
            <a:off x="838200" y="5609902"/>
            <a:ext cx="6924026" cy="91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E70FFC3-2123-7BAA-3C43-48F4D0D82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525" b="1572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9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70CB9FB-8171-B805-AFA7-5F90F071D8AF}"/>
              </a:ext>
            </a:extLst>
          </p:cNvPr>
          <p:cNvSpPr txBox="1"/>
          <p:nvPr/>
        </p:nvSpPr>
        <p:spPr>
          <a:xfrm>
            <a:off x="6115317" y="405685"/>
            <a:ext cx="5464968" cy="155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D7E257-24D2-C792-E6E9-281BF1BB6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7FDB302-7E6D-35FC-CBE8-2285D144E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2681"/>
            <a:ext cx="12192000" cy="579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2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DA35AD87-561B-08EE-5E72-904E822B8EE1}"/>
              </a:ext>
            </a:extLst>
          </p:cNvPr>
          <p:cNvSpPr txBox="1"/>
          <p:nvPr/>
        </p:nvSpPr>
        <p:spPr>
          <a:xfrm>
            <a:off x="838200" y="5586257"/>
            <a:ext cx="6926703" cy="804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A2CC9D3-0C5C-1B99-2544-A518BAE9F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7858"/>
          <a:stretch>
            <a:fillRect/>
          </a:stretch>
        </p:blipFill>
        <p:spPr>
          <a:xfrm>
            <a:off x="20" y="10"/>
            <a:ext cx="12191980" cy="527993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E76F6F3-F5F0-B26D-1B63-73AD0299B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5193518"/>
            <a:ext cx="12207200" cy="123363"/>
            <a:chOff x="-5025" y="6737718"/>
            <a:chExt cx="12207200" cy="12336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BC84BA2-BCC1-89D4-5592-8B2364E6B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C4FA24-7C12-A16B-31C2-89175017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802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47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7B07DE9-1D44-058C-F4DD-64BAF81540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4704"/>
            <a:ext cx="11987683" cy="672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6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4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39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04B77FD-4AFF-FA67-5082-F4B87616F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16364"/>
            <a:ext cx="10905066" cy="54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5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42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44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56472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46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48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1BA3D3C-64A3-588A-C4AF-C3163A310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816" y="0"/>
            <a:ext cx="6964764" cy="68580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1BDE8D4-557F-626E-0020-AD5DBBAABD68}"/>
              </a:ext>
            </a:extLst>
          </p:cNvPr>
          <p:cNvSpPr txBox="1"/>
          <p:nvPr/>
        </p:nvSpPr>
        <p:spPr>
          <a:xfrm>
            <a:off x="9493320" y="2260315"/>
            <a:ext cx="22911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FF0000"/>
                </a:solidFill>
                <a:highlight>
                  <a:srgbClr val="FFFF00"/>
                </a:highlight>
              </a:rPr>
              <a:t>Dit is wat AI zegt over</a:t>
            </a:r>
          </a:p>
          <a:p>
            <a:r>
              <a:rPr lang="nl-BE" dirty="0">
                <a:solidFill>
                  <a:srgbClr val="FF0000"/>
                </a:solidFill>
                <a:highlight>
                  <a:srgbClr val="FFFF00"/>
                </a:highlight>
              </a:rPr>
              <a:t>Onze firma </a:t>
            </a:r>
          </a:p>
          <a:p>
            <a:endParaRPr lang="nl-BE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nl-BE" dirty="0">
                <a:solidFill>
                  <a:srgbClr val="FF0000"/>
                </a:solidFill>
                <a:highlight>
                  <a:srgbClr val="FFFF00"/>
                </a:highlight>
              </a:rPr>
              <a:t>Wij zijn een TOP broker</a:t>
            </a:r>
          </a:p>
          <a:p>
            <a:endParaRPr lang="nl-BE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nl-BE" dirty="0">
                <a:solidFill>
                  <a:srgbClr val="FF0000"/>
                </a:solidFill>
                <a:highlight>
                  <a:srgbClr val="FFFF00"/>
                </a:highlight>
              </a:rPr>
              <a:t>Bedankt AI</a:t>
            </a:r>
          </a:p>
        </p:txBody>
      </p:sp>
    </p:spTree>
    <p:extLst>
      <p:ext uri="{BB962C8B-B14F-4D97-AF65-F5344CB8AC3E}">
        <p14:creationId xmlns:p14="http://schemas.microsoft.com/office/powerpoint/2010/main" val="257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6" name="Rectangle 147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F7FF148-7036-904A-332F-2E4DDC78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4" y="5792164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3100" dirty="0"/>
            </a:br>
            <a:r>
              <a:rPr lang="en-US" sz="3100" b="1" dirty="0"/>
              <a:t>www.goldbugs.finance/gouden-munten</a:t>
            </a:r>
            <a:r>
              <a:rPr lang="en-US" sz="3100" dirty="0"/>
              <a:t>/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DB2729E-D61E-03EF-1AAB-1C580D871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881" y="5647503"/>
            <a:ext cx="10909643" cy="5526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Goldbugs </a:t>
            </a:r>
            <a:r>
              <a:rPr lang="en-US" sz="2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uw</a:t>
            </a:r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 </a:t>
            </a:r>
            <a:r>
              <a:rPr lang="en-US" sz="2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goudbroker</a:t>
            </a:r>
            <a:endParaRPr lang="en-US" sz="2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41CE63E-C004-0AC1-85D1-26DE1564A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039"/>
            <a:ext cx="7232903" cy="522117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8BE6EE7-8F90-E2C1-40B5-4FE5F7300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897" y="3027049"/>
            <a:ext cx="4636008" cy="898306"/>
          </a:xfrm>
          <a:prstGeom prst="rect">
            <a:avLst/>
          </a:prstGeom>
        </p:spPr>
      </p:pic>
      <p:sp>
        <p:nvSpPr>
          <p:cNvPr id="167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892BF5F-9153-ED27-865C-0863602B3E3B}"/>
              </a:ext>
            </a:extLst>
          </p:cNvPr>
          <p:cNvSpPr/>
          <p:nvPr/>
        </p:nvSpPr>
        <p:spPr>
          <a:xfrm>
            <a:off x="8987748" y="4126508"/>
            <a:ext cx="14443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Live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8399301-78C4-56D5-B23C-1F815CBE01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6112" y="251267"/>
            <a:ext cx="3252412" cy="257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5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395">
            <a:extLst>
              <a:ext uri="{FF2B5EF4-FFF2-40B4-BE49-F238E27FC236}">
                <a16:creationId xmlns:a16="http://schemas.microsoft.com/office/drawing/2014/main" id="{99135F0C-F5B6-C705-4B1C-EFB20BC885B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6762" b="82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A529B33-BCC5-02DC-FF56-6F6F86D76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>
                <a:solidFill>
                  <a:srgbClr val="FF0000"/>
                </a:solidFill>
                <a:highlight>
                  <a:srgbClr val="FFFF00"/>
                </a:highlight>
              </a:rPr>
              <a:t>Wij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en-US" b="1" dirty="0" err="1">
                <a:solidFill>
                  <a:srgbClr val="FF0000"/>
                </a:solidFill>
                <a:highlight>
                  <a:srgbClr val="FFFF00"/>
                </a:highlight>
              </a:rPr>
              <a:t>zoeken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 5 </a:t>
            </a:r>
            <a:r>
              <a:rPr lang="en-US" b="1" dirty="0" err="1">
                <a:solidFill>
                  <a:srgbClr val="FF0000"/>
                </a:solidFill>
                <a:highlight>
                  <a:srgbClr val="FFFF00"/>
                </a:highlight>
              </a:rPr>
              <a:t>gepensioneerde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 private bankers </a:t>
            </a:r>
            <a:r>
              <a:rPr lang="en-US" b="1" dirty="0" err="1">
                <a:solidFill>
                  <a:srgbClr val="FF0000"/>
                </a:solidFill>
                <a:highlight>
                  <a:srgbClr val="FFFF00"/>
                </a:highlight>
              </a:rPr>
              <a:t>voor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 de </a:t>
            </a:r>
            <a:r>
              <a:rPr lang="en-US" b="1" dirty="0" err="1">
                <a:solidFill>
                  <a:srgbClr val="FF0000"/>
                </a:solidFill>
                <a:highlight>
                  <a:srgbClr val="FFFF00"/>
                </a:highlight>
              </a:rPr>
              <a:t>klantenservice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=FLEXIJOBS </a:t>
            </a:r>
          </a:p>
        </p:txBody>
      </p:sp>
      <p:graphicFrame>
        <p:nvGraphicFramePr>
          <p:cNvPr id="383" name="Tijdelijke aanduiding voor tekst 2">
            <a:extLst>
              <a:ext uri="{FF2B5EF4-FFF2-40B4-BE49-F238E27FC236}">
                <a16:creationId xmlns:a16="http://schemas.microsoft.com/office/drawing/2014/main" id="{57312B09-38CE-2267-E3A1-7D46770D9F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82296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1613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711AD3B3-1732-6BE5-109B-1A5329CCE68C}"/>
              </a:ext>
            </a:extLst>
          </p:cNvPr>
          <p:cNvSpPr/>
          <p:nvPr/>
        </p:nvSpPr>
        <p:spPr>
          <a:xfrm>
            <a:off x="3371904" y="2451236"/>
            <a:ext cx="3140165" cy="92333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Beurs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80932DF-4816-B3B8-D751-CF60F40DADD6}"/>
              </a:ext>
            </a:extLst>
          </p:cNvPr>
          <p:cNvSpPr/>
          <p:nvPr/>
        </p:nvSpPr>
        <p:spPr>
          <a:xfrm>
            <a:off x="3371904" y="3613665"/>
            <a:ext cx="3263394" cy="92333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Bourse</a:t>
            </a:r>
            <a:endParaRPr lang="nl-N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107DBAA-5EE6-D03A-3C31-B7EE69844249}"/>
              </a:ext>
            </a:extLst>
          </p:cNvPr>
          <p:cNvSpPr/>
          <p:nvPr/>
        </p:nvSpPr>
        <p:spPr>
          <a:xfrm>
            <a:off x="6242002" y="2321004"/>
            <a:ext cx="459856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13800" b="1" cap="none" spc="0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Trade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69694E8-1CF7-CB63-A1D8-A2A96DF1E799}"/>
              </a:ext>
            </a:extLst>
          </p:cNvPr>
          <p:cNvSpPr/>
          <p:nvPr/>
        </p:nvSpPr>
        <p:spPr>
          <a:xfrm>
            <a:off x="9206827" y="4445004"/>
            <a:ext cx="2162130" cy="757055"/>
          </a:xfrm>
          <a:prstGeom prst="rect">
            <a:avLst/>
          </a:prstGeom>
          <a:noFill/>
        </p:spPr>
        <p:txBody>
          <a:bodyPr wrap="none" lIns="91440" tIns="45720" rIns="91440" bIns="45720">
            <a:normAutofit/>
          </a:bodyPr>
          <a:lstStyle/>
          <a:p>
            <a:pPr algn="ctr"/>
            <a:r>
              <a:rPr lang="nl-NL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nl-NL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by </a:t>
            </a:r>
            <a:r>
              <a:rPr lang="nl-NL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Busschaert&amp;co</a:t>
            </a:r>
            <a:endParaRPr lang="nl-NL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highlight>
                <a:srgbClr val="00FF00"/>
              </a:highlight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3926419-98DF-3E94-5EE0-2A2C9C3968A3}"/>
              </a:ext>
            </a:extLst>
          </p:cNvPr>
          <p:cNvSpPr/>
          <p:nvPr/>
        </p:nvSpPr>
        <p:spPr>
          <a:xfrm>
            <a:off x="5801360" y="164584"/>
            <a:ext cx="6537316" cy="2259220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/>
          <a:p>
            <a:pPr algn="ctr"/>
            <a:r>
              <a:rPr lang="nl-NL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BEURS .</a:t>
            </a:r>
            <a:r>
              <a:rPr lang="nl-BE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TRADE. </a:t>
            </a:r>
            <a:r>
              <a:rPr lang="nl-BE" sz="2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Belgium</a:t>
            </a:r>
          </a:p>
          <a:p>
            <a:pPr algn="ctr"/>
            <a:r>
              <a:rPr lang="nl-BE" sz="1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Busschaert</a:t>
            </a:r>
            <a:endParaRPr lang="nl-NL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C4722DFE-3357-82B5-9B83-B6B3B0450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304" y="467253"/>
            <a:ext cx="3347973" cy="1043991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CC097785-BDAA-2400-7A66-1A68FDFD435F}"/>
              </a:ext>
            </a:extLst>
          </p:cNvPr>
          <p:cNvSpPr/>
          <p:nvPr/>
        </p:nvSpPr>
        <p:spPr>
          <a:xfrm>
            <a:off x="1092163" y="5229491"/>
            <a:ext cx="9722854" cy="15696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9600" b="1" cap="none" spc="0" dirty="0">
                <a:ln/>
                <a:solidFill>
                  <a:srgbClr val="FFFF00"/>
                </a:solidFill>
                <a:effectLst/>
              </a:rPr>
              <a:t>U</a:t>
            </a:r>
            <a:r>
              <a:rPr lang="nl-NL" sz="8000" b="1" cap="none" spc="0" dirty="0">
                <a:ln/>
                <a:solidFill>
                  <a:srgbClr val="FFFF00"/>
                </a:solidFill>
                <a:effectLst/>
              </a:rPr>
              <a:t>w Europese Broker</a:t>
            </a:r>
            <a:endParaRPr lang="nl-NL" sz="9600" b="1" cap="none" spc="0" dirty="0">
              <a:ln/>
              <a:solidFill>
                <a:srgbClr val="FFFF00"/>
              </a:solidFill>
              <a:effectLst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40D6BA6-70FB-F55D-7903-EBA1D872E35C}"/>
              </a:ext>
            </a:extLst>
          </p:cNvPr>
          <p:cNvSpPr txBox="1"/>
          <p:nvPr/>
        </p:nvSpPr>
        <p:spPr>
          <a:xfrm>
            <a:off x="9622350" y="989249"/>
            <a:ext cx="61085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b="1" cap="none" spc="0" dirty="0">
                <a:ln/>
                <a:solidFill>
                  <a:srgbClr val="FFFF00"/>
                </a:solidFill>
                <a:effectLst/>
              </a:rPr>
              <a:t>beursagent mexem </a:t>
            </a:r>
            <a:r>
              <a:rPr lang="nl-NL" sz="1400" b="1" cap="none" spc="0" dirty="0" err="1">
                <a:ln/>
                <a:solidFill>
                  <a:srgbClr val="FFFF00"/>
                </a:solidFill>
                <a:effectLst/>
              </a:rPr>
              <a:t>ltd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76641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  <wetp:taskpane dockstate="right" visibility="0" width="350" row="3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E56CA119-6D88-48BA-8F08-27A7E0B7AB69}">
  <we:reference id="wa200005566" version="3.0.0.2" store="nl-NL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E78136A5-969D-4817-9CA1-4CFBFEEF2160}">
  <we:reference id="wa200007130" version="1.0.0.1" store="en-US" storeType="OMEX"/>
  <we:alternateReferences>
    <we:reference id="WA200007130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417</Words>
  <Application>Microsoft Office PowerPoint</Application>
  <PresentationFormat>Breedbeeld</PresentationFormat>
  <Paragraphs>108</Paragraphs>
  <Slides>36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36</vt:i4>
      </vt:variant>
    </vt:vector>
  </HeadingPairs>
  <TitlesOfParts>
    <vt:vector size="47" baseType="lpstr">
      <vt:lpstr>Meiryo</vt:lpstr>
      <vt:lpstr>Aptos</vt:lpstr>
      <vt:lpstr>Aptos Display</vt:lpstr>
      <vt:lpstr>Arial</vt:lpstr>
      <vt:lpstr>Arial Black</vt:lpstr>
      <vt:lpstr>Arial Unicode MS</vt:lpstr>
      <vt:lpstr>Calibri</vt:lpstr>
      <vt:lpstr>Constantia</vt:lpstr>
      <vt:lpstr>Lato</vt:lpstr>
      <vt:lpstr>LJQQAM+ITC Zapf Chancery Medium Italic</vt:lpstr>
      <vt:lpstr>Office Theme</vt:lpstr>
      <vt:lpstr>PowerPoint-presentatie</vt:lpstr>
      <vt:lpstr>Regionale Beleggingsclub Knokke-heist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Alle  informatie op kantoor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www.goldbugs.finance/gouden-munten/</vt:lpstr>
      <vt:lpstr>Wij zoeken 5 gepensioneerde private bankers voor de klantenservice=FLEXIJOBS 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bernard busschaert</cp:lastModifiedBy>
  <cp:revision>99</cp:revision>
  <cp:lastPrinted>2025-12-10T10:36:58Z</cp:lastPrinted>
  <dcterms:created xsi:type="dcterms:W3CDTF">2024-10-30T09:13:17Z</dcterms:created>
  <dcterms:modified xsi:type="dcterms:W3CDTF">2026-09-23T08:57:37Z</dcterms:modified>
</cp:coreProperties>
</file>