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249_AC88D8C7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38"/>
  </p:notesMasterIdLst>
  <p:sldIdLst>
    <p:sldId id="734" r:id="rId2"/>
    <p:sldId id="715" r:id="rId3"/>
    <p:sldId id="260" r:id="rId4"/>
    <p:sldId id="762" r:id="rId5"/>
    <p:sldId id="767" r:id="rId6"/>
    <p:sldId id="761" r:id="rId7"/>
    <p:sldId id="756" r:id="rId8"/>
    <p:sldId id="791" r:id="rId9"/>
    <p:sldId id="764" r:id="rId10"/>
    <p:sldId id="813" r:id="rId11"/>
    <p:sldId id="759" r:id="rId12"/>
    <p:sldId id="264" r:id="rId13"/>
    <p:sldId id="815" r:id="rId14"/>
    <p:sldId id="790" r:id="rId15"/>
    <p:sldId id="805" r:id="rId16"/>
    <p:sldId id="792" r:id="rId17"/>
    <p:sldId id="272" r:id="rId18"/>
    <p:sldId id="496" r:id="rId19"/>
    <p:sldId id="274" r:id="rId20"/>
    <p:sldId id="585" r:id="rId21"/>
    <p:sldId id="811" r:id="rId22"/>
    <p:sldId id="801" r:id="rId23"/>
    <p:sldId id="802" r:id="rId24"/>
    <p:sldId id="800" r:id="rId25"/>
    <p:sldId id="799" r:id="rId26"/>
    <p:sldId id="797" r:id="rId27"/>
    <p:sldId id="796" r:id="rId28"/>
    <p:sldId id="794" r:id="rId29"/>
    <p:sldId id="810" r:id="rId30"/>
    <p:sldId id="812" r:id="rId31"/>
    <p:sldId id="803" r:id="rId32"/>
    <p:sldId id="804" r:id="rId33"/>
    <p:sldId id="793" r:id="rId34"/>
    <p:sldId id="806" r:id="rId35"/>
    <p:sldId id="814" r:id="rId36"/>
    <p:sldId id="652" r:id="rId37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99F5351A-311E-4500-A7AE-011DE2309631}">
          <p14:sldIdLst>
            <p14:sldId id="734"/>
            <p14:sldId id="715"/>
            <p14:sldId id="260"/>
            <p14:sldId id="762"/>
            <p14:sldId id="767"/>
            <p14:sldId id="761"/>
            <p14:sldId id="756"/>
            <p14:sldId id="791"/>
            <p14:sldId id="764"/>
            <p14:sldId id="813"/>
            <p14:sldId id="759"/>
            <p14:sldId id="264"/>
            <p14:sldId id="815"/>
            <p14:sldId id="790"/>
            <p14:sldId id="805"/>
            <p14:sldId id="792"/>
            <p14:sldId id="272"/>
            <p14:sldId id="496"/>
            <p14:sldId id="274"/>
            <p14:sldId id="585"/>
            <p14:sldId id="811"/>
            <p14:sldId id="801"/>
            <p14:sldId id="802"/>
            <p14:sldId id="800"/>
            <p14:sldId id="799"/>
            <p14:sldId id="797"/>
            <p14:sldId id="796"/>
            <p14:sldId id="794"/>
            <p14:sldId id="810"/>
            <p14:sldId id="812"/>
          </p14:sldIdLst>
        </p14:section>
        <p14:section name="Naamloze sectie" id="{4D3E691D-4B87-4E1C-9453-ACD939039494}">
          <p14:sldIdLst>
            <p14:sldId id="803"/>
            <p14:sldId id="804"/>
            <p14:sldId id="793"/>
            <p14:sldId id="806"/>
            <p14:sldId id="814"/>
            <p14:sldId id="6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51C59D-46F4-1959-0DE5-581D64E716F9}" name="bernard busschaert" initials="bb" userId="3712a37b8b467b7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6A3B52-2831-4748-9474-BC07B4D96319}" v="1" dt="2026-11-04T08:53:46.021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6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omments/modernComment_249_AC88D8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C5CE35-DFAF-47A0-A044-B6D55C151115}" authorId="{A351C59D-46F4-1959-0DE5-581D64E716F9}" created="2025-01-22T08:57:01.72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94649543" sldId="585"/>
      <ac:spMk id="3" creationId="{EB10C939-127F-55B2-6F8F-73CB09859C6D}"/>
    </ac:deMkLst>
    <p188:txBody>
      <a:bodyPr/>
      <a:lstStyle/>
      <a:p>
        <a:r>
          <a:rPr lang="nl-BE"/>
          <a:t>Deze parameters zijn bedoeld om beleggers te helpen met het kopen van veilige, ondergewaardeerde aandelen waarvan de koers stijgende is.
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451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9192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997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5730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85769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690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512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8662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4A5BA-A066-41BE-B88D-5915C9664E5F}" type="slidenum">
              <a:rPr lang="nl-BE" smtClean="0"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936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5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43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78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25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7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4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9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09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560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38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589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C0A4B-AE81-4AD7-86EA-9F753B2B1EB0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9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04.11.2026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6193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creativecommons.org/licenses/by-nd/3.0/" TargetMode="External"/><Relationship Id="rId4" Type="http://schemas.openxmlformats.org/officeDocument/2006/relationships/hyperlink" Target="https://www.flickr.com/photos/bullionvault/3591732069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9_AC88D8C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8" name="Rectangle 197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EFB4097-713F-F32D-2EFF-354A17AF6CC6}"/>
              </a:ext>
            </a:extLst>
          </p:cNvPr>
          <p:cNvSpPr/>
          <p:nvPr/>
        </p:nvSpPr>
        <p:spPr>
          <a:xfrm>
            <a:off x="498143" y="456345"/>
            <a:ext cx="3179929" cy="57736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+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/>
                </a:solidFill>
                <a:effectLst/>
                <a:latin typeface="+mj-lt"/>
                <a:ea typeface="+mj-ea"/>
                <a:cs typeface="+mj-cs"/>
              </a:rPr>
              <a:t>24,5%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 </a:t>
            </a:r>
            <a:r>
              <a:rPr lang="en-U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rendement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2024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/>
                </a:solidFill>
                <a:effectLst/>
                <a:latin typeface="+mj-lt"/>
                <a:ea typeface="+mj-ea"/>
                <a:cs typeface="+mj-cs"/>
              </a:rPr>
              <a:t>+97,2%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rendement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in </a:t>
            </a: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2025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Deze</a:t>
            </a:r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 week 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Alert </a:t>
            </a: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latin typeface="+mj-lt"/>
                <a:ea typeface="+mj-ea"/>
                <a:cs typeface="+mj-cs"/>
              </a:rPr>
              <a:t>berichten</a:t>
            </a: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  <a:latin typeface="+mj-lt"/>
              <a:ea typeface="+mj-ea"/>
              <a:cs typeface="+mj-cs"/>
            </a:endParaRPr>
          </a:p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13" name="Afbeelding 12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F7A64C14-B85A-DC53-61BE-3216348D8D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69" r="6469" b="1"/>
          <a:stretch>
            <a:fillRect/>
          </a:stretch>
        </p:blipFill>
        <p:spPr>
          <a:xfrm>
            <a:off x="5325626" y="425705"/>
            <a:ext cx="5496449" cy="4182491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ED40CE6C-D9BC-2397-06E6-35D1256A7600}"/>
              </a:ext>
            </a:extLst>
          </p:cNvPr>
          <p:cNvSpPr txBox="1"/>
          <p:nvPr/>
        </p:nvSpPr>
        <p:spPr>
          <a:xfrm>
            <a:off x="4905052" y="4665824"/>
            <a:ext cx="6483958" cy="169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C000"/>
                </a:solidFill>
              </a:rPr>
              <a:t>Piers de </a:t>
            </a:r>
            <a:r>
              <a:rPr lang="en-US" sz="2800" b="1" dirty="0" err="1">
                <a:solidFill>
                  <a:srgbClr val="FFC000"/>
                </a:solidFill>
              </a:rPr>
              <a:t>raveschootlaan</a:t>
            </a:r>
            <a:r>
              <a:rPr lang="en-US" sz="2800" b="1" dirty="0">
                <a:solidFill>
                  <a:srgbClr val="FFC000"/>
                </a:solidFill>
              </a:rPr>
              <a:t> 113  </a:t>
            </a:r>
            <a:r>
              <a:rPr lang="en-US" sz="2800" b="1" dirty="0" err="1">
                <a:solidFill>
                  <a:srgbClr val="FFC000"/>
                </a:solidFill>
              </a:rPr>
              <a:t>hoek</a:t>
            </a:r>
            <a:r>
              <a:rPr lang="en-US" sz="2800" b="1" dirty="0">
                <a:solidFill>
                  <a:srgbClr val="FFC000"/>
                </a:solidFill>
              </a:rPr>
              <a:t> De </a:t>
            </a:r>
            <a:r>
              <a:rPr lang="en-US" sz="2800" b="1" dirty="0" err="1">
                <a:solidFill>
                  <a:srgbClr val="FFC000"/>
                </a:solidFill>
              </a:rPr>
              <a:t>smidplein</a:t>
            </a:r>
            <a:r>
              <a:rPr lang="en-US" sz="2800" b="1" dirty="0">
                <a:solidFill>
                  <a:srgbClr val="FFC000"/>
                </a:solidFill>
              </a:rPr>
              <a:t>  050344777  </a:t>
            </a:r>
            <a:r>
              <a:rPr lang="en-US" sz="2800" b="1" dirty="0" err="1">
                <a:solidFill>
                  <a:srgbClr val="FFC000"/>
                </a:solidFill>
              </a:rPr>
              <a:t>samen</a:t>
            </a:r>
            <a:r>
              <a:rPr lang="en-US" sz="2800" b="1" dirty="0">
                <a:solidFill>
                  <a:srgbClr val="FFC000"/>
                </a:solidFill>
              </a:rPr>
              <a:t> met Goldbugs finance 050 731 789 </a:t>
            </a:r>
            <a:r>
              <a:rPr lang="en-US" sz="2800" b="1" dirty="0" err="1">
                <a:solidFill>
                  <a:srgbClr val="FFC000"/>
                </a:solidFill>
              </a:rPr>
              <a:t>uw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goudbank</a:t>
            </a:r>
            <a:endParaRPr lang="en-US" sz="2800" b="1" dirty="0">
              <a:solidFill>
                <a:srgbClr val="FFC000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Centrum </a:t>
            </a:r>
            <a:r>
              <a:rPr lang="en-US" sz="2000" dirty="0" err="1"/>
              <a:t>knokke</a:t>
            </a:r>
            <a:r>
              <a:rPr lang="en-US" sz="2000" dirty="0"/>
              <a:t> </a:t>
            </a:r>
            <a:r>
              <a:rPr lang="en-US" sz="2000" dirty="0" err="1"/>
              <a:t>kruispunt</a:t>
            </a:r>
            <a:r>
              <a:rPr lang="en-US" sz="2000" dirty="0"/>
              <a:t> </a:t>
            </a:r>
            <a:r>
              <a:rPr lang="en-US" sz="2000" dirty="0" err="1"/>
              <a:t>lippenslaan</a:t>
            </a:r>
            <a:r>
              <a:rPr lang="en-US" sz="2000" dirty="0"/>
              <a:t> /</a:t>
            </a:r>
            <a:r>
              <a:rPr lang="en-US" sz="2000" dirty="0" err="1"/>
              <a:t>elisabethlaan</a:t>
            </a:r>
            <a:r>
              <a:rPr lang="en-US" sz="2000" dirty="0"/>
              <a:t>/</a:t>
            </a:r>
            <a:r>
              <a:rPr lang="en-US" sz="2000" dirty="0" err="1"/>
              <a:t>burgemeester</a:t>
            </a:r>
            <a:r>
              <a:rPr lang="en-US" sz="2000" dirty="0"/>
              <a:t> </a:t>
            </a:r>
            <a:r>
              <a:rPr lang="en-US" sz="2000" dirty="0" err="1"/>
              <a:t>desmidtplein</a:t>
            </a:r>
            <a:r>
              <a:rPr lang="en-US" sz="2000" dirty="0"/>
              <a:t> /</a:t>
            </a:r>
            <a:r>
              <a:rPr lang="en-US" sz="2000" dirty="0" err="1"/>
              <a:t>pierslaan</a:t>
            </a:r>
            <a:r>
              <a:rPr lang="en-US" sz="2000" dirty="0"/>
              <a:t> </a:t>
            </a:r>
            <a:r>
              <a:rPr lang="en-US" sz="2000" dirty="0" err="1"/>
              <a:t>hoekgebouw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768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33ED58-316F-CBB7-EF03-44FA07D3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703" y="296969"/>
            <a:ext cx="7160357" cy="41648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Regionale </a:t>
            </a:r>
            <a:r>
              <a:rPr lang="en-US" sz="8000" b="1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Beleggingsclub</a:t>
            </a:r>
            <a:r>
              <a:rPr lang="en-US" sz="8000" b="1" kern="120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Knokke-heist</a:t>
            </a:r>
            <a:endParaRPr lang="en-US" sz="8000" b="1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9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E09D2D2-29E2-0B5C-0C0A-6F890015A6FC}"/>
              </a:ext>
            </a:extLst>
          </p:cNvPr>
          <p:cNvSpPr/>
          <p:nvPr/>
        </p:nvSpPr>
        <p:spPr>
          <a:xfrm flipH="1">
            <a:off x="146304" y="-676778"/>
            <a:ext cx="423602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nl-NL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nl-NL" sz="5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Scharpoord</a:t>
            </a:r>
            <a:r>
              <a:rPr lang="nl-NL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19 uur  gratis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AFC05936-09A8-DEBA-BA49-A2D22B869C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902094"/>
              </p:ext>
            </p:extLst>
          </p:nvPr>
        </p:nvGraphicFramePr>
        <p:xfrm>
          <a:off x="0" y="3516350"/>
          <a:ext cx="3221502" cy="33528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25251">
                  <a:extLst>
                    <a:ext uri="{9D8B030D-6E8A-4147-A177-3AD203B41FA5}">
                      <a16:colId xmlns:a16="http://schemas.microsoft.com/office/drawing/2014/main" val="4160022343"/>
                    </a:ext>
                  </a:extLst>
                </a:gridCol>
                <a:gridCol w="2296251">
                  <a:extLst>
                    <a:ext uri="{9D8B030D-6E8A-4147-A177-3AD203B41FA5}">
                      <a16:colId xmlns:a16="http://schemas.microsoft.com/office/drawing/2014/main" val="935920100"/>
                    </a:ext>
                  </a:extLst>
                </a:gridCol>
              </a:tblGrid>
              <a:tr h="65689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60407"/>
                  </a:ext>
                </a:extLst>
              </a:tr>
              <a:tr h="643467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85608"/>
                  </a:ext>
                </a:extLst>
              </a:tr>
              <a:tr h="450428">
                <a:tc>
                  <a:txBody>
                    <a:bodyPr/>
                    <a:lstStyle/>
                    <a:p>
                      <a:endParaRPr lang="nl-BE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400" b="1" dirty="0">
                          <a:solidFill>
                            <a:srgbClr val="FF0000"/>
                          </a:solidFill>
                        </a:rPr>
                        <a:t>volgende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332195"/>
                  </a:ext>
                </a:extLst>
              </a:tr>
              <a:tr h="594329">
                <a:tc>
                  <a:txBody>
                    <a:bodyPr/>
                    <a:lstStyle/>
                    <a:p>
                      <a:endParaRPr lang="nl-BE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744337"/>
                  </a:ext>
                </a:extLst>
              </a:tr>
              <a:tr h="531768">
                <a:tc>
                  <a:txBody>
                    <a:bodyPr/>
                    <a:lstStyle/>
                    <a:p>
                      <a:endParaRPr lang="nl-BE" sz="2800" b="1" i="1" u="sng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00FFFF"/>
                          </a:highlight>
                        </a:rPr>
                        <a:t>18 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69283"/>
                  </a:ext>
                </a:extLst>
              </a:tr>
              <a:tr h="469207">
                <a:tc>
                  <a:txBody>
                    <a:bodyPr/>
                    <a:lstStyle/>
                    <a:p>
                      <a:endParaRPr lang="nl-BE" sz="2400" b="1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highlight>
                            <a:srgbClr val="00FF00"/>
                          </a:highlight>
                        </a:rPr>
                        <a:t>16 december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82588"/>
                  </a:ext>
                </a:extLst>
              </a:tr>
            </a:tbl>
          </a:graphicData>
        </a:graphic>
      </p:graphicFrame>
      <p:sp>
        <p:nvSpPr>
          <p:cNvPr id="5" name="Rechthoek 4">
            <a:extLst>
              <a:ext uri="{FF2B5EF4-FFF2-40B4-BE49-F238E27FC236}">
                <a16:creationId xmlns:a16="http://schemas.microsoft.com/office/drawing/2014/main" id="{C2C7FB1D-D4A9-7887-174C-6461A859286E}"/>
              </a:ext>
            </a:extLst>
          </p:cNvPr>
          <p:cNvSpPr/>
          <p:nvPr/>
        </p:nvSpPr>
        <p:spPr>
          <a:xfrm>
            <a:off x="1235823" y="1826389"/>
            <a:ext cx="23775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2026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23041B2-E53C-FAC0-27BF-A61E0F037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48" y="3601978"/>
            <a:ext cx="7971006" cy="342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2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31850" y="5209460"/>
            <a:ext cx="10003122" cy="6590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328"/>
              </a:lnSpc>
              <a:spcBef>
                <a:spcPts val="0"/>
              </a:spcBef>
              <a:spcAft>
                <a:spcPts val="0"/>
              </a:spcAft>
            </a:pPr>
            <a:r>
              <a:rPr sz="2328" spc="-22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Technische</a:t>
            </a:r>
            <a:r>
              <a:rPr sz="2328" spc="-7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en</a:t>
            </a:r>
            <a:r>
              <a:rPr sz="2328" spc="-30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fundamentele</a:t>
            </a:r>
            <a:r>
              <a:rPr sz="2328" spc="-53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1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analyse</a:t>
            </a:r>
            <a:r>
              <a:rPr sz="2328" spc="-99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van</a:t>
            </a:r>
            <a:r>
              <a:rPr sz="2328" spc="-72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onze</a:t>
            </a:r>
            <a:r>
              <a:rPr sz="2328" spc="-9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economie</a:t>
            </a:r>
            <a:r>
              <a:rPr sz="2328" spc="-11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;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financiële</a:t>
            </a:r>
            <a:r>
              <a:rPr sz="2328" spc="-10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spc="-19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wereld</a:t>
            </a:r>
            <a:r>
              <a:rPr sz="2328" spc="-36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en</a:t>
            </a:r>
            <a:endParaRPr sz="2328" dirty="0">
              <a:solidFill>
                <a:srgbClr val="FF0000"/>
              </a:solidFill>
              <a:highlight>
                <a:srgbClr val="FFFF00"/>
              </a:highlight>
              <a:latin typeface="Constantia"/>
              <a:cs typeface="Constantia"/>
            </a:endParaRPr>
          </a:p>
          <a:p>
            <a:pPr marL="0" marR="0">
              <a:lnSpc>
                <a:spcPts val="2328"/>
              </a:lnSpc>
              <a:spcBef>
                <a:spcPts val="454"/>
              </a:spcBef>
              <a:spcAft>
                <a:spcPts val="0"/>
              </a:spcAft>
            </a:pP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aandelen</a:t>
            </a:r>
            <a:r>
              <a:rPr sz="2328" dirty="0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 </a:t>
            </a:r>
            <a:r>
              <a:rPr sz="2328" dirty="0" err="1">
                <a:solidFill>
                  <a:srgbClr val="FF0000"/>
                </a:solidFill>
                <a:highlight>
                  <a:srgbClr val="FFFF00"/>
                </a:highlight>
                <a:latin typeface="Constantia"/>
                <a:cs typeface="Constantia"/>
              </a:rPr>
              <a:t>beurzen</a:t>
            </a:r>
            <a:endParaRPr sz="2328" dirty="0">
              <a:solidFill>
                <a:srgbClr val="FF0000"/>
              </a:solidFill>
              <a:highlight>
                <a:srgbClr val="FFFF00"/>
              </a:highlight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37081" y="6311299"/>
            <a:ext cx="310822" cy="335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835"/>
              </a:lnSpc>
              <a:spcBef>
                <a:spcPts val="0"/>
              </a:spcBef>
              <a:spcAft>
                <a:spcPts val="0"/>
              </a:spcAft>
            </a:pPr>
            <a:r>
              <a:rPr sz="2117">
                <a:solidFill>
                  <a:srgbClr val="FEFEFE"/>
                </a:solidFill>
                <a:latin typeface="Arial Unicode MS"/>
                <a:cs typeface="Arial Unicode MS"/>
              </a:rPr>
              <a:t>5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0273" y="6505548"/>
            <a:ext cx="791227" cy="203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701"/>
              </a:lnSpc>
              <a:spcBef>
                <a:spcPts val="0"/>
              </a:spcBef>
              <a:spcAft>
                <a:spcPts val="0"/>
              </a:spcAft>
            </a:pPr>
            <a:r>
              <a:rPr sz="1270">
                <a:solidFill>
                  <a:srgbClr val="FEFEFE"/>
                </a:solidFill>
                <a:latin typeface="Arial Unicode MS"/>
                <a:cs typeface="Arial Unicode MS"/>
              </a:rPr>
              <a:t>20/02/16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301D67BD-1B8E-40A3-9F02-50B41558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99CD06-1599-46A3-927D-61B578B04A02}" type="datetime1">
              <a:rPr lang="en-US" smtClean="0"/>
              <a:pPr/>
              <a:t>11/4/2026</a:t>
            </a:fld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3C419D-B64D-44A1-8715-E7F6E1B95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2FEB76C-16FA-53E4-68E3-D9287ECBA09E}"/>
              </a:ext>
            </a:extLst>
          </p:cNvPr>
          <p:cNvSpPr/>
          <p:nvPr/>
        </p:nvSpPr>
        <p:spPr>
          <a:xfrm>
            <a:off x="1871574" y="736601"/>
            <a:ext cx="844885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Private portfolio beleggers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8699841B-F375-AA2E-4B8C-434EDF8C0F4B}"/>
              </a:ext>
            </a:extLst>
          </p:cNvPr>
          <p:cNvSpPr/>
          <p:nvPr/>
        </p:nvSpPr>
        <p:spPr>
          <a:xfrm>
            <a:off x="1768508" y="2967335"/>
            <a:ext cx="8551917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FFFF00"/>
                </a:highlight>
              </a:rPr>
              <a:t>Macro economische 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" name="Rectangle 204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38F09BC-2EC9-4F40-3035-CB0AE2226244}"/>
              </a:ext>
            </a:extLst>
          </p:cNvPr>
          <p:cNvSpPr txBox="1"/>
          <p:nvPr/>
        </p:nvSpPr>
        <p:spPr>
          <a:xfrm>
            <a:off x="9267909" y="2023110"/>
            <a:ext cx="2469624" cy="2846070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                  </a:t>
            </a:r>
            <a:r>
              <a:rPr lang="en-US" sz="29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Goldbugs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finance news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22EB863-962E-8EED-A881-450DC77E3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38" y="1714568"/>
            <a:ext cx="7608304" cy="3499820"/>
          </a:xfrm>
          <a:prstGeom prst="rect">
            <a:avLst/>
          </a:prstGeom>
        </p:spPr>
      </p:pic>
      <p:sp>
        <p:nvSpPr>
          <p:cNvPr id="211" name="Rectangle 210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69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8" name="Rectangle 19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9A45B71-45C7-63BF-CC94-5AB46B3B1DEC}"/>
              </a:ext>
            </a:extLst>
          </p:cNvPr>
          <p:cNvSpPr txBox="1"/>
          <p:nvPr/>
        </p:nvSpPr>
        <p:spPr>
          <a:xfrm>
            <a:off x="638882" y="639193"/>
            <a:ext cx="3571810" cy="357351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Goldbugs-finance news</a:t>
            </a:r>
          </a:p>
        </p:txBody>
      </p:sp>
      <p:sp>
        <p:nvSpPr>
          <p:cNvPr id="20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006E759-9063-11B2-9AAE-F74F62832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682748"/>
            <a:ext cx="7214616" cy="546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1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266F113-5B4E-D763-3BBA-3E09B37EA1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11" b="-1"/>
          <a:stretch>
            <a:fillRect/>
          </a:stretch>
        </p:blipFill>
        <p:spPr>
          <a:xfrm>
            <a:off x="577637" y="424330"/>
            <a:ext cx="11036726" cy="5869478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2878EBB-9C24-8B74-1308-1F1D115EFE81}"/>
              </a:ext>
            </a:extLst>
          </p:cNvPr>
          <p:cNvSpPr txBox="1"/>
          <p:nvPr/>
        </p:nvSpPr>
        <p:spPr>
          <a:xfrm>
            <a:off x="1547375" y="1204001"/>
            <a:ext cx="639391" cy="30938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44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58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2F117C1-C567-7C0E-A70F-BC4531C926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13174"/>
          <a:stretch>
            <a:fillRect/>
          </a:stretch>
        </p:blipFill>
        <p:spPr>
          <a:xfrm>
            <a:off x="577637" y="424330"/>
            <a:ext cx="11036726" cy="5869478"/>
          </a:xfrm>
          <a:custGeom>
            <a:avLst/>
            <a:gdLst/>
            <a:ahLst/>
            <a:cxnLst/>
            <a:rect l="l" t="t" r="r" b="b"/>
            <a:pathLst>
              <a:path w="10630858" h="5869478">
                <a:moveTo>
                  <a:pt x="5791061" y="218"/>
                </a:moveTo>
                <a:cubicBezTo>
                  <a:pt x="5877327" y="-560"/>
                  <a:pt x="5971399" y="626"/>
                  <a:pt x="6073275" y="5793"/>
                </a:cubicBezTo>
                <a:cubicBezTo>
                  <a:pt x="6098744" y="7086"/>
                  <a:pt x="6121786" y="8165"/>
                  <a:pt x="6142651" y="9057"/>
                </a:cubicBezTo>
                <a:lnTo>
                  <a:pt x="6164185" y="9874"/>
                </a:lnTo>
                <a:lnTo>
                  <a:pt x="6258731" y="5793"/>
                </a:lnTo>
                <a:lnTo>
                  <a:pt x="6319194" y="2002"/>
                </a:lnTo>
                <a:lnTo>
                  <a:pt x="6413049" y="11772"/>
                </a:lnTo>
                <a:cubicBezTo>
                  <a:pt x="6592720" y="42783"/>
                  <a:pt x="6774188" y="66100"/>
                  <a:pt x="6956654" y="46745"/>
                </a:cubicBezTo>
                <a:cubicBezTo>
                  <a:pt x="7082424" y="33223"/>
                  <a:pt x="7207994" y="25294"/>
                  <a:pt x="7334364" y="25763"/>
                </a:cubicBezTo>
                <a:cubicBezTo>
                  <a:pt x="7624835" y="25763"/>
                  <a:pt x="7915502" y="28559"/>
                  <a:pt x="8205974" y="22730"/>
                </a:cubicBezTo>
                <a:cubicBezTo>
                  <a:pt x="8464499" y="17601"/>
                  <a:pt x="8722029" y="6412"/>
                  <a:pt x="8980756" y="34620"/>
                </a:cubicBezTo>
                <a:cubicBezTo>
                  <a:pt x="9362658" y="76124"/>
                  <a:pt x="9746556" y="62832"/>
                  <a:pt x="10129655" y="57937"/>
                </a:cubicBezTo>
                <a:lnTo>
                  <a:pt x="10163726" y="56766"/>
                </a:lnTo>
                <a:lnTo>
                  <a:pt x="10254950" y="73131"/>
                </a:lnTo>
                <a:lnTo>
                  <a:pt x="10311819" y="101928"/>
                </a:lnTo>
                <a:cubicBezTo>
                  <a:pt x="10479504" y="200737"/>
                  <a:pt x="10591476" y="367254"/>
                  <a:pt x="10625532" y="561669"/>
                </a:cubicBezTo>
                <a:lnTo>
                  <a:pt x="10626834" y="578090"/>
                </a:lnTo>
                <a:lnTo>
                  <a:pt x="10611964" y="734537"/>
                </a:lnTo>
                <a:cubicBezTo>
                  <a:pt x="10602387" y="823467"/>
                  <a:pt x="10587763" y="913306"/>
                  <a:pt x="10611964" y="1001326"/>
                </a:cubicBezTo>
                <a:cubicBezTo>
                  <a:pt x="10628543" y="1062669"/>
                  <a:pt x="10632231" y="1127783"/>
                  <a:pt x="10622705" y="1191154"/>
                </a:cubicBezTo>
                <a:cubicBezTo>
                  <a:pt x="10606645" y="1303627"/>
                  <a:pt x="10603293" y="1418084"/>
                  <a:pt x="10612740" y="1531572"/>
                </a:cubicBezTo>
                <a:cubicBezTo>
                  <a:pt x="10618978" y="1606398"/>
                  <a:pt x="10618020" y="1681815"/>
                  <a:pt x="10609893" y="1756397"/>
                </a:cubicBezTo>
                <a:cubicBezTo>
                  <a:pt x="10599152" y="1856690"/>
                  <a:pt x="10582457" y="1958800"/>
                  <a:pt x="10602776" y="2059394"/>
                </a:cubicBezTo>
                <a:cubicBezTo>
                  <a:pt x="10635130" y="2219226"/>
                  <a:pt x="10628659" y="2378906"/>
                  <a:pt x="10615717" y="2539949"/>
                </a:cubicBezTo>
                <a:cubicBezTo>
                  <a:pt x="10606011" y="2659785"/>
                  <a:pt x="10595269" y="2780984"/>
                  <a:pt x="10614682" y="2902183"/>
                </a:cubicBezTo>
                <a:cubicBezTo>
                  <a:pt x="10623029" y="2958418"/>
                  <a:pt x="10623029" y="3015928"/>
                  <a:pt x="10614682" y="3072165"/>
                </a:cubicBezTo>
                <a:cubicBezTo>
                  <a:pt x="10604587" y="3147914"/>
                  <a:pt x="10595010" y="3222907"/>
                  <a:pt x="10607952" y="3299413"/>
                </a:cubicBezTo>
                <a:cubicBezTo>
                  <a:pt x="10613646" y="3332743"/>
                  <a:pt x="10617917" y="3366376"/>
                  <a:pt x="10620894" y="3400009"/>
                </a:cubicBezTo>
                <a:cubicBezTo>
                  <a:pt x="10626822" y="3485877"/>
                  <a:pt x="10624699" y="3572233"/>
                  <a:pt x="10614553" y="3657556"/>
                </a:cubicBezTo>
                <a:cubicBezTo>
                  <a:pt x="10604846" y="3756637"/>
                  <a:pt x="10620635" y="3856323"/>
                  <a:pt x="10607694" y="3955100"/>
                </a:cubicBezTo>
                <a:cubicBezTo>
                  <a:pt x="10598504" y="4034653"/>
                  <a:pt x="10598155" y="4115265"/>
                  <a:pt x="10606658" y="4194923"/>
                </a:cubicBezTo>
                <a:cubicBezTo>
                  <a:pt x="10621954" y="4345512"/>
                  <a:pt x="10620998" y="4497755"/>
                  <a:pt x="10603811" y="4648057"/>
                </a:cubicBezTo>
                <a:cubicBezTo>
                  <a:pt x="10593198" y="4735775"/>
                  <a:pt x="10587116" y="4826067"/>
                  <a:pt x="10606140" y="4912119"/>
                </a:cubicBezTo>
                <a:cubicBezTo>
                  <a:pt x="10628530" y="5013245"/>
                  <a:pt x="10633189" y="5114446"/>
                  <a:pt x="10629921" y="5215515"/>
                </a:cubicBezTo>
                <a:lnTo>
                  <a:pt x="10625356" y="5273604"/>
                </a:lnTo>
                <a:lnTo>
                  <a:pt x="10624284" y="5284086"/>
                </a:lnTo>
                <a:cubicBezTo>
                  <a:pt x="10601148" y="5404993"/>
                  <a:pt x="10545219" y="5529874"/>
                  <a:pt x="10458692" y="5632218"/>
                </a:cubicBezTo>
                <a:lnTo>
                  <a:pt x="10418904" y="5670857"/>
                </a:lnTo>
                <a:lnTo>
                  <a:pt x="10417064" y="5673484"/>
                </a:lnTo>
                <a:cubicBezTo>
                  <a:pt x="10307992" y="5802550"/>
                  <a:pt x="10158402" y="5877799"/>
                  <a:pt x="9954609" y="5858572"/>
                </a:cubicBezTo>
                <a:cubicBezTo>
                  <a:pt x="9860355" y="5870096"/>
                  <a:pt x="9750551" y="5855439"/>
                  <a:pt x="9657171" y="5854061"/>
                </a:cubicBezTo>
                <a:lnTo>
                  <a:pt x="9612467" y="5856387"/>
                </a:lnTo>
                <a:lnTo>
                  <a:pt x="9279984" y="5838331"/>
                </a:lnTo>
                <a:cubicBezTo>
                  <a:pt x="9153141" y="5834280"/>
                  <a:pt x="9026273" y="5834164"/>
                  <a:pt x="8899305" y="5841275"/>
                </a:cubicBezTo>
                <a:cubicBezTo>
                  <a:pt x="8761407" y="5850940"/>
                  <a:pt x="8623304" y="5854733"/>
                  <a:pt x="8485266" y="5852671"/>
                </a:cubicBezTo>
                <a:lnTo>
                  <a:pt x="8314842" y="5842884"/>
                </a:lnTo>
                <a:lnTo>
                  <a:pt x="8193631" y="5825368"/>
                </a:lnTo>
                <a:lnTo>
                  <a:pt x="8029897" y="5818284"/>
                </a:lnTo>
                <a:lnTo>
                  <a:pt x="8028296" y="5817260"/>
                </a:lnTo>
                <a:lnTo>
                  <a:pt x="8008332" y="5817260"/>
                </a:lnTo>
                <a:lnTo>
                  <a:pt x="8006732" y="5818114"/>
                </a:lnTo>
                <a:lnTo>
                  <a:pt x="7839115" y="5825368"/>
                </a:lnTo>
                <a:lnTo>
                  <a:pt x="7801585" y="5830791"/>
                </a:lnTo>
                <a:lnTo>
                  <a:pt x="7734233" y="5834980"/>
                </a:lnTo>
                <a:lnTo>
                  <a:pt x="7482820" y="5855530"/>
                </a:lnTo>
                <a:lnTo>
                  <a:pt x="7445741" y="5854102"/>
                </a:lnTo>
                <a:lnTo>
                  <a:pt x="7403701" y="5858035"/>
                </a:lnTo>
                <a:lnTo>
                  <a:pt x="7155292" y="5854564"/>
                </a:lnTo>
                <a:cubicBezTo>
                  <a:pt x="6874805" y="5835913"/>
                  <a:pt x="6593917" y="5824488"/>
                  <a:pt x="6312830" y="5849900"/>
                </a:cubicBezTo>
                <a:lnTo>
                  <a:pt x="6232577" y="5855788"/>
                </a:lnTo>
                <a:lnTo>
                  <a:pt x="6231985" y="5855764"/>
                </a:lnTo>
                <a:lnTo>
                  <a:pt x="6166003" y="5858572"/>
                </a:lnTo>
                <a:cubicBezTo>
                  <a:pt x="6100624" y="5861901"/>
                  <a:pt x="6043822" y="5864887"/>
                  <a:pt x="5993271" y="5866513"/>
                </a:cubicBezTo>
                <a:lnTo>
                  <a:pt x="5925657" y="5866398"/>
                </a:lnTo>
                <a:lnTo>
                  <a:pt x="5833706" y="5859695"/>
                </a:lnTo>
                <a:cubicBezTo>
                  <a:pt x="5697214" y="5841788"/>
                  <a:pt x="5559607" y="5838897"/>
                  <a:pt x="5422657" y="5851067"/>
                </a:cubicBezTo>
                <a:lnTo>
                  <a:pt x="5250035" y="5858044"/>
                </a:lnTo>
                <a:lnTo>
                  <a:pt x="5151093" y="5858278"/>
                </a:lnTo>
                <a:lnTo>
                  <a:pt x="4972680" y="5851067"/>
                </a:lnTo>
                <a:cubicBezTo>
                  <a:pt x="4829141" y="5841741"/>
                  <a:pt x="4685204" y="5826120"/>
                  <a:pt x="4542066" y="5842905"/>
                </a:cubicBezTo>
                <a:cubicBezTo>
                  <a:pt x="4491758" y="5848734"/>
                  <a:pt x="4441488" y="5852626"/>
                  <a:pt x="4391242" y="5854962"/>
                </a:cubicBezTo>
                <a:lnTo>
                  <a:pt x="4246482" y="5857576"/>
                </a:lnTo>
                <a:lnTo>
                  <a:pt x="4221030" y="5856572"/>
                </a:lnTo>
                <a:lnTo>
                  <a:pt x="4218005" y="5856681"/>
                </a:lnTo>
                <a:lnTo>
                  <a:pt x="3939367" y="5844305"/>
                </a:lnTo>
                <a:cubicBezTo>
                  <a:pt x="3773470" y="5832648"/>
                  <a:pt x="3606974" y="5815626"/>
                  <a:pt x="3441875" y="5843140"/>
                </a:cubicBezTo>
                <a:cubicBezTo>
                  <a:pt x="3386806" y="5851400"/>
                  <a:pt x="3331601" y="5858126"/>
                  <a:pt x="3276306" y="5863318"/>
                </a:cubicBezTo>
                <a:lnTo>
                  <a:pt x="3225006" y="5866706"/>
                </a:lnTo>
                <a:lnTo>
                  <a:pt x="3194056" y="5866407"/>
                </a:lnTo>
                <a:lnTo>
                  <a:pt x="3082891" y="5863061"/>
                </a:lnTo>
                <a:lnTo>
                  <a:pt x="3013959" y="5869302"/>
                </a:lnTo>
                <a:cubicBezTo>
                  <a:pt x="2910698" y="5871464"/>
                  <a:pt x="2845426" y="5852913"/>
                  <a:pt x="2748311" y="5858572"/>
                </a:cubicBezTo>
                <a:cubicBezTo>
                  <a:pt x="2736171" y="5859279"/>
                  <a:pt x="2721419" y="5860082"/>
                  <a:pt x="2704411" y="5860936"/>
                </a:cubicBezTo>
                <a:lnTo>
                  <a:pt x="2650475" y="5863440"/>
                </a:lnTo>
                <a:lnTo>
                  <a:pt x="2436349" y="5854816"/>
                </a:lnTo>
                <a:cubicBezTo>
                  <a:pt x="2095150" y="5845165"/>
                  <a:pt x="1753811" y="5845122"/>
                  <a:pt x="1412584" y="5830782"/>
                </a:cubicBezTo>
                <a:cubicBezTo>
                  <a:pt x="1262458" y="5824256"/>
                  <a:pt x="1113131" y="5859227"/>
                  <a:pt x="963404" y="5861093"/>
                </a:cubicBezTo>
                <a:cubicBezTo>
                  <a:pt x="896140" y="5861967"/>
                  <a:pt x="828812" y="5861342"/>
                  <a:pt x="761431" y="5859896"/>
                </a:cubicBezTo>
                <a:lnTo>
                  <a:pt x="637698" y="5856158"/>
                </a:lnTo>
                <a:lnTo>
                  <a:pt x="592997" y="5853711"/>
                </a:lnTo>
                <a:cubicBezTo>
                  <a:pt x="391136" y="5830428"/>
                  <a:pt x="227663" y="5724844"/>
                  <a:pt x="123577" y="5564333"/>
                </a:cubicBezTo>
                <a:lnTo>
                  <a:pt x="99502" y="5518240"/>
                </a:lnTo>
                <a:lnTo>
                  <a:pt x="95609" y="5512764"/>
                </a:lnTo>
                <a:lnTo>
                  <a:pt x="86221" y="5492812"/>
                </a:lnTo>
                <a:lnTo>
                  <a:pt x="61763" y="5445986"/>
                </a:lnTo>
                <a:lnTo>
                  <a:pt x="56991" y="5430695"/>
                </a:lnTo>
                <a:lnTo>
                  <a:pt x="41922" y="5398673"/>
                </a:lnTo>
                <a:lnTo>
                  <a:pt x="25760" y="5339273"/>
                </a:lnTo>
                <a:lnTo>
                  <a:pt x="16811" y="5271956"/>
                </a:lnTo>
                <a:cubicBezTo>
                  <a:pt x="9305" y="5238090"/>
                  <a:pt x="4710" y="5203585"/>
                  <a:pt x="3092" y="5168860"/>
                </a:cubicBezTo>
                <a:cubicBezTo>
                  <a:pt x="-7132" y="5042101"/>
                  <a:pt x="10081" y="4917108"/>
                  <a:pt x="24446" y="4791844"/>
                </a:cubicBezTo>
                <a:cubicBezTo>
                  <a:pt x="34023" y="4712006"/>
                  <a:pt x="48647" y="4631352"/>
                  <a:pt x="24446" y="4552331"/>
                </a:cubicBezTo>
                <a:cubicBezTo>
                  <a:pt x="7867" y="4497261"/>
                  <a:pt x="4180" y="4438805"/>
                  <a:pt x="13705" y="4381912"/>
                </a:cubicBezTo>
                <a:cubicBezTo>
                  <a:pt x="29766" y="4280940"/>
                  <a:pt x="33117" y="4178184"/>
                  <a:pt x="23670" y="4076300"/>
                </a:cubicBezTo>
                <a:cubicBezTo>
                  <a:pt x="17432" y="4009125"/>
                  <a:pt x="18390" y="3941419"/>
                  <a:pt x="26517" y="3874462"/>
                </a:cubicBezTo>
                <a:cubicBezTo>
                  <a:pt x="37258" y="3784423"/>
                  <a:pt x="53954" y="3692752"/>
                  <a:pt x="33635" y="3602444"/>
                </a:cubicBezTo>
                <a:cubicBezTo>
                  <a:pt x="1280" y="3458954"/>
                  <a:pt x="7751" y="3315599"/>
                  <a:pt x="20694" y="3171022"/>
                </a:cubicBezTo>
                <a:cubicBezTo>
                  <a:pt x="30400" y="3063439"/>
                  <a:pt x="41141" y="2954632"/>
                  <a:pt x="21728" y="2845824"/>
                </a:cubicBezTo>
                <a:cubicBezTo>
                  <a:pt x="13381" y="2795337"/>
                  <a:pt x="13381" y="2743709"/>
                  <a:pt x="21728" y="2693221"/>
                </a:cubicBezTo>
                <a:cubicBezTo>
                  <a:pt x="31823" y="2625218"/>
                  <a:pt x="41400" y="2557892"/>
                  <a:pt x="28458" y="2489208"/>
                </a:cubicBezTo>
                <a:cubicBezTo>
                  <a:pt x="22764" y="2459285"/>
                  <a:pt x="18493" y="2429092"/>
                  <a:pt x="15516" y="2398898"/>
                </a:cubicBezTo>
                <a:cubicBezTo>
                  <a:pt x="9589" y="2321809"/>
                  <a:pt x="11711" y="2244283"/>
                  <a:pt x="21857" y="2167683"/>
                </a:cubicBezTo>
                <a:cubicBezTo>
                  <a:pt x="31564" y="2078733"/>
                  <a:pt x="15776" y="1989238"/>
                  <a:pt x="28717" y="1900560"/>
                </a:cubicBezTo>
                <a:cubicBezTo>
                  <a:pt x="37907" y="1829142"/>
                  <a:pt x="38255" y="1756772"/>
                  <a:pt x="29752" y="1685258"/>
                </a:cubicBezTo>
                <a:cubicBezTo>
                  <a:pt x="14456" y="1550065"/>
                  <a:pt x="15412" y="1413389"/>
                  <a:pt x="32599" y="1278454"/>
                </a:cubicBezTo>
                <a:cubicBezTo>
                  <a:pt x="43212" y="1199704"/>
                  <a:pt x="49294" y="1118644"/>
                  <a:pt x="30270" y="1041390"/>
                </a:cubicBezTo>
                <a:cubicBezTo>
                  <a:pt x="-14509" y="859818"/>
                  <a:pt x="11634" y="677973"/>
                  <a:pt x="30270" y="497354"/>
                </a:cubicBezTo>
                <a:lnTo>
                  <a:pt x="31725" y="472895"/>
                </a:lnTo>
                <a:lnTo>
                  <a:pt x="43781" y="427827"/>
                </a:lnTo>
                <a:lnTo>
                  <a:pt x="50994" y="413476"/>
                </a:lnTo>
                <a:lnTo>
                  <a:pt x="58372" y="387895"/>
                </a:lnTo>
                <a:cubicBezTo>
                  <a:pt x="111660" y="254431"/>
                  <a:pt x="198390" y="154469"/>
                  <a:pt x="306361" y="90092"/>
                </a:cubicBezTo>
                <a:lnTo>
                  <a:pt x="343340" y="71955"/>
                </a:lnTo>
                <a:lnTo>
                  <a:pt x="451947" y="55771"/>
                </a:lnTo>
                <a:lnTo>
                  <a:pt x="480681" y="50638"/>
                </a:lnTo>
                <a:lnTo>
                  <a:pt x="500476" y="51097"/>
                </a:lnTo>
                <a:cubicBezTo>
                  <a:pt x="614729" y="49684"/>
                  <a:pt x="728933" y="43772"/>
                  <a:pt x="843024" y="32056"/>
                </a:cubicBezTo>
                <a:cubicBezTo>
                  <a:pt x="1123212" y="7156"/>
                  <a:pt x="1404499" y="3566"/>
                  <a:pt x="1685086" y="21332"/>
                </a:cubicBezTo>
                <a:cubicBezTo>
                  <a:pt x="1938623" y="33688"/>
                  <a:pt x="2191759" y="64000"/>
                  <a:pt x="2445896" y="38121"/>
                </a:cubicBezTo>
                <a:cubicBezTo>
                  <a:pt x="2489616" y="33690"/>
                  <a:pt x="2532937" y="26111"/>
                  <a:pt x="2576333" y="19030"/>
                </a:cubicBezTo>
                <a:lnTo>
                  <a:pt x="2696353" y="4251"/>
                </a:lnTo>
                <a:lnTo>
                  <a:pt x="2745536" y="5232"/>
                </a:lnTo>
                <a:cubicBezTo>
                  <a:pt x="2818993" y="6452"/>
                  <a:pt x="2887864" y="7004"/>
                  <a:pt x="2947014" y="5793"/>
                </a:cubicBezTo>
                <a:cubicBezTo>
                  <a:pt x="3006163" y="4584"/>
                  <a:pt x="3060036" y="3178"/>
                  <a:pt x="3110399" y="1949"/>
                </a:cubicBezTo>
                <a:lnTo>
                  <a:pt x="3199002" y="221"/>
                </a:lnTo>
                <a:lnTo>
                  <a:pt x="3325015" y="3583"/>
                </a:lnTo>
                <a:cubicBezTo>
                  <a:pt x="3530714" y="12997"/>
                  <a:pt x="3736239" y="28910"/>
                  <a:pt x="3941762" y="43248"/>
                </a:cubicBezTo>
                <a:cubicBezTo>
                  <a:pt x="4091489" y="53739"/>
                  <a:pt x="4241215" y="66563"/>
                  <a:pt x="4390942" y="37886"/>
                </a:cubicBezTo>
                <a:cubicBezTo>
                  <a:pt x="4517292" y="15154"/>
                  <a:pt x="4645537" y="10467"/>
                  <a:pt x="4772844" y="23896"/>
                </a:cubicBezTo>
                <a:cubicBezTo>
                  <a:pt x="4885597" y="37327"/>
                  <a:pt x="4999052" y="40520"/>
                  <a:pt x="5112224" y="33456"/>
                </a:cubicBezTo>
                <a:lnTo>
                  <a:pt x="5477482" y="6922"/>
                </a:lnTo>
                <a:lnTo>
                  <a:pt x="5517883" y="7607"/>
                </a:lnTo>
                <a:lnTo>
                  <a:pt x="5555683" y="6426"/>
                </a:lnTo>
                <a:cubicBezTo>
                  <a:pt x="5626335" y="3737"/>
                  <a:pt x="5704795" y="995"/>
                  <a:pt x="5791061" y="218"/>
                </a:cubicBezTo>
                <a:close/>
              </a:path>
            </a:pathLst>
          </a:cu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7308B94-FB87-6887-62D6-468D188A7197}"/>
              </a:ext>
            </a:extLst>
          </p:cNvPr>
          <p:cNvSpPr txBox="1"/>
          <p:nvPr/>
        </p:nvSpPr>
        <p:spPr>
          <a:xfrm>
            <a:off x="630936" y="630936"/>
            <a:ext cx="3599688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1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244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0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22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24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26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2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7F0511D-6483-11C0-22ED-F2138DF8B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550" y="643467"/>
            <a:ext cx="7096899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3566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3961017-B781-76F2-F895-49E211ECE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22" y="-10904"/>
            <a:ext cx="4491613" cy="675430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A6E3712-2B3C-DC8E-8F16-CA92EEFC2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9204" y="-14704"/>
            <a:ext cx="4816981" cy="688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0383D20-E406-E298-3B77-1C8933662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Kan er nu een zware beursdaling komen???</a:t>
            </a:r>
          </a:p>
        </p:txBody>
      </p:sp>
      <p:sp>
        <p:nvSpPr>
          <p:cNvPr id="28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94A1C6B-50C1-49E7-FFE5-E012DD89FA70}"/>
              </a:ext>
            </a:extLst>
          </p:cNvPr>
          <p:cNvSpPr txBox="1"/>
          <p:nvPr/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Helaas ja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Iedereen is belegd in aandelen wat goed is maar er is een te grote concentratie op dezelfde aandelen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En dat heeft de enorme stijging van de beursindexen veroorzaakt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De beurs heeft gratis geld gecreëerd,,maar dit wordt maar echt geld als men uit de beurs stapt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Doch als iedereen dit doet gaat men zelfde veroorzaken maar dan recto verso wat de aankoopmomentum was.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Met die verstande dat stijgingen langzaam gebeuren en daling steeds snel gaan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>
              <a:solidFill>
                <a:schemeClr val="tx1">
                  <a:alpha val="80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alpha val="80000"/>
                  </a:schemeClr>
                </a:solidFill>
              </a:rPr>
              <a:t>Dus neemt de ongelooflijke grafieken van de stijgende beurzen de laatste 20 jaar  en draait die om en deelt de tijds bestand door 10 en u krijgt ee, heel scherpe daling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u="sng">
                <a:solidFill>
                  <a:schemeClr val="tx1">
                    <a:alpha val="80000"/>
                  </a:schemeClr>
                </a:solidFill>
                <a:highlight>
                  <a:srgbClr val="00FFFF"/>
                </a:highlight>
              </a:rPr>
              <a:t>De beste waarden kunnen tot 75 à 90% dalen</a:t>
            </a:r>
          </a:p>
        </p:txBody>
      </p:sp>
      <p:sp>
        <p:nvSpPr>
          <p:cNvPr id="32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9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!!Rectangle">
            <a:extLst>
              <a:ext uri="{FF2B5EF4-FFF2-40B4-BE49-F238E27FC236}">
                <a16:creationId xmlns:a16="http://schemas.microsoft.com/office/drawing/2014/main" id="{D5997EA8-5EFC-40CD-A85F-C3C3BC5F9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0DB51EB-A6EF-ED51-24CC-4AD017C61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5" name="Rectangle 88">
            <a:extLst>
              <a:ext uri="{FF2B5EF4-FFF2-40B4-BE49-F238E27FC236}">
                <a16:creationId xmlns:a16="http://schemas.microsoft.com/office/drawing/2014/main" id="{1CF6A1EC-BD15-42D9-A339-A3970CF7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F9F4F03-7729-681A-A5EB-DA7618D04D01}"/>
              </a:ext>
            </a:extLst>
          </p:cNvPr>
          <p:cNvSpPr/>
          <p:nvPr/>
        </p:nvSpPr>
        <p:spPr>
          <a:xfrm>
            <a:off x="1051560" y="4498848"/>
            <a:ext cx="3611880" cy="1536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12700" cmpd="sng">
                  <a:solidFill>
                    <a:schemeClr val="accent4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Tel   050344777</a:t>
            </a:r>
          </a:p>
        </p:txBody>
      </p:sp>
      <p:sp>
        <p:nvSpPr>
          <p:cNvPr id="86" name="Rectangle 90">
            <a:extLst>
              <a:ext uri="{FF2B5EF4-FFF2-40B4-BE49-F238E27FC236}">
                <a16:creationId xmlns:a16="http://schemas.microsoft.com/office/drawing/2014/main" id="{A720C27D-5C39-492B-BD68-C220C0F83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6" name="Rectangle 92">
            <a:extLst>
              <a:ext uri="{FF2B5EF4-FFF2-40B4-BE49-F238E27FC236}">
                <a16:creationId xmlns:a16="http://schemas.microsoft.com/office/drawing/2014/main" id="{A4F3394A-A959-460A-ACF9-5FA682C76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C63BD58-0D4B-CCA6-3D1F-5796A89BF3D4}"/>
              </a:ext>
            </a:extLst>
          </p:cNvPr>
          <p:cNvSpPr txBox="1"/>
          <p:nvPr/>
        </p:nvSpPr>
        <p:spPr>
          <a:xfrm>
            <a:off x="5295826" y="4498848"/>
            <a:ext cx="6061022" cy="1536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Goldbugs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Uw goudbroker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Heeft waarschijnlijk de scherpste aankoop en verkoop prijzen</a:t>
            </a:r>
          </a:p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/>
              <a:t> voor uw beleggingsgoud,,klanten in Knokke zijn veeleisend en trouw!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7695C65-3EC0-C9A7-D81A-4FA773CD2199}"/>
              </a:ext>
            </a:extLst>
          </p:cNvPr>
          <p:cNvSpPr txBox="1"/>
          <p:nvPr/>
        </p:nvSpPr>
        <p:spPr>
          <a:xfrm>
            <a:off x="9469780" y="6657945"/>
            <a:ext cx="272221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nl-BE" sz="700">
                <a:solidFill>
                  <a:srgbClr val="FFFFFF"/>
                </a:solidFill>
                <a:hlinkClick r:id="rId4" tooltip="https://www.flickr.com/photos/bullionvault/3591732069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Deze foto</a:t>
            </a:r>
            <a:r>
              <a:rPr lang="nl-BE" sz="700">
                <a:solidFill>
                  <a:srgbClr val="FFFFFF"/>
                </a:solidFill>
              </a:rPr>
              <a:t> van Onbekende auteur is gelicentieerd onder </a:t>
            </a:r>
            <a:r>
              <a:rPr lang="nl-BE" sz="700">
                <a:solidFill>
                  <a:srgbClr val="FFFFFF"/>
                </a:solidFill>
                <a:hlinkClick r:id="rId5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nl-B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32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0">
            <a:extLst>
              <a:ext uri="{FF2B5EF4-FFF2-40B4-BE49-F238E27FC236}">
                <a16:creationId xmlns:a16="http://schemas.microsoft.com/office/drawing/2014/main" id="{D153EDB2-4AAD-43F4-AE78-4D326C81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grpSp>
        <p:nvGrpSpPr>
          <p:cNvPr id="90" name="Group 82">
            <a:extLst>
              <a:ext uri="{FF2B5EF4-FFF2-40B4-BE49-F238E27FC236}">
                <a16:creationId xmlns:a16="http://schemas.microsoft.com/office/drawing/2014/main" id="{A3CB7779-72E2-4E92-AE18-6BBC335D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7625" y="0"/>
            <a:ext cx="11097905" cy="6858000"/>
            <a:chOff x="547625" y="0"/>
            <a:chExt cx="11097905" cy="685800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75B9DA5-08BD-40EA-B06C-3D3CCD06A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5" y="0"/>
              <a:ext cx="10345003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EE62D72-11EF-40E9-BF23-0FCAEACDD7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08673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76336F2-6633-4E26-8760-05F94D87D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75235" y="0"/>
              <a:ext cx="2486322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9F3102E-7749-422F-8F51-A148252B8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47625" y="0"/>
              <a:ext cx="2209181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71191CD-1211-4C40-9D45-449D9BE65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36349" y="0"/>
              <a:ext cx="2209181" cy="6858000"/>
            </a:xfrm>
            <a:custGeom>
              <a:avLst/>
              <a:gdLst>
                <a:gd name="connsiteX0" fmla="*/ 937727 w 2209181"/>
                <a:gd name="connsiteY0" fmla="*/ 0 h 6858000"/>
                <a:gd name="connsiteX1" fmla="*/ 955085 w 2209181"/>
                <a:gd name="connsiteY1" fmla="*/ 0 h 6858000"/>
                <a:gd name="connsiteX2" fmla="*/ 982018 w 2209181"/>
                <a:gd name="connsiteY2" fmla="*/ 25210 h 6858000"/>
                <a:gd name="connsiteX3" fmla="*/ 2202283 w 2209181"/>
                <a:gd name="connsiteY3" fmla="*/ 3810283 h 6858000"/>
                <a:gd name="connsiteX4" fmla="*/ 236958 w 2209181"/>
                <a:gd name="connsiteY4" fmla="*/ 6682507 h 6858000"/>
                <a:gd name="connsiteX5" fmla="*/ 19349 w 2209181"/>
                <a:gd name="connsiteY5" fmla="*/ 6858000 h 6858000"/>
                <a:gd name="connsiteX6" fmla="*/ 0 w 2209181"/>
                <a:gd name="connsiteY6" fmla="*/ 6858000 h 6858000"/>
                <a:gd name="connsiteX7" fmla="*/ 218679 w 2209181"/>
                <a:gd name="connsiteY7" fmla="*/ 6681644 h 6858000"/>
                <a:gd name="connsiteX8" fmla="*/ 2184004 w 2209181"/>
                <a:gd name="connsiteY8" fmla="*/ 3809420 h 6858000"/>
                <a:gd name="connsiteX9" fmla="*/ 963738 w 2209181"/>
                <a:gd name="connsiteY9" fmla="*/ 2434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37727" y="0"/>
                  </a:moveTo>
                  <a:lnTo>
                    <a:pt x="955085" y="0"/>
                  </a:lnTo>
                  <a:lnTo>
                    <a:pt x="982018" y="25210"/>
                  </a:lnTo>
                  <a:cubicBezTo>
                    <a:pt x="1836289" y="886318"/>
                    <a:pt x="2270080" y="2270266"/>
                    <a:pt x="2202283" y="3810283"/>
                  </a:cubicBezTo>
                  <a:cubicBezTo>
                    <a:pt x="2138530" y="5258455"/>
                    <a:pt x="1199288" y="5896573"/>
                    <a:pt x="236958" y="6682507"/>
                  </a:cubicBezTo>
                  <a:lnTo>
                    <a:pt x="19349" y="6858000"/>
                  </a:lnTo>
                  <a:lnTo>
                    <a:pt x="0" y="6858000"/>
                  </a:lnTo>
                  <a:lnTo>
                    <a:pt x="218679" y="6681644"/>
                  </a:lnTo>
                  <a:cubicBezTo>
                    <a:pt x="1181008" y="5895709"/>
                    <a:pt x="2120250" y="5257592"/>
                    <a:pt x="2184004" y="3809420"/>
                  </a:cubicBezTo>
                  <a:cubicBezTo>
                    <a:pt x="2251801" y="2269402"/>
                    <a:pt x="1818009" y="885455"/>
                    <a:pt x="963738" y="24346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24149DC-0D9C-C64A-E438-B6382A2E4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38" y="2083024"/>
            <a:ext cx="7560860" cy="2589594"/>
          </a:xfrm>
          <a:prstGeom prst="rect">
            <a:avLst/>
          </a:prstGeo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4F86CD0-B6B2-4F13-95D0-2C51CD5E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4696" y="6356350"/>
            <a:ext cx="2843784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</a:pPr>
            <a:fld id="{B1269E3D-046A-4E0E-A8F6-516780ECFE19}" type="datetime1"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</a:rPr>
              <a:pPr algn="r" defTabSz="914400">
                <a:spcAft>
                  <a:spcPts val="600"/>
                </a:spcAft>
              </a:pPr>
              <a:t>11/4/2026</a:t>
            </a:fld>
            <a:endParaRPr 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291D39C-43DE-4685-9DD4-64EFE3D6D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118872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600"/>
              </a:spcAft>
            </a:pPr>
            <a:fld id="{80F073CC-40D5-4B23-8DF0-9BD0A0C12F2C}" type="slidenum"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12</a:t>
            </a:fld>
            <a:endParaRPr 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sX0" fmla="*/ 0 w 10515600"/>
              <a:gd name="csY0" fmla="*/ 0 h 5416094"/>
              <a:gd name="csX1" fmla="*/ 552069 w 10515600"/>
              <a:gd name="csY1" fmla="*/ 0 h 5416094"/>
              <a:gd name="csX2" fmla="*/ 893826 w 10515600"/>
              <a:gd name="csY2" fmla="*/ 0 h 5416094"/>
              <a:gd name="csX3" fmla="*/ 1761363 w 10515600"/>
              <a:gd name="csY3" fmla="*/ 0 h 5416094"/>
              <a:gd name="csX4" fmla="*/ 2313432 w 10515600"/>
              <a:gd name="csY4" fmla="*/ 0 h 5416094"/>
              <a:gd name="csX5" fmla="*/ 2865501 w 10515600"/>
              <a:gd name="csY5" fmla="*/ 0 h 5416094"/>
              <a:gd name="csX6" fmla="*/ 3733038 w 10515600"/>
              <a:gd name="csY6" fmla="*/ 0 h 5416094"/>
              <a:gd name="csX7" fmla="*/ 4179951 w 10515600"/>
              <a:gd name="csY7" fmla="*/ 0 h 5416094"/>
              <a:gd name="csX8" fmla="*/ 5047488 w 10515600"/>
              <a:gd name="csY8" fmla="*/ 0 h 5416094"/>
              <a:gd name="csX9" fmla="*/ 5915025 w 10515600"/>
              <a:gd name="csY9" fmla="*/ 0 h 5416094"/>
              <a:gd name="csX10" fmla="*/ 6572250 w 10515600"/>
              <a:gd name="csY10" fmla="*/ 0 h 5416094"/>
              <a:gd name="csX11" fmla="*/ 7439787 w 10515600"/>
              <a:gd name="csY11" fmla="*/ 0 h 5416094"/>
              <a:gd name="csX12" fmla="*/ 7991856 w 10515600"/>
              <a:gd name="csY12" fmla="*/ 0 h 5416094"/>
              <a:gd name="csX13" fmla="*/ 8543925 w 10515600"/>
              <a:gd name="csY13" fmla="*/ 0 h 5416094"/>
              <a:gd name="csX14" fmla="*/ 9306306 w 10515600"/>
              <a:gd name="csY14" fmla="*/ 0 h 5416094"/>
              <a:gd name="csX15" fmla="*/ 9858375 w 10515600"/>
              <a:gd name="csY15" fmla="*/ 0 h 5416094"/>
              <a:gd name="csX16" fmla="*/ 10515600 w 10515600"/>
              <a:gd name="csY16" fmla="*/ 0 h 5416094"/>
              <a:gd name="csX17" fmla="*/ 10515600 w 10515600"/>
              <a:gd name="csY17" fmla="*/ 785334 h 5416094"/>
              <a:gd name="csX18" fmla="*/ 10515600 w 10515600"/>
              <a:gd name="csY18" fmla="*/ 1516506 h 5416094"/>
              <a:gd name="csX19" fmla="*/ 10515600 w 10515600"/>
              <a:gd name="csY19" fmla="*/ 2247679 h 5416094"/>
              <a:gd name="csX20" fmla="*/ 10515600 w 10515600"/>
              <a:gd name="csY20" fmla="*/ 2762208 h 5416094"/>
              <a:gd name="csX21" fmla="*/ 10515600 w 10515600"/>
              <a:gd name="csY21" fmla="*/ 3330898 h 5416094"/>
              <a:gd name="csX22" fmla="*/ 10515600 w 10515600"/>
              <a:gd name="csY22" fmla="*/ 4062071 h 5416094"/>
              <a:gd name="csX23" fmla="*/ 10515600 w 10515600"/>
              <a:gd name="csY23" fmla="*/ 4684921 h 5416094"/>
              <a:gd name="csX24" fmla="*/ 10515600 w 10515600"/>
              <a:gd name="csY24" fmla="*/ 5416094 h 5416094"/>
              <a:gd name="csX25" fmla="*/ 9753219 w 10515600"/>
              <a:gd name="csY25" fmla="*/ 5416094 h 5416094"/>
              <a:gd name="csX26" fmla="*/ 9411462 w 10515600"/>
              <a:gd name="csY26" fmla="*/ 5416094 h 5416094"/>
              <a:gd name="csX27" fmla="*/ 8754237 w 10515600"/>
              <a:gd name="csY27" fmla="*/ 5416094 h 5416094"/>
              <a:gd name="csX28" fmla="*/ 8307324 w 10515600"/>
              <a:gd name="csY28" fmla="*/ 5416094 h 5416094"/>
              <a:gd name="csX29" fmla="*/ 7544943 w 10515600"/>
              <a:gd name="csY29" fmla="*/ 5416094 h 5416094"/>
              <a:gd name="csX30" fmla="*/ 7098030 w 10515600"/>
              <a:gd name="csY30" fmla="*/ 5416094 h 5416094"/>
              <a:gd name="csX31" fmla="*/ 6335649 w 10515600"/>
              <a:gd name="csY31" fmla="*/ 5416094 h 5416094"/>
              <a:gd name="csX32" fmla="*/ 5993892 w 10515600"/>
              <a:gd name="csY32" fmla="*/ 5416094 h 5416094"/>
              <a:gd name="csX33" fmla="*/ 5231511 w 10515600"/>
              <a:gd name="csY33" fmla="*/ 5416094 h 5416094"/>
              <a:gd name="csX34" fmla="*/ 4784598 w 10515600"/>
              <a:gd name="csY34" fmla="*/ 5416094 h 5416094"/>
              <a:gd name="csX35" fmla="*/ 4442841 w 10515600"/>
              <a:gd name="csY35" fmla="*/ 5416094 h 5416094"/>
              <a:gd name="csX36" fmla="*/ 3995928 w 10515600"/>
              <a:gd name="csY36" fmla="*/ 5416094 h 5416094"/>
              <a:gd name="csX37" fmla="*/ 3233547 w 10515600"/>
              <a:gd name="csY37" fmla="*/ 5416094 h 5416094"/>
              <a:gd name="csX38" fmla="*/ 2786634 w 10515600"/>
              <a:gd name="csY38" fmla="*/ 5416094 h 5416094"/>
              <a:gd name="csX39" fmla="*/ 2444877 w 10515600"/>
              <a:gd name="csY39" fmla="*/ 5416094 h 5416094"/>
              <a:gd name="csX40" fmla="*/ 1997964 w 10515600"/>
              <a:gd name="csY40" fmla="*/ 5416094 h 5416094"/>
              <a:gd name="csX41" fmla="*/ 1445895 w 10515600"/>
              <a:gd name="csY41" fmla="*/ 5416094 h 5416094"/>
              <a:gd name="csX42" fmla="*/ 788670 w 10515600"/>
              <a:gd name="csY42" fmla="*/ 5416094 h 5416094"/>
              <a:gd name="csX43" fmla="*/ 0 w 10515600"/>
              <a:gd name="csY43" fmla="*/ 5416094 h 5416094"/>
              <a:gd name="csX44" fmla="*/ 0 w 10515600"/>
              <a:gd name="csY44" fmla="*/ 4630760 h 5416094"/>
              <a:gd name="csX45" fmla="*/ 0 w 10515600"/>
              <a:gd name="csY45" fmla="*/ 3953749 h 5416094"/>
              <a:gd name="csX46" fmla="*/ 0 w 10515600"/>
              <a:gd name="csY46" fmla="*/ 3276737 h 5416094"/>
              <a:gd name="csX47" fmla="*/ 0 w 10515600"/>
              <a:gd name="csY47" fmla="*/ 2599725 h 5416094"/>
              <a:gd name="csX48" fmla="*/ 0 w 10515600"/>
              <a:gd name="csY48" fmla="*/ 1922713 h 5416094"/>
              <a:gd name="csX49" fmla="*/ 0 w 10515600"/>
              <a:gd name="csY49" fmla="*/ 1299863 h 5416094"/>
              <a:gd name="csX50" fmla="*/ 0 w 10515600"/>
              <a:gd name="csY5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6F49474-9E71-93CE-EB88-5D66C95FC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410686"/>
            <a:ext cx="10134600" cy="197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C1B75A6-E8BC-CE11-27CB-85231C2F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790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37D4CCF-B40A-FE18-A149-625626C787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52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9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Rectangle 95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F82A0F1-40ED-CEAB-D7E5-598D6E4134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0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2" name="Rectangle 97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4FA145E-99B5-0812-7487-49A9B625D14D}"/>
              </a:ext>
            </a:extLst>
          </p:cNvPr>
          <p:cNvSpPr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cap="none" spc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Placeuro gold mines nu koopwaardig</a:t>
            </a:r>
          </a:p>
        </p:txBody>
      </p:sp>
    </p:spTree>
    <p:extLst>
      <p:ext uri="{BB962C8B-B14F-4D97-AF65-F5344CB8AC3E}">
        <p14:creationId xmlns:p14="http://schemas.microsoft.com/office/powerpoint/2010/main" val="419082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1A1356C-0032-4839-BB89-14B41094ED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5" r="2925"/>
          <a:stretch>
            <a:fillRect/>
          </a:stretch>
        </p:blipFill>
        <p:spPr>
          <a:xfrm>
            <a:off x="0" y="383239"/>
            <a:ext cx="12192000" cy="64747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72325" y="4522402"/>
            <a:ext cx="3295980" cy="804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3148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1" u="sng" dirty="0" err="1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Bedrijfsobligati</a:t>
            </a:r>
            <a:r>
              <a:rPr lang="nl-BE"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e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s</a:t>
            </a:r>
            <a:r>
              <a:rPr sz="3200" b="1" i="1" u="sng" spc="46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in</a:t>
            </a:r>
            <a:r>
              <a:rPr sz="3200" b="1" i="1" u="sng" spc="22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3200" b="1" i="1" u="sng" dirty="0">
                <a:solidFill>
                  <a:srgbClr val="FF0000"/>
                </a:solidFill>
                <a:highlight>
                  <a:srgbClr val="00FFFF"/>
                </a:highlight>
                <a:latin typeface="LJQQAM+ITC Zapf Chancery Medium Italic"/>
                <a:cs typeface="LJQQAM+ITC Zapf Chancery Medium Italic"/>
              </a:rPr>
              <a:t>€.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2325" y="5258416"/>
            <a:ext cx="7405841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3148"/>
              </a:lnSpc>
              <a:spcBef>
                <a:spcPts val="0"/>
              </a:spcBef>
              <a:spcAft>
                <a:spcPts val="0"/>
              </a:spcAft>
            </a:pPr>
            <a:r>
              <a:rPr sz="2800" b="1" u="sng" spc="11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Selectie</a:t>
            </a:r>
            <a:r>
              <a:rPr sz="2800" b="1" u="sng" spc="19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van</a:t>
            </a:r>
            <a:r>
              <a:rPr sz="2800" b="1" u="sng" spc="2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emissie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spc="1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van</a:t>
            </a:r>
            <a:r>
              <a:rPr sz="2800" b="1" u="sng" spc="19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euro-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obligaties</a:t>
            </a:r>
            <a:r>
              <a:rPr sz="2800" b="1" u="sng" spc="11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in</a:t>
            </a:r>
            <a:r>
              <a:rPr sz="2800" b="1" u="sng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verschillende</a:t>
            </a:r>
            <a:r>
              <a:rPr sz="2800" b="1" u="sng" spc="77" dirty="0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 </a:t>
            </a:r>
            <a:r>
              <a:rPr sz="2800" b="1" u="sng" spc="11" dirty="0" err="1">
                <a:solidFill>
                  <a:srgbClr val="FF0000"/>
                </a:solidFill>
                <a:highlight>
                  <a:srgbClr val="FFFF00"/>
                </a:highlight>
                <a:latin typeface="LJQQAM+ITC Zapf Chancery Medium Italic"/>
                <a:cs typeface="LJQQAM+ITC Zapf Chancery Medium Italic"/>
              </a:rPr>
              <a:t>munten</a:t>
            </a:r>
            <a:endParaRPr sz="2800" b="1" u="sng" spc="11" dirty="0">
              <a:solidFill>
                <a:srgbClr val="FF0000"/>
              </a:solidFill>
              <a:highlight>
                <a:srgbClr val="FFFF00"/>
              </a:highlight>
              <a:latin typeface="LJQQAM+ITC Zapf Chancery Medium Italic"/>
              <a:cs typeface="LJQQAM+ITC Zapf Chancery Medium Ital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22294" y="6384151"/>
            <a:ext cx="325773" cy="190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59"/>
              </a:lnSpc>
              <a:spcBef>
                <a:spcPts val="0"/>
              </a:spcBef>
              <a:spcAft>
                <a:spcPts val="0"/>
              </a:spcAft>
            </a:pPr>
            <a:r>
              <a:rPr sz="1164">
                <a:solidFill>
                  <a:srgbClr val="4D4D4D"/>
                </a:solidFill>
                <a:latin typeface="Arial Unicode MS"/>
                <a:cs typeface="Arial Unicode MS"/>
              </a:rPr>
              <a:t>18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9B6CDDE-32B2-43E0-B68D-30F4F0E48C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0F50FA9-D619-4A9B-BD42-A06B36CAB371}" type="datetime1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59BE715-56BA-49C5-A1D3-836E1C4CE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441B1F-10FF-5A9F-0014-D7AA3E6E9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Alle  informatie op kantoor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33A366-D554-E523-0721-96E1790AF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596" y="643466"/>
            <a:ext cx="6346140" cy="5568739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FE9DCE-D8AD-2104-7344-9FD4F2AA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2248" y="6356350"/>
            <a:ext cx="1997202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  <a:defRPr/>
            </a:pPr>
            <a:fld id="{79EC0A4B-AE81-4AD7-86EA-9F753B2B1EB0}" type="datetime1">
              <a:rPr lang="en-US" sz="1200">
                <a:solidFill>
                  <a:schemeClr val="tx1">
                    <a:alpha val="80000"/>
                  </a:schemeClr>
                </a:solidFill>
              </a:rPr>
              <a:pPr algn="r" defTabSz="914400">
                <a:spcAft>
                  <a:spcPts val="600"/>
                </a:spcAft>
                <a:defRPr/>
              </a:pPr>
              <a:t>11/4/2026</a:t>
            </a:fld>
            <a:endParaRPr lang="en-US" sz="12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AC8EA8D-8418-B3C0-C354-FC8AB390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spcAft>
                <a:spcPts val="600"/>
              </a:spcAft>
              <a:defRPr/>
            </a:pPr>
            <a:fld id="{80F073CC-40D5-4B23-8DF0-9BD0A0C12F2C}" type="slidenum">
              <a:rPr lang="en-US" sz="1200">
                <a:solidFill>
                  <a:schemeClr val="tx1">
                    <a:alpha val="80000"/>
                  </a:schemeClr>
                </a:solidFill>
              </a:rPr>
              <a:pPr algn="r" defTabSz="914400">
                <a:spcAft>
                  <a:spcPts val="600"/>
                </a:spcAft>
                <a:defRPr/>
              </a:pPr>
              <a:t>18</a:t>
            </a:fld>
            <a:endParaRPr lang="en-US" sz="120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79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818D5A93-AE1C-223E-73B2-DE5572E1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20015" y="5513722"/>
            <a:ext cx="10258699" cy="1006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2835"/>
              </a:lnSpc>
              <a:spcBef>
                <a:spcPts val="0"/>
              </a:spcBef>
              <a:spcAft>
                <a:spcPts val="0"/>
              </a:spcAft>
            </a:pP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Opgelet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koersdoel</a:t>
            </a:r>
            <a:r>
              <a:rPr sz="2011" spc="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is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hypothetische</a:t>
            </a:r>
            <a:r>
              <a:rPr sz="2011" spc="574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1" dirty="0" err="1">
                <a:solidFill>
                  <a:srgbClr val="FFFF00"/>
                </a:solidFill>
                <a:latin typeface="Arial Black"/>
                <a:cs typeface="Arial Black"/>
              </a:rPr>
              <a:t>cijfer</a:t>
            </a:r>
            <a:r>
              <a:rPr sz="2011" spc="1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30" dirty="0" err="1">
                <a:solidFill>
                  <a:srgbClr val="FFFF00"/>
                </a:solidFill>
                <a:latin typeface="Arial Black"/>
                <a:cs typeface="Arial Black"/>
              </a:rPr>
              <a:t>dat</a:t>
            </a:r>
            <a:r>
              <a:rPr sz="2011" spc="33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15" dirty="0" err="1">
                <a:solidFill>
                  <a:srgbClr val="FFFF00"/>
                </a:solidFill>
                <a:latin typeface="Arial Black"/>
                <a:cs typeface="Arial Black"/>
              </a:rPr>
              <a:t>wij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naar</a:t>
            </a:r>
            <a:r>
              <a:rPr sz="2011" spc="12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39" dirty="0" err="1">
                <a:solidFill>
                  <a:srgbClr val="FFFF00"/>
                </a:solidFill>
                <a:latin typeface="Arial Black"/>
                <a:cs typeface="Arial Black"/>
              </a:rPr>
              <a:t>voor</a:t>
            </a:r>
            <a:endParaRPr sz="2011" spc="-39" dirty="0">
              <a:solidFill>
                <a:srgbClr val="FFFF00"/>
              </a:solidFill>
              <a:latin typeface="Arial Black"/>
              <a:cs typeface="Arial Black"/>
            </a:endParaRPr>
          </a:p>
          <a:p>
            <a:pPr marL="0" marR="0">
              <a:lnSpc>
                <a:spcPts val="2412"/>
              </a:lnSpc>
              <a:spcBef>
                <a:spcPts val="0"/>
              </a:spcBef>
              <a:spcAft>
                <a:spcPts val="0"/>
              </a:spcAft>
            </a:pPr>
            <a:r>
              <a:rPr sz="2011" spc="-16" dirty="0" err="1">
                <a:solidFill>
                  <a:srgbClr val="FFFF00"/>
                </a:solidFill>
                <a:latin typeface="Arial Black"/>
                <a:cs typeface="Arial Black"/>
              </a:rPr>
              <a:t>schuiven</a:t>
            </a:r>
            <a:r>
              <a:rPr sz="2011" spc="12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als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streefdoel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maar</a:t>
            </a:r>
            <a:r>
              <a:rPr sz="2011" spc="2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daarom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niet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altijd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bereikt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zal</a:t>
            </a:r>
            <a:r>
              <a:rPr sz="2011" spc="19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worden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!!</a:t>
            </a:r>
          </a:p>
          <a:p>
            <a:pPr marL="0" marR="0">
              <a:lnSpc>
                <a:spcPts val="2360"/>
              </a:lnSpc>
              <a:spcBef>
                <a:spcPts val="0"/>
              </a:spcBef>
              <a:spcAft>
                <a:spcPts val="0"/>
              </a:spcAft>
            </a:pP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Let </a:t>
            </a:r>
            <a:r>
              <a:rPr sz="2011" spc="-18" dirty="0">
                <a:solidFill>
                  <a:srgbClr val="FFFF00"/>
                </a:solidFill>
                <a:latin typeface="Arial Black"/>
                <a:cs typeface="Arial Black"/>
              </a:rPr>
              <a:t>op</a:t>
            </a:r>
            <a:r>
              <a:rPr sz="2011" spc="15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al</a:t>
            </a:r>
            <a:r>
              <a:rPr sz="2011" spc="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uw</a:t>
            </a:r>
            <a:r>
              <a:rPr sz="2011" spc="49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6" dirty="0" err="1">
                <a:solidFill>
                  <a:srgbClr val="FFFF00"/>
                </a:solidFill>
                <a:latin typeface="Arial Black"/>
                <a:cs typeface="Arial Black"/>
              </a:rPr>
              <a:t>aankopen</a:t>
            </a:r>
            <a:r>
              <a:rPr sz="2011" spc="13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spc="-12" dirty="0" err="1">
                <a:solidFill>
                  <a:srgbClr val="FFFF00"/>
                </a:solidFill>
                <a:latin typeface="Arial Black"/>
                <a:cs typeface="Arial Black"/>
              </a:rPr>
              <a:t>verkopen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steeds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te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bespreken</a:t>
            </a:r>
            <a:r>
              <a:rPr sz="2011" dirty="0">
                <a:solidFill>
                  <a:srgbClr val="FFFF00"/>
                </a:solidFill>
                <a:latin typeface="Arial Black"/>
                <a:cs typeface="Arial Black"/>
              </a:rPr>
              <a:t> met je</a:t>
            </a:r>
            <a:r>
              <a:rPr sz="2011" spc="-16" dirty="0">
                <a:solidFill>
                  <a:srgbClr val="FFFF00"/>
                </a:solidFill>
                <a:latin typeface="Arial Black"/>
                <a:cs typeface="Arial Black"/>
              </a:rPr>
              <a:t> </a:t>
            </a:r>
            <a:r>
              <a:rPr sz="2011" dirty="0" err="1">
                <a:solidFill>
                  <a:srgbClr val="FFFF00"/>
                </a:solidFill>
                <a:latin typeface="Arial Black"/>
                <a:cs typeface="Arial Black"/>
              </a:rPr>
              <a:t>adviseu</a:t>
            </a:r>
            <a:r>
              <a:rPr sz="2011" dirty="0" err="1">
                <a:solidFill>
                  <a:srgbClr val="C00000"/>
                </a:solidFill>
                <a:latin typeface="Arial Black"/>
                <a:cs typeface="Arial Black"/>
              </a:rPr>
              <a:t>r</a:t>
            </a:r>
            <a:endParaRPr sz="2011" dirty="0">
              <a:solidFill>
                <a:srgbClr val="C00000"/>
              </a:solidFill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22294" y="6384151"/>
            <a:ext cx="325773" cy="190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ts val="1559"/>
              </a:lnSpc>
              <a:spcBef>
                <a:spcPts val="0"/>
              </a:spcBef>
              <a:spcAft>
                <a:spcPts val="0"/>
              </a:spcAft>
            </a:pPr>
            <a:r>
              <a:rPr sz="1164">
                <a:solidFill>
                  <a:srgbClr val="4D4D4D"/>
                </a:solidFill>
                <a:latin typeface="Arial Unicode MS"/>
                <a:cs typeface="Arial Unicode MS"/>
              </a:rPr>
              <a:t>23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0DCE50FF-178B-40E1-BADE-D6AE5DACE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0F5962A-CB95-448E-8B92-D90A78C737B1}" type="datetime1">
              <a:rPr lang="en-US" smtClean="0"/>
              <a:pPr/>
              <a:t>11/4/2026</a:t>
            </a:fld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CD3BDAE-0B65-4E43-8051-7C163FE5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44AA349-CC23-E973-C8DE-B0C0A5AA9F46}"/>
              </a:ext>
            </a:extLst>
          </p:cNvPr>
          <p:cNvSpPr/>
          <p:nvPr/>
        </p:nvSpPr>
        <p:spPr>
          <a:xfrm>
            <a:off x="768486" y="1345645"/>
            <a:ext cx="840989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8000" b="1" cap="none" spc="0" dirty="0">
                <a:ln/>
                <a:solidFill>
                  <a:srgbClr val="C00000"/>
                </a:solidFill>
                <a:effectLst/>
              </a:rPr>
              <a:t>Aandelenselectie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55988170-760A-8731-BB17-241E261867F1}"/>
              </a:ext>
            </a:extLst>
          </p:cNvPr>
          <p:cNvSpPr/>
          <p:nvPr/>
        </p:nvSpPr>
        <p:spPr>
          <a:xfrm>
            <a:off x="727990" y="0"/>
            <a:ext cx="3686312" cy="55267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6783" tIns="48392" rIns="96783" bIns="48392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67801">
              <a:lnSpc>
                <a:spcPct val="90000"/>
              </a:lnSpc>
              <a:spcBef>
                <a:spcPct val="0"/>
              </a:spcBef>
              <a:spcAft>
                <a:spcPts val="635"/>
              </a:spcAft>
            </a:pPr>
            <a:endParaRPr lang="en-US" sz="4763" b="1" cap="all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DB8716D-F4C8-344E-0C79-1E320DFF557F}"/>
              </a:ext>
            </a:extLst>
          </p:cNvPr>
          <p:cNvSpPr/>
          <p:nvPr/>
        </p:nvSpPr>
        <p:spPr>
          <a:xfrm>
            <a:off x="4997176" y="137735"/>
            <a:ext cx="7147140" cy="666573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6783" tIns="48392" rIns="96783" bIns="48392" rtlCol="0" anchor="ctr">
            <a:norm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8141" lvl="2" algn="just" defTabSz="967801">
              <a:lnSpc>
                <a:spcPct val="90000"/>
              </a:lnSpc>
              <a:spcBef>
                <a:spcPts val="1058"/>
              </a:spcBef>
              <a:buClr>
                <a:schemeClr val="accent1">
                  <a:lumMod val="75000"/>
                </a:schemeClr>
              </a:buClr>
              <a:buSzPct val="85000"/>
            </a:pPr>
            <a:endParaRPr lang="en-US" sz="5715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046F76F-45D1-4394-AFF1-26D6D85F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6783" tIns="48392" rIns="96783" bIns="48392" rtlCol="0" anchor="ctr">
            <a:normAutofit fontScale="92500" lnSpcReduction="10000"/>
          </a:bodyPr>
          <a:lstStyle>
            <a:defPPr>
              <a:defRPr lang="en-US"/>
            </a:defPPr>
            <a:lvl1pPr marL="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2208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417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626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835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1043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252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46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670" algn="l" defTabSz="512208" rtl="0" eaLnBrk="1" latinLnBrk="0" hangingPunct="1"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073CC-40D5-4B23-8DF0-9BD0A0C12F2C}" type="slidenum">
              <a:rPr lang="en-US" dirty="0"/>
              <a:pPr/>
              <a:t>20</a:t>
            </a:fld>
            <a:endParaRPr lang="en-US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EBB7476-A81E-1F9E-7F91-CB92FE8F291F}"/>
              </a:ext>
            </a:extLst>
          </p:cNvPr>
          <p:cNvSpPr/>
          <p:nvPr/>
        </p:nvSpPr>
        <p:spPr>
          <a:xfrm>
            <a:off x="8370368" y="1260"/>
            <a:ext cx="400755" cy="977284"/>
          </a:xfrm>
          <a:prstGeom prst="rect">
            <a:avLst/>
          </a:prstGeom>
          <a:noFill/>
        </p:spPr>
        <p:txBody>
          <a:bodyPr wrap="square" lIns="96783" tIns="48392" rIns="96783" bIns="48392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35"/>
              </a:spcAft>
            </a:pPr>
            <a:r>
              <a:rPr lang="nl-NL" sz="5715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EB10C939-127F-55B2-6F8F-73CB09859C6D}"/>
              </a:ext>
            </a:extLst>
          </p:cNvPr>
          <p:cNvSpPr/>
          <p:nvPr/>
        </p:nvSpPr>
        <p:spPr>
          <a:xfrm>
            <a:off x="5361377" y="280531"/>
            <a:ext cx="6418738" cy="4426350"/>
          </a:xfrm>
          <a:prstGeom prst="rect">
            <a:avLst/>
          </a:prstGeom>
          <a:noFill/>
        </p:spPr>
        <p:txBody>
          <a:bodyPr wrap="square" lIns="96783" tIns="48392" rIns="96783" bIns="48392" anchor="t">
            <a:spAutoFit/>
          </a:bodyPr>
          <a:lstStyle>
            <a:defPPr>
              <a:defRPr lang="en-US"/>
            </a:defPPr>
            <a:lvl1pPr marL="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3946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7892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51839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5785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9731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03677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7623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1570" algn="l" defTabSz="483946" rtl="0" eaLnBrk="1" latinLnBrk="0" hangingPunct="1"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57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Onze aan/verkoop adviezen</a:t>
            </a:r>
          </a:p>
          <a:p>
            <a:pPr algn="ctr"/>
            <a:r>
              <a:rPr lang="nl-NL" sz="2964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FFFF00"/>
                </a:highlight>
              </a:rPr>
              <a:t>DYNAMISCH BELEGGERS</a:t>
            </a:r>
          </a:p>
          <a:p>
            <a:pPr algn="ctr"/>
            <a:endParaRPr lang="nl-NL" sz="2964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FFFF00"/>
              </a:highlight>
            </a:endParaRPr>
          </a:p>
          <a:p>
            <a:pPr algn="ctr"/>
            <a:r>
              <a:rPr lang="nl-N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FFFF00"/>
                </a:highlight>
              </a:rPr>
              <a:t>Ondergewaardeerde aandelen</a:t>
            </a:r>
            <a:endParaRPr lang="nl-NL" sz="1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EB931B4-C0C9-E79E-6373-360A56E4BD17}"/>
              </a:ext>
            </a:extLst>
          </p:cNvPr>
          <p:cNvSpPr txBox="1"/>
          <p:nvPr/>
        </p:nvSpPr>
        <p:spPr>
          <a:xfrm>
            <a:off x="321547" y="5760145"/>
            <a:ext cx="4249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rgbClr val="FF0000"/>
                </a:solidFill>
                <a:highlight>
                  <a:srgbClr val="00FFFF"/>
                </a:highlight>
              </a:rPr>
              <a:t>Voor fractionele aankopen zijn wij de enige in Europa die dit kunnen dankzij platform van IABR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50CCC36-9473-3EA9-D7DE-45553A5EFBC6}"/>
              </a:ext>
            </a:extLst>
          </p:cNvPr>
          <p:cNvSpPr/>
          <p:nvPr/>
        </p:nvSpPr>
        <p:spPr>
          <a:xfrm>
            <a:off x="805173" y="646830"/>
            <a:ext cx="3609129" cy="46628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2026</a:t>
            </a:r>
          </a:p>
          <a:p>
            <a:pPr algn="ctr"/>
            <a:endParaRPr lang="nl-NL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Succes met </a:t>
            </a:r>
          </a:p>
          <a:p>
            <a:pPr algn="ctr"/>
            <a:r>
              <a:rPr lang="nl-NL" sz="4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.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</a:t>
            </a:r>
            <a:r>
              <a:rPr lang="nl-NL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.</a:t>
            </a:r>
            <a:r>
              <a:rPr lang="nl-NL" sz="3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</a:t>
            </a:r>
            <a:endParaRPr lang="nl-NL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nl-NL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highlight>
                  <a:srgbClr val="00FF00"/>
                </a:highlight>
              </a:rPr>
              <a:t>BEURS TRADE </a:t>
            </a:r>
          </a:p>
          <a:p>
            <a:pPr algn="ctr"/>
            <a:r>
              <a:rPr lang="nl-NL" sz="9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highlight>
                  <a:srgbClr val="00FF00"/>
                </a:highlight>
              </a:rPr>
              <a:t>BelgiumBUSSCHAERT</a:t>
            </a:r>
            <a:endParaRPr lang="nl-NL" sz="9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FF00"/>
              </a:highlight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0B2564A-C4A2-01FD-00E9-B634A8768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695" y="-357124"/>
            <a:ext cx="538609" cy="7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Deze</a:t>
            </a:r>
            <a:b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ato" panose="020F0502020204030203" pitchFamily="34" charset="0"/>
              </a:rPr>
            </a:br>
            <a:endParaRPr kumimoji="0" lang="nl-BE" alt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433E6AD-A270-6DA1-76D4-EEC316F2D26C}"/>
              </a:ext>
            </a:extLst>
          </p:cNvPr>
          <p:cNvSpPr txBox="1"/>
          <p:nvPr/>
        </p:nvSpPr>
        <p:spPr>
          <a:xfrm>
            <a:off x="5574890" y="5032646"/>
            <a:ext cx="6046839" cy="97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03E9591-A6F9-0DFC-5816-0BBB81CF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367" y="-204724"/>
            <a:ext cx="65" cy="7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5870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l-BE" altLang="nl-BE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ato" panose="020F0502020204030203" pitchFamily="34" charset="0"/>
              </a:rPr>
            </a:br>
            <a:endParaRPr kumimoji="0" lang="nl-BE" altLang="nl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F952F50-4A28-FE2E-B60E-21AE977ACCD0}"/>
              </a:ext>
            </a:extLst>
          </p:cNvPr>
          <p:cNvSpPr txBox="1"/>
          <p:nvPr/>
        </p:nvSpPr>
        <p:spPr>
          <a:xfrm>
            <a:off x="5466735" y="5325640"/>
            <a:ext cx="6403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</a:rPr>
              <a:t>Deze aandelen zijn aandelen die gekocht worden wegens hun</a:t>
            </a:r>
          </a:p>
          <a:p>
            <a:r>
              <a:rPr lang="nl-BE" b="1" dirty="0">
                <a:solidFill>
                  <a:srgbClr val="FF0000"/>
                </a:solidFill>
                <a:highlight>
                  <a:srgbClr val="FFFF00"/>
                </a:highlight>
              </a:rPr>
              <a:t>prijszettingvermogen </a:t>
            </a:r>
          </a:p>
        </p:txBody>
      </p:sp>
    </p:spTree>
    <p:extLst>
      <p:ext uri="{BB962C8B-B14F-4D97-AF65-F5344CB8AC3E}">
        <p14:creationId xmlns:p14="http://schemas.microsoft.com/office/powerpoint/2010/main" val="28946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CE6A7C8-FE6B-5CEE-6F97-53D23D9F1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9" y="1"/>
            <a:ext cx="12062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9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32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F2B88BF-05D5-1651-4C33-84F9F27FF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6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2CF01FC7-2561-57D8-CBC5-38C7B5A506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28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0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7E4F691-6D74-32BF-7F53-F77DD8756C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8630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8172E21-03AE-E116-A305-30DEBEE67F8D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34861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754E114C-2216-093C-D816-1374C1390E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36" b="6527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4CA1601-991B-5FD9-FF20-49BFD1077661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198824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82227993-6026-07A7-6836-F7BA7A24A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36" b="7628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B7ECF32-B877-30D4-648C-92CEEC3E61F9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217044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B4D935EF-4716-BBB3-C05F-17C6EA0D3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49" b="7343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678EB50-75BF-51A7-BB63-CE8C947CE4B9}"/>
              </a:ext>
            </a:extLst>
          </p:cNvPr>
          <p:cNvSpPr txBox="1"/>
          <p:nvPr/>
        </p:nvSpPr>
        <p:spPr>
          <a:xfrm>
            <a:off x="589556" y="5746071"/>
            <a:ext cx="7015499" cy="852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</p:spTree>
    <p:extLst>
      <p:ext uri="{BB962C8B-B14F-4D97-AF65-F5344CB8AC3E}">
        <p14:creationId xmlns:p14="http://schemas.microsoft.com/office/powerpoint/2010/main" val="9188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Slide Background">
            <a:extLst>
              <a:ext uri="{FF2B5EF4-FFF2-40B4-BE49-F238E27FC236}">
                <a16:creationId xmlns:a16="http://schemas.microsoft.com/office/drawing/2014/main" id="{9E6671AF-110C-4E4D-BEB4-1323A3136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D7E257-24D2-C792-E6E9-281BF1BB6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8878" y="310896"/>
            <a:ext cx="5257800" cy="212140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kopen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072D89F-8D01-C3D4-3C36-F5D2BB343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2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DA35AD87-561B-08EE-5E72-904E822B8EE1}"/>
              </a:ext>
            </a:extLst>
          </p:cNvPr>
          <p:cNvSpPr txBox="1"/>
          <p:nvPr/>
        </p:nvSpPr>
        <p:spPr>
          <a:xfrm>
            <a:off x="838200" y="5586257"/>
            <a:ext cx="6926703" cy="804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none" spc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+mj-lt"/>
                <a:ea typeface="+mj-ea"/>
                <a:cs typeface="+mj-cs"/>
              </a:rPr>
              <a:t>kopen</a:t>
            </a:r>
          </a:p>
        </p:txBody>
      </p:sp>
      <p:grpSp>
        <p:nvGrpSpPr>
          <p:cNvPr id="48" name="Group 43">
            <a:extLst>
              <a:ext uri="{FF2B5EF4-FFF2-40B4-BE49-F238E27FC236}">
                <a16:creationId xmlns:a16="http://schemas.microsoft.com/office/drawing/2014/main" id="{0E76F6F3-F5F0-B26D-1B63-73AD0299B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5193518"/>
            <a:ext cx="12207200" cy="123363"/>
            <a:chOff x="-5025" y="6737718"/>
            <a:chExt cx="12207200" cy="1233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BC84BA2-BCC1-89D4-5592-8B2364E6B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5">
              <a:extLst>
                <a:ext uri="{FF2B5EF4-FFF2-40B4-BE49-F238E27FC236}">
                  <a16:creationId xmlns:a16="http://schemas.microsoft.com/office/drawing/2014/main" id="{39C4FA24-7C12-A16B-31C2-891750171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Afbeelding 3">
            <a:extLst>
              <a:ext uri="{FF2B5EF4-FFF2-40B4-BE49-F238E27FC236}">
                <a16:creationId xmlns:a16="http://schemas.microsoft.com/office/drawing/2014/main" id="{7045EEBA-AA3D-FD83-F8BA-D8F04A3EC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25" y="0"/>
            <a:ext cx="12192000" cy="572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2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53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815A3E-06D9-A2E4-8F4D-D4DA16ACA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1FC07C5-DA19-0601-9014-96E70DD15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4" y="82194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6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Tm="26594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04B77FD-4AFF-FA67-5082-F4B87616F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16364"/>
            <a:ext cx="10905066" cy="54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3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1BDE8D4-557F-626E-0020-AD5DBBAABD68}"/>
              </a:ext>
            </a:extLst>
          </p:cNvPr>
          <p:cNvSpPr txBox="1"/>
          <p:nvPr/>
        </p:nvSpPr>
        <p:spPr>
          <a:xfrm>
            <a:off x="6115317" y="2743200"/>
            <a:ext cx="5247340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highlight>
                  <a:srgbClr val="FFFF00"/>
                </a:highlight>
              </a:rPr>
              <a:t>Dit is wat AI zegt over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highlight>
                  <a:srgbClr val="FFFF00"/>
                </a:highlight>
              </a:rPr>
              <a:t>Onze firma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highlight>
                <a:srgbClr val="FFFF00"/>
              </a:highlight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highlight>
                  <a:srgbClr val="FFFF00"/>
                </a:highlight>
              </a:rPr>
              <a:t>Wij zijn een TOP broker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highlight>
                <a:srgbClr val="FFFF00"/>
              </a:highlight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highlight>
                  <a:srgbClr val="FFFF00"/>
                </a:highlight>
              </a:rPr>
              <a:t>Bedankt AI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1BA3D3C-64A3-588A-C4AF-C3163A3100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94"/>
          <a:stretch>
            <a:fillRect/>
          </a:stretch>
        </p:blipFill>
        <p:spPr>
          <a:xfrm>
            <a:off x="2208945" y="-2"/>
            <a:ext cx="8774130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" name="Rectangle 147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7FF148-7036-904A-332F-2E4DDC78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4" y="5792164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3100" dirty="0"/>
            </a:br>
            <a:r>
              <a:rPr lang="en-US" sz="3100" b="1" dirty="0"/>
              <a:t>www.goldbugs.finance/gouden-munten</a:t>
            </a:r>
            <a:r>
              <a:rPr lang="en-US" sz="3100" dirty="0"/>
              <a:t>/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DB2729E-D61E-03EF-1AAB-1C580D871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881" y="5647503"/>
            <a:ext cx="10909643" cy="5526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Goldbugs </a:t>
            </a:r>
            <a:r>
              <a:rPr lang="en-US" sz="2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uw</a:t>
            </a:r>
            <a:r>
              <a:rPr lang="en-US" sz="24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 </a:t>
            </a:r>
            <a:r>
              <a:rPr lang="en-US" sz="24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goudbroker</a:t>
            </a:r>
            <a:endParaRPr lang="en-US" sz="2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41CE63E-C004-0AC1-85D1-26DE1564A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039"/>
            <a:ext cx="7232903" cy="522117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8BE6EE7-8F90-E2C1-40B5-4FE5F7300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897" y="3027049"/>
            <a:ext cx="4636008" cy="898306"/>
          </a:xfrm>
          <a:prstGeom prst="rect">
            <a:avLst/>
          </a:prstGeom>
        </p:spPr>
      </p:pic>
      <p:sp>
        <p:nvSpPr>
          <p:cNvPr id="16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892BF5F-9153-ED27-865C-0863602B3E3B}"/>
              </a:ext>
            </a:extLst>
          </p:cNvPr>
          <p:cNvSpPr/>
          <p:nvPr/>
        </p:nvSpPr>
        <p:spPr>
          <a:xfrm>
            <a:off x="8987748" y="4126508"/>
            <a:ext cx="14443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Live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8399301-78C4-56D5-B23C-1F815CBE0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6112" y="251267"/>
            <a:ext cx="3252412" cy="257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4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2E9335-976D-C7D6-8CEA-A8353568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384" y="679730"/>
            <a:ext cx="4171994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Een weinig voortwerken kan je verjongen</a:t>
            </a:r>
          </a:p>
        </p:txBody>
      </p:sp>
      <p:grpSp>
        <p:nvGrpSpPr>
          <p:cNvPr id="37" name="Group 26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A39494E-515B-3EC2-7467-635DD7499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675" y="612553"/>
            <a:ext cx="5252673" cy="563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115D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251FF3-8597-912A-4D44-FBF6BBCF7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757" y="961812"/>
            <a:ext cx="3739794" cy="4216363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b="1" kern="1200" dirty="0" err="1">
                <a:latin typeface="+mj-lt"/>
                <a:ea typeface="+mj-ea"/>
                <a:cs typeface="+mj-cs"/>
              </a:rPr>
              <a:t>Schenkt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gouden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munten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aan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je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kinderen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voor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hun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verjaardag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of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feesten</a:t>
            </a:r>
            <a:br>
              <a:rPr lang="en-US" sz="2800" b="1" kern="1200" dirty="0">
                <a:latin typeface="+mj-lt"/>
                <a:ea typeface="+mj-ea"/>
                <a:cs typeface="+mj-cs"/>
              </a:rPr>
            </a:br>
            <a:r>
              <a:rPr lang="en-US" sz="2800" b="1" kern="1200" dirty="0" err="1">
                <a:latin typeface="+mj-lt"/>
                <a:ea typeface="+mj-ea"/>
                <a:cs typeface="+mj-cs"/>
              </a:rPr>
              <a:t>dit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blijft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de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beste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belegging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met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weinig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risico</a:t>
            </a:r>
            <a:endParaRPr lang="en-US" sz="2800" b="1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E95F67B-1E0A-EC89-CC6C-3E7E5C08F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019" y="961812"/>
            <a:ext cx="6801360" cy="4930987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37C86905-DBF9-08A5-52A0-2E6C4EFCF933}"/>
              </a:ext>
            </a:extLst>
          </p:cNvPr>
          <p:cNvSpPr/>
          <p:nvPr/>
        </p:nvSpPr>
        <p:spPr>
          <a:xfrm>
            <a:off x="1960209" y="5712754"/>
            <a:ext cx="99038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4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Mooiste geschenk voor kerst en nieuwjaar</a:t>
            </a:r>
          </a:p>
          <a:p>
            <a:pPr algn="ctr"/>
            <a:r>
              <a:rPr lang="nl-NL" sz="4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C000"/>
                </a:solidFill>
              </a:rPr>
              <a:t>Een gouden munt</a:t>
            </a:r>
            <a:endParaRPr lang="nl-NL" sz="4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159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594">
        <p:random/>
      </p:transition>
    </mc:Choice>
    <mc:Fallback xmlns="">
      <p:transition spd="slow" advTm="26594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711AD3B3-1732-6BE5-109B-1A5329CCE68C}"/>
              </a:ext>
            </a:extLst>
          </p:cNvPr>
          <p:cNvSpPr/>
          <p:nvPr/>
        </p:nvSpPr>
        <p:spPr>
          <a:xfrm>
            <a:off x="3371904" y="2451236"/>
            <a:ext cx="3140165" cy="92333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Beurs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80932DF-4816-B3B8-D751-CF60F40DADD6}"/>
              </a:ext>
            </a:extLst>
          </p:cNvPr>
          <p:cNvSpPr/>
          <p:nvPr/>
        </p:nvSpPr>
        <p:spPr>
          <a:xfrm>
            <a:off x="3371904" y="3613665"/>
            <a:ext cx="3263394" cy="92333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Bourse</a:t>
            </a:r>
            <a:endParaRPr lang="nl-N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107DBAA-5EE6-D03A-3C31-B7EE69844249}"/>
              </a:ext>
            </a:extLst>
          </p:cNvPr>
          <p:cNvSpPr/>
          <p:nvPr/>
        </p:nvSpPr>
        <p:spPr>
          <a:xfrm>
            <a:off x="6242002" y="2321004"/>
            <a:ext cx="459856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13800" b="1" cap="none" spc="0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Trade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69694E8-1CF7-CB63-A1D8-A2A96DF1E799}"/>
              </a:ext>
            </a:extLst>
          </p:cNvPr>
          <p:cNvSpPr/>
          <p:nvPr/>
        </p:nvSpPr>
        <p:spPr>
          <a:xfrm>
            <a:off x="9206827" y="4445004"/>
            <a:ext cx="2162130" cy="757055"/>
          </a:xfrm>
          <a:prstGeom prst="rect">
            <a:avLst/>
          </a:prstGeom>
          <a:noFill/>
        </p:spPr>
        <p:txBody>
          <a:bodyPr wrap="none" lIns="91440" tIns="45720" rIns="91440" bIns="45720">
            <a:normAutofit/>
          </a:bodyPr>
          <a:lstStyle/>
          <a:p>
            <a:pPr algn="ctr"/>
            <a:r>
              <a:rPr lang="nl-NL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nl-NL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by </a:t>
            </a:r>
            <a:r>
              <a:rPr lang="nl-NL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ighlight>
                  <a:srgbClr val="00FF00"/>
                </a:highlight>
              </a:rPr>
              <a:t>Busschaert&amp;co</a:t>
            </a:r>
            <a:endParaRPr lang="nl-NL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highlight>
                <a:srgbClr val="00FF00"/>
              </a:highlight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3926419-98DF-3E94-5EE0-2A2C9C3968A3}"/>
              </a:ext>
            </a:extLst>
          </p:cNvPr>
          <p:cNvSpPr/>
          <p:nvPr/>
        </p:nvSpPr>
        <p:spPr>
          <a:xfrm>
            <a:off x="5801360" y="164584"/>
            <a:ext cx="6537316" cy="2259220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/>
          <a:p>
            <a:pPr algn="ctr"/>
            <a:r>
              <a:rPr lang="nl-NL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BEURS .</a:t>
            </a:r>
            <a:r>
              <a:rPr lang="nl-BE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TRADE. </a:t>
            </a:r>
            <a:r>
              <a:rPr lang="nl-BE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Belgium</a:t>
            </a:r>
          </a:p>
          <a:p>
            <a:pPr algn="ctr"/>
            <a:r>
              <a:rPr lang="nl-BE" sz="1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Busschaert</a:t>
            </a:r>
            <a:endParaRPr lang="nl-NL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C4722DFE-3357-82B5-9B83-B6B3B0450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304" y="467253"/>
            <a:ext cx="3347973" cy="1043991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CC097785-BDAA-2400-7A66-1A68FDFD435F}"/>
              </a:ext>
            </a:extLst>
          </p:cNvPr>
          <p:cNvSpPr/>
          <p:nvPr/>
        </p:nvSpPr>
        <p:spPr>
          <a:xfrm>
            <a:off x="1092163" y="5229491"/>
            <a:ext cx="9722854" cy="15696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9600" b="1" cap="none" spc="0" dirty="0">
                <a:ln/>
                <a:solidFill>
                  <a:srgbClr val="FFFF00"/>
                </a:solidFill>
                <a:effectLst/>
              </a:rPr>
              <a:t>U</a:t>
            </a:r>
            <a:r>
              <a:rPr lang="nl-NL" sz="8000" b="1" cap="none" spc="0" dirty="0">
                <a:ln/>
                <a:solidFill>
                  <a:srgbClr val="FFFF00"/>
                </a:solidFill>
                <a:effectLst/>
              </a:rPr>
              <a:t>w Europese Broker</a:t>
            </a:r>
            <a:endParaRPr lang="nl-NL" sz="9600" b="1" cap="none" spc="0" dirty="0">
              <a:ln/>
              <a:solidFill>
                <a:srgbClr val="FFFF00"/>
              </a:solidFill>
              <a:effectLst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40D6BA6-70FB-F55D-7903-EBA1D872E35C}"/>
              </a:ext>
            </a:extLst>
          </p:cNvPr>
          <p:cNvSpPr txBox="1"/>
          <p:nvPr/>
        </p:nvSpPr>
        <p:spPr>
          <a:xfrm>
            <a:off x="9622350" y="989249"/>
            <a:ext cx="61085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b="1" cap="none" spc="0" dirty="0">
                <a:ln/>
                <a:solidFill>
                  <a:srgbClr val="FFFF00"/>
                </a:solidFill>
                <a:effectLst/>
              </a:rPr>
              <a:t>beursagent mexem </a:t>
            </a:r>
            <a:r>
              <a:rPr lang="nl-NL" sz="1400" b="1" cap="none" spc="0" dirty="0" err="1">
                <a:ln/>
                <a:solidFill>
                  <a:srgbClr val="FFFF00"/>
                </a:solidFill>
                <a:effectLst/>
              </a:rPr>
              <a:t>ltd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76641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E56CA119-6D88-48BA-8F08-27A7E0B7AB69}">
  <we:reference id="wa200005566" version="3.0.0.2" store="nl-NL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78136A5-969D-4817-9CA1-4CFBFEEF2160}">
  <we:reference id="wa200007130" version="1.0.0.1" store="en-US" storeType="OMEX"/>
  <we:alternateReferences>
    <we:reference id="WA200007130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468</Words>
  <Application>Microsoft Office PowerPoint</Application>
  <PresentationFormat>Breedbeeld</PresentationFormat>
  <Paragraphs>116</Paragraphs>
  <Slides>36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36</vt:i4>
      </vt:variant>
    </vt:vector>
  </HeadingPairs>
  <TitlesOfParts>
    <vt:vector size="47" baseType="lpstr">
      <vt:lpstr>Meiryo</vt:lpstr>
      <vt:lpstr>Aptos</vt:lpstr>
      <vt:lpstr>Aptos Display</vt:lpstr>
      <vt:lpstr>Arial</vt:lpstr>
      <vt:lpstr>Arial Black</vt:lpstr>
      <vt:lpstr>Arial Unicode MS</vt:lpstr>
      <vt:lpstr>Calibri</vt:lpstr>
      <vt:lpstr>Constantia</vt:lpstr>
      <vt:lpstr>Lato</vt:lpstr>
      <vt:lpstr>LJQQAM+ITC Zapf Chancery Medium Italic</vt:lpstr>
      <vt:lpstr>Office Theme</vt:lpstr>
      <vt:lpstr>PowerPoint-presentatie</vt:lpstr>
      <vt:lpstr>Regionale Beleggingsclub Knokke-heist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Kan er nu een zware beursdaling komen???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Alle  informatie op kantoor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www.goldbugs.finance/gouden-munten/</vt:lpstr>
      <vt:lpstr>Een weinig voortwerken kan je verjongen</vt:lpstr>
      <vt:lpstr>Schenkt gouden munten aan je kinderen voor  hun verjaardag of feesten dit blijft de beste belegging met weinig risico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bernard busschaert</cp:lastModifiedBy>
  <cp:revision>104</cp:revision>
  <cp:lastPrinted>2025-12-10T10:36:58Z</cp:lastPrinted>
  <dcterms:created xsi:type="dcterms:W3CDTF">2024-10-30T09:13:17Z</dcterms:created>
  <dcterms:modified xsi:type="dcterms:W3CDTF">2026-11-04T08:58:19Z</dcterms:modified>
</cp:coreProperties>
</file>